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tags/tag3.xml" ContentType="application/vnd.openxmlformats-officedocument.presentationml.tags+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67"/>
  </p:notesMasterIdLst>
  <p:handoutMasterIdLst>
    <p:handoutMasterId r:id="rId68"/>
  </p:handoutMasterIdLst>
  <p:sldIdLst>
    <p:sldId id="368" r:id="rId2"/>
    <p:sldId id="421" r:id="rId3"/>
    <p:sldId id="542" r:id="rId4"/>
    <p:sldId id="544" r:id="rId5"/>
    <p:sldId id="543" r:id="rId6"/>
    <p:sldId id="546" r:id="rId7"/>
    <p:sldId id="545" r:id="rId8"/>
    <p:sldId id="548" r:id="rId9"/>
    <p:sldId id="547" r:id="rId10"/>
    <p:sldId id="550" r:id="rId11"/>
    <p:sldId id="549" r:id="rId12"/>
    <p:sldId id="551" r:id="rId13"/>
    <p:sldId id="447" r:id="rId14"/>
    <p:sldId id="420" r:id="rId15"/>
    <p:sldId id="373" r:id="rId16"/>
    <p:sldId id="374" r:id="rId17"/>
    <p:sldId id="422" r:id="rId18"/>
    <p:sldId id="375" r:id="rId19"/>
    <p:sldId id="409" r:id="rId20"/>
    <p:sldId id="461" r:id="rId21"/>
    <p:sldId id="506" r:id="rId22"/>
    <p:sldId id="513" r:id="rId23"/>
    <p:sldId id="514" r:id="rId24"/>
    <p:sldId id="507" r:id="rId25"/>
    <p:sldId id="463" r:id="rId26"/>
    <p:sldId id="490" r:id="rId27"/>
    <p:sldId id="508" r:id="rId28"/>
    <p:sldId id="516" r:id="rId29"/>
    <p:sldId id="517" r:id="rId30"/>
    <p:sldId id="509" r:id="rId31"/>
    <p:sldId id="518" r:id="rId32"/>
    <p:sldId id="519" r:id="rId33"/>
    <p:sldId id="537" r:id="rId34"/>
    <p:sldId id="521" r:id="rId35"/>
    <p:sldId id="522" r:id="rId36"/>
    <p:sldId id="523" r:id="rId37"/>
    <p:sldId id="510" r:id="rId38"/>
    <p:sldId id="538" r:id="rId39"/>
    <p:sldId id="539" r:id="rId40"/>
    <p:sldId id="571" r:id="rId41"/>
    <p:sldId id="573" r:id="rId42"/>
    <p:sldId id="512" r:id="rId43"/>
    <p:sldId id="479" r:id="rId44"/>
    <p:sldId id="531" r:id="rId45"/>
    <p:sldId id="532" r:id="rId46"/>
    <p:sldId id="533" r:id="rId47"/>
    <p:sldId id="534" r:id="rId48"/>
    <p:sldId id="535" r:id="rId49"/>
    <p:sldId id="483" r:id="rId50"/>
    <p:sldId id="486" r:id="rId51"/>
    <p:sldId id="554" r:id="rId52"/>
    <p:sldId id="555" r:id="rId53"/>
    <p:sldId id="556" r:id="rId54"/>
    <p:sldId id="557" r:id="rId55"/>
    <p:sldId id="558" r:id="rId56"/>
    <p:sldId id="559" r:id="rId57"/>
    <p:sldId id="560" r:id="rId58"/>
    <p:sldId id="561" r:id="rId59"/>
    <p:sldId id="564" r:id="rId60"/>
    <p:sldId id="565" r:id="rId61"/>
    <p:sldId id="562" r:id="rId62"/>
    <p:sldId id="563" r:id="rId63"/>
    <p:sldId id="568" r:id="rId64"/>
    <p:sldId id="572" r:id="rId65"/>
    <p:sldId id="569" r:id="rId66"/>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D4175"/>
    <a:srgbClr val="A2C2E8"/>
    <a:srgbClr val="C0C0C0"/>
    <a:srgbClr val="EAEAEA"/>
    <a:srgbClr val="C5D9F1"/>
  </p:clrMru>
</p:presentationPr>
</file>

<file path=ppt/tableStyles.xml><?xml version="1.0" encoding="utf-8"?>
<a:tblStyleLst xmlns:a="http://schemas.openxmlformats.org/drawingml/2006/main" def="{5C22544A-7EE6-4342-B048-85BDC9FD1C3A}">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4" autoAdjust="0"/>
    <p:restoredTop sz="68286" autoAdjust="0"/>
  </p:normalViewPr>
  <p:slideViewPr>
    <p:cSldViewPr>
      <p:cViewPr>
        <p:scale>
          <a:sx n="80" d="100"/>
          <a:sy n="80" d="100"/>
        </p:scale>
        <p:origin x="-798" y="55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1594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18"/>
  <c:chart>
    <c:autoTitleDeleted val="1"/>
    <c:plotArea>
      <c:layout>
        <c:manualLayout>
          <c:layoutTarget val="inner"/>
          <c:xMode val="edge"/>
          <c:yMode val="edge"/>
          <c:x val="2.6416122570808918E-2"/>
          <c:y val="0"/>
          <c:w val="0.96581442961424768"/>
          <c:h val="0.85029635595191244"/>
        </c:manualLayout>
      </c:layout>
      <c:areaChart>
        <c:grouping val="standard"/>
        <c:ser>
          <c:idx val="1"/>
          <c:order val="1"/>
          <c:tx>
            <c:strRef>
              <c:f>Sheet1!$B$1</c:f>
              <c:strCache>
                <c:ptCount val="1"/>
                <c:pt idx="0">
                  <c:v>Series 1</c:v>
                </c:pt>
              </c:strCache>
            </c:strRef>
          </c:tx>
          <c:cat>
            <c:numRef>
              <c:f>Sheet1!$A$2:$A$5</c:f>
              <c:numCache>
                <c:formatCode>General</c:formatCode>
                <c:ptCount val="4"/>
              </c:numCache>
            </c:numRef>
          </c:cat>
          <c:val>
            <c:numRef>
              <c:f>Sheet1!$B$2:$B$5</c:f>
              <c:numCache>
                <c:formatCode>General</c:formatCode>
                <c:ptCount val="4"/>
                <c:pt idx="0">
                  <c:v>2</c:v>
                </c:pt>
                <c:pt idx="1">
                  <c:v>8</c:v>
                </c:pt>
                <c:pt idx="2">
                  <c:v>3</c:v>
                </c:pt>
                <c:pt idx="3">
                  <c:v>16</c:v>
                </c:pt>
              </c:numCache>
            </c:numRef>
          </c:val>
        </c:ser>
        <c:ser>
          <c:idx val="0"/>
          <c:order val="0"/>
          <c:tx>
            <c:strRef>
              <c:f>Sheet1!$B$1</c:f>
              <c:strCache>
                <c:ptCount val="1"/>
                <c:pt idx="0">
                  <c:v>Series 1</c:v>
                </c:pt>
              </c:strCache>
            </c:strRef>
          </c:tx>
          <c:spPr>
            <a:solidFill>
              <a:schemeClr val="accent1">
                <a:lumMod val="75000"/>
              </a:schemeClr>
            </a:solidFill>
          </c:spPr>
          <c:cat>
            <c:numRef>
              <c:f>Sheet1!$A$2:$A$5</c:f>
              <c:numCache>
                <c:formatCode>General</c:formatCode>
                <c:ptCount val="4"/>
              </c:numCache>
            </c:numRef>
          </c:cat>
          <c:val>
            <c:numRef>
              <c:f>Sheet1!$B$2:$B$5</c:f>
              <c:numCache>
                <c:formatCode>General</c:formatCode>
                <c:ptCount val="4"/>
                <c:pt idx="0">
                  <c:v>2</c:v>
                </c:pt>
                <c:pt idx="1">
                  <c:v>8</c:v>
                </c:pt>
                <c:pt idx="2">
                  <c:v>3</c:v>
                </c:pt>
                <c:pt idx="3">
                  <c:v>16</c:v>
                </c:pt>
              </c:numCache>
            </c:numRef>
          </c:val>
        </c:ser>
        <c:axId val="112641152"/>
        <c:axId val="112642688"/>
      </c:areaChart>
      <c:catAx>
        <c:axId val="112641152"/>
        <c:scaling>
          <c:orientation val="minMax"/>
        </c:scaling>
        <c:axPos val="b"/>
        <c:numFmt formatCode="General" sourceLinked="1"/>
        <c:tickLblPos val="nextTo"/>
        <c:txPr>
          <a:bodyPr/>
          <a:lstStyle/>
          <a:p>
            <a:pPr>
              <a:defRPr lang="fr-FR"/>
            </a:pPr>
            <a:endParaRPr lang="fr-FR"/>
          </a:p>
        </c:txPr>
        <c:crossAx val="112642688"/>
        <c:crosses val="autoZero"/>
        <c:auto val="1"/>
        <c:lblAlgn val="ctr"/>
        <c:lblOffset val="100"/>
      </c:catAx>
      <c:valAx>
        <c:axId val="112642688"/>
        <c:scaling>
          <c:orientation val="minMax"/>
        </c:scaling>
        <c:delete val="1"/>
        <c:axPos val="l"/>
        <c:majorGridlines/>
        <c:numFmt formatCode="General" sourceLinked="1"/>
        <c:tickLblPos val="none"/>
        <c:crossAx val="112641152"/>
        <c:crosses val="autoZero"/>
        <c:crossBetween val="midCat"/>
      </c:valAx>
    </c:plotArea>
    <c:plotVisOnly val="1"/>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style val="18"/>
  <c:chart>
    <c:autoTitleDeleted val="1"/>
    <c:plotArea>
      <c:layout>
        <c:manualLayout>
          <c:layoutTarget val="inner"/>
          <c:xMode val="edge"/>
          <c:yMode val="edge"/>
          <c:x val="3.4533395610452169E-2"/>
          <c:y val="0"/>
          <c:w val="0.96546660438954812"/>
          <c:h val="0.84200961093099114"/>
        </c:manualLayout>
      </c:layout>
      <c:areaChart>
        <c:grouping val="stacked"/>
        <c:ser>
          <c:idx val="0"/>
          <c:order val="0"/>
          <c:tx>
            <c:strRef>
              <c:f>Sheet1!$B$1</c:f>
              <c:strCache>
                <c:ptCount val="1"/>
                <c:pt idx="0">
                  <c:v>Column1</c:v>
                </c:pt>
              </c:strCache>
            </c:strRef>
          </c:tx>
          <c:spPr>
            <a:solidFill>
              <a:srgbClr val="92D050"/>
            </a:solidFill>
          </c:spPr>
          <c:cat>
            <c:numRef>
              <c:f>Sheet1!$A$2:$A$5</c:f>
              <c:numCache>
                <c:formatCode>General</c:formatCode>
                <c:ptCount val="4"/>
              </c:numCache>
            </c:numRef>
          </c:cat>
          <c:val>
            <c:numRef>
              <c:f>Sheet1!$B$2:$B$5</c:f>
              <c:numCache>
                <c:formatCode>General</c:formatCode>
                <c:ptCount val="4"/>
                <c:pt idx="0">
                  <c:v>1</c:v>
                </c:pt>
                <c:pt idx="1">
                  <c:v>2</c:v>
                </c:pt>
                <c:pt idx="2">
                  <c:v>4</c:v>
                </c:pt>
                <c:pt idx="3">
                  <c:v>8</c:v>
                </c:pt>
              </c:numCache>
            </c:numRef>
          </c:val>
        </c:ser>
        <c:axId val="114435584"/>
        <c:axId val="114437120"/>
      </c:areaChart>
      <c:catAx>
        <c:axId val="114435584"/>
        <c:scaling>
          <c:orientation val="minMax"/>
        </c:scaling>
        <c:axPos val="b"/>
        <c:numFmt formatCode="General" sourceLinked="1"/>
        <c:tickLblPos val="nextTo"/>
        <c:txPr>
          <a:bodyPr/>
          <a:lstStyle/>
          <a:p>
            <a:pPr>
              <a:defRPr lang="fr-FR"/>
            </a:pPr>
            <a:endParaRPr lang="fr-FR"/>
          </a:p>
        </c:txPr>
        <c:crossAx val="114437120"/>
        <c:crosses val="autoZero"/>
        <c:auto val="1"/>
        <c:lblAlgn val="ctr"/>
        <c:lblOffset val="100"/>
      </c:catAx>
      <c:valAx>
        <c:axId val="114437120"/>
        <c:scaling>
          <c:orientation val="minMax"/>
        </c:scaling>
        <c:delete val="1"/>
        <c:axPos val="l"/>
        <c:majorGridlines/>
        <c:numFmt formatCode="General" sourceLinked="1"/>
        <c:tickLblPos val="none"/>
        <c:crossAx val="114435584"/>
        <c:crosses val="autoZero"/>
        <c:crossBetween val="midCat"/>
      </c:valAx>
    </c:plotArea>
    <c:plotVisOnly val="1"/>
  </c:chart>
  <c:txPr>
    <a:bodyPr/>
    <a:lstStyle/>
    <a:p>
      <a:pPr>
        <a:defRPr sz="1800"/>
      </a:pPr>
      <a:endParaRPr lang="fr-F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E9DB0C-6B65-4AE4-A87C-3336C7CE9403}" type="datetimeFigureOut">
              <a:rPr lang="en-US"/>
              <a:pPr>
                <a:defRPr/>
              </a:pPr>
              <a:t>1/25/2010</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72423C2-4E26-46FE-B456-9CF703401340}"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8100" y="0"/>
            <a:ext cx="2944813" cy="49688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33D836A0-E8D8-4A43-BFBD-6E16AB8AB55E}" type="datetimeFigureOut">
              <a:rPr lang="en-US"/>
              <a:pPr>
                <a:defRPr/>
              </a:pPr>
              <a:t>1/25/2010</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2925"/>
            <a:ext cx="2944813" cy="49688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79B09556-88F1-427A-9049-FFDC36038F87}"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image" Target="../media/image12.jpeg"/></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fr.wikipedia.org/wiki/Macromedia"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fr.wikipedia.org/wiki/Adobe_System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opensource.adobe.com/wiki/display/blazeds/BlazeD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fr.wikipedia.org/wiki/Orient%C3%A9_objet" TargetMode="External"/><Relationship Id="rId13" Type="http://schemas.openxmlformats.org/officeDocument/2006/relationships/hyperlink" Target="http://fr.wikipedia.org/wiki/Langage_serveur" TargetMode="External"/><Relationship Id="rId3" Type="http://schemas.openxmlformats.org/officeDocument/2006/relationships/hyperlink" Target="http://fr.wikipedia.org/wiki/Langage_de_programmation" TargetMode="External"/><Relationship Id="rId7" Type="http://schemas.openxmlformats.org/officeDocument/2006/relationships/hyperlink" Target="http://fr.wikipedia.org/wiki/Langage_de_script" TargetMode="External"/><Relationship Id="rId12" Type="http://schemas.openxmlformats.org/officeDocument/2006/relationships/hyperlink" Target="http://fr.wikipedia.org/wiki/Serveur_informatique"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fr.wikipedia.org/wiki/Adobe_Flash_Media_Server_FMS" TargetMode="External"/><Relationship Id="rId11" Type="http://schemas.openxmlformats.org/officeDocument/2006/relationships/hyperlink" Target="http://fr.wikipedia.org/wiki/JavaScript" TargetMode="External"/><Relationship Id="rId5" Type="http://schemas.openxmlformats.org/officeDocument/2006/relationships/hyperlink" Target="http://fr.wikipedia.org/wiki/Adobe_Flex" TargetMode="External"/><Relationship Id="rId10" Type="http://schemas.openxmlformats.org/officeDocument/2006/relationships/hyperlink" Target="http://fr.wikipedia.org/wiki/ECMAScript" TargetMode="External"/><Relationship Id="rId4" Type="http://schemas.openxmlformats.org/officeDocument/2006/relationships/hyperlink" Target="http://fr.wikipedia.org/wiki/Adobe_Flash" TargetMode="External"/><Relationship Id="rId9" Type="http://schemas.openxmlformats.org/officeDocument/2006/relationships/hyperlink" Target="http://fr.wikipedia.org/wiki/Programmation_orient%C3%A9e_prototype" TargetMode="External"/><Relationship Id="rId14" Type="http://schemas.openxmlformats.org/officeDocument/2006/relationships/hyperlink" Target="http://fr.wikipedia.org/wiki/PHP:_Hypertext_Preprocessor"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examples.adobe.com/flex2/inproduct/sdk/explorer/explorer.html" TargetMode="External"/><Relationship Id="rId3" Type="http://schemas.openxmlformats.org/officeDocument/2006/relationships/hyperlink" Target="http://prendreuncafe.com/blog/post/2007/08/19/Presentation-de-Flex#pnote-908-1" TargetMode="External"/><Relationship Id="rId7" Type="http://schemas.openxmlformats.org/officeDocument/2006/relationships/hyperlink" Target="http://prendreuncafe.com/blog/post/2007/08/19/Presentation-de-Flex#pnote-908-2" TargetMode="External"/><Relationship Id="rId12" Type="http://schemas.openxmlformats.org/officeDocument/2006/relationships/hyperlink" Target="http://www.adobe.com/products/player_census/flashplayer/version_penetration.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fr.wikipedia.org/wiki/XHTML" TargetMode="External"/><Relationship Id="rId11" Type="http://schemas.openxmlformats.org/officeDocument/2006/relationships/hyperlink" Target="http://www.adobe.com/fr/products/flashplayer/" TargetMode="External"/><Relationship Id="rId5" Type="http://schemas.openxmlformats.org/officeDocument/2006/relationships/hyperlink" Target="http://www.xaml.fr/" TargetMode="External"/><Relationship Id="rId10" Type="http://schemas.openxmlformats.org/officeDocument/2006/relationships/hyperlink" Target="http://fr.wikipedia.org/wiki/SWF" TargetMode="External"/><Relationship Id="rId4" Type="http://schemas.openxmlformats.org/officeDocument/2006/relationships/hyperlink" Target="http://xulfr.org/" TargetMode="External"/><Relationship Id="rId9" Type="http://schemas.openxmlformats.org/officeDocument/2006/relationships/hyperlink" Target="http://code.google.com/p/flexlib/"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image" Target="../media/image12.jpeg"/></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NAK </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NAK</a:t>
            </a:r>
          </a:p>
          <a:p>
            <a:endParaRPr lang="fr-FR" baseline="0" dirty="0" smtClean="0"/>
          </a:p>
          <a:p>
            <a:r>
              <a:rPr lang="fr-FR" baseline="0" dirty="0" smtClean="0"/>
              <a:t>Sur laquelle on va capitaliser tant sur l’expérience utilisateur que développeur</a:t>
            </a:r>
          </a:p>
          <a:p>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NAK</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b="1" baseline="0" dirty="0" smtClean="0"/>
              <a:t>A retenir :  </a:t>
            </a:r>
          </a:p>
          <a:p>
            <a:pPr marL="0" marR="0" indent="0" algn="l" defTabSz="914400" rtl="0" eaLnBrk="0" fontAlgn="base" latinLnBrk="0" hangingPunct="0">
              <a:lnSpc>
                <a:spcPct val="100000"/>
              </a:lnSpc>
              <a:spcBef>
                <a:spcPct val="30000"/>
              </a:spcBef>
              <a:spcAft>
                <a:spcPct val="0"/>
              </a:spcAft>
              <a:buClrTx/>
              <a:buSzTx/>
              <a:buFontTx/>
              <a:buChar char="-"/>
              <a:tabLst/>
              <a:defRPr/>
            </a:pPr>
            <a:r>
              <a:rPr lang="fr-FR" baseline="0" dirty="0" smtClean="0"/>
              <a:t>changer les paradigmes de développement</a:t>
            </a:r>
          </a:p>
          <a:p>
            <a:pPr marL="0" marR="0" indent="0" algn="l" defTabSz="914400" rtl="0" eaLnBrk="0" fontAlgn="base" latinLnBrk="0" hangingPunct="0">
              <a:lnSpc>
                <a:spcPct val="100000"/>
              </a:lnSpc>
              <a:spcBef>
                <a:spcPct val="30000"/>
              </a:spcBef>
              <a:spcAft>
                <a:spcPct val="0"/>
              </a:spcAft>
              <a:buClrTx/>
              <a:buSzTx/>
              <a:buFontTx/>
              <a:buChar char="-"/>
              <a:tabLst/>
              <a:defRPr/>
            </a:pPr>
            <a:r>
              <a:rPr lang="fr-FR" baseline="0" dirty="0" smtClean="0"/>
              <a:t> Va permettre de gagner, vous le verrez, tant sur l’ergonomie et l’</a:t>
            </a:r>
            <a:r>
              <a:rPr lang="fr-FR" baseline="0" dirty="0" err="1" smtClean="0"/>
              <a:t>usabilité</a:t>
            </a:r>
            <a:r>
              <a:rPr lang="fr-FR" baseline="0" dirty="0" smtClean="0"/>
              <a:t> de l’application </a:t>
            </a:r>
          </a:p>
          <a:p>
            <a:pPr marL="0" marR="0" indent="0" algn="l" defTabSz="914400" rtl="0" eaLnBrk="0" fontAlgn="base" latinLnBrk="0" hangingPunct="0">
              <a:lnSpc>
                <a:spcPct val="100000"/>
              </a:lnSpc>
              <a:spcBef>
                <a:spcPct val="30000"/>
              </a:spcBef>
              <a:spcAft>
                <a:spcPct val="0"/>
              </a:spcAft>
              <a:buClrTx/>
              <a:buSzTx/>
              <a:buFontTx/>
              <a:buChar char="-"/>
              <a:tabLst/>
              <a:defRPr/>
            </a:pPr>
            <a:r>
              <a:rPr lang="fr-FR" baseline="0" dirty="0" smtClean="0"/>
              <a:t> que sur la productivité et la maintenance du code </a:t>
            </a:r>
          </a:p>
          <a:p>
            <a:pPr marL="0" marR="0" indent="0" algn="l" defTabSz="914400" rtl="0" eaLnBrk="0" fontAlgn="base" latinLnBrk="0" hangingPunct="0">
              <a:lnSpc>
                <a:spcPct val="100000"/>
              </a:lnSpc>
              <a:spcBef>
                <a:spcPct val="30000"/>
              </a:spcBef>
              <a:spcAft>
                <a:spcPct val="0"/>
              </a:spcAft>
              <a:buClrTx/>
              <a:buSzTx/>
              <a:buFontTx/>
              <a:buChar char="-"/>
              <a:tabLst/>
              <a:defRPr/>
            </a:pPr>
            <a:r>
              <a:rPr lang="fr-FR" baseline="0" dirty="0" smtClean="0"/>
              <a:t> grâce à l’utilisation de langages beaucoup plus évolués que les langages standards.</a:t>
            </a:r>
          </a:p>
          <a:p>
            <a:endParaRPr lang="fr-FR" dirty="0" smtClean="0"/>
          </a:p>
          <a:p>
            <a:r>
              <a:rPr lang="fr-FR" dirty="0" smtClean="0"/>
              <a:t>Ainsi, </a:t>
            </a:r>
            <a:r>
              <a:rPr lang="fr-FR" b="1" dirty="0" smtClean="0"/>
              <a:t>côté utilisateur,</a:t>
            </a:r>
            <a:r>
              <a:rPr lang="fr-FR" b="1" baseline="0" dirty="0" smtClean="0"/>
              <a:t> </a:t>
            </a:r>
            <a:r>
              <a:rPr lang="fr-FR" baseline="0" dirty="0" smtClean="0"/>
              <a:t>le gain …</a:t>
            </a:r>
            <a:endParaRPr lang="fr-FR" dirty="0" smtClean="0"/>
          </a:p>
          <a:p>
            <a:endParaRPr lang="fr-FR" dirty="0" smtClean="0"/>
          </a:p>
          <a:p>
            <a:r>
              <a:rPr lang="fr-FR" b="1" dirty="0" smtClean="0"/>
              <a:t>Côté développeur : </a:t>
            </a:r>
          </a:p>
          <a:p>
            <a:r>
              <a:rPr lang="fr-FR" dirty="0" smtClean="0"/>
              <a:t> …</a:t>
            </a:r>
            <a:endParaRPr lang="fr-FR" baseline="0" dirty="0" smtClean="0"/>
          </a:p>
          <a:p>
            <a:r>
              <a:rPr lang="fr-FR" baseline="0" dirty="0" smtClean="0"/>
              <a:t> - Et on pourra coder beaucoup plus proprement en utilisant différents patterns tel que le MVC.</a:t>
            </a:r>
          </a:p>
          <a:p>
            <a:endParaRPr lang="fr-FR" dirty="0" smtClean="0"/>
          </a:p>
        </p:txBody>
      </p:sp>
      <p:sp>
        <p:nvSpPr>
          <p:cNvPr id="4" name="Espace réservé de l'en-tête 3"/>
          <p:cNvSpPr>
            <a:spLocks noGrp="1"/>
          </p:cNvSpPr>
          <p:nvPr>
            <p:ph type="hdr" sz="quarter" idx="10"/>
          </p:nvPr>
        </p:nvSpPr>
        <p:spPr/>
        <p:txBody>
          <a:bodyPr/>
          <a:lstStyle/>
          <a:p>
            <a:endParaRPr lang="en-US" dirty="0"/>
          </a:p>
        </p:txBody>
      </p:sp>
      <p:sp>
        <p:nvSpPr>
          <p:cNvPr id="5" name="Espace réservé de la date 4"/>
          <p:cNvSpPr>
            <a:spLocks noGrp="1"/>
          </p:cNvSpPr>
          <p:nvPr>
            <p:ph type="dt" idx="11"/>
          </p:nvPr>
        </p:nvSpPr>
        <p:spPr/>
        <p:txBody>
          <a:bodyPr/>
          <a:lstStyle/>
          <a:p>
            <a:fld id="{81331B57-0BE5-4F82-AA58-76F53EFF3ADA}" type="datetime8">
              <a:rPr lang="en-US" smtClean="0"/>
              <a:pPr/>
              <a:t>1/25/2010 11:52 PM</a:t>
            </a:fld>
            <a:endParaRPr lang="en-US" dirty="0"/>
          </a:p>
        </p:txBody>
      </p:sp>
      <p:sp>
        <p:nvSpPr>
          <p:cNvPr id="6" name="Espace réservé du pied de page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Espace réservé du numéro de diapositive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r>
              <a:rPr lang="fr-FR" dirty="0" smtClean="0"/>
              <a:t>VINCE</a:t>
            </a:r>
          </a:p>
          <a:p>
            <a:endParaRPr lang="fr-FR" dirty="0" smtClean="0"/>
          </a:p>
          <a:p>
            <a:r>
              <a:rPr lang="fr-FR" dirty="0" smtClean="0"/>
              <a:t>2 couches, xp utilisateur et développeur</a:t>
            </a:r>
          </a:p>
          <a:p>
            <a:r>
              <a:rPr lang="fr-FR" dirty="0" smtClean="0"/>
              <a:t>Avant Ajax, c’était le </a:t>
            </a:r>
            <a:r>
              <a:rPr lang="fr-FR" dirty="0" err="1" smtClean="0"/>
              <a:t>dev</a:t>
            </a:r>
            <a:r>
              <a:rPr lang="fr-FR" dirty="0" smtClean="0"/>
              <a:t> qui faisait un</a:t>
            </a:r>
            <a:r>
              <a:rPr lang="fr-FR" baseline="0" dirty="0" smtClean="0"/>
              <a:t> peu sa loi… En effet, on avait pas forcément tous les outils pour faire ce qu’on voulait, après, c’est devenu plutôt l’inverse…</a:t>
            </a:r>
            <a:endParaRPr lang="fr-FR" dirty="0" smtClean="0"/>
          </a:p>
          <a:p>
            <a:r>
              <a:rPr lang="fr-FR" dirty="0" smtClean="0"/>
              <a:t>On a </a:t>
            </a:r>
            <a:r>
              <a:rPr lang="fr-FR" baseline="0" dirty="0" smtClean="0"/>
              <a:t>une évolution constante pour l’</a:t>
            </a:r>
            <a:r>
              <a:rPr lang="fr-FR" baseline="0" dirty="0" err="1" smtClean="0"/>
              <a:t>experience</a:t>
            </a:r>
            <a:r>
              <a:rPr lang="fr-FR" baseline="0" dirty="0" smtClean="0"/>
              <a:t> utilisateur, ce qui est normal car le développeur s’</a:t>
            </a:r>
            <a:r>
              <a:rPr lang="fr-FR" baseline="0" dirty="0" err="1" smtClean="0"/>
              <a:t>interresse</a:t>
            </a:r>
            <a:r>
              <a:rPr lang="fr-FR" baseline="0" dirty="0" smtClean="0"/>
              <a:t> de plus en plus aux demandes du client, et grâce aux technologies actuelles, on ne contraint plus l’utilisateur par les capacités du développeur. </a:t>
            </a:r>
          </a:p>
          <a:p>
            <a:r>
              <a:rPr lang="fr-FR" baseline="0" dirty="0" smtClean="0"/>
              <a:t>Cependant, côté </a:t>
            </a:r>
            <a:r>
              <a:rPr lang="fr-FR" baseline="0" dirty="0" err="1" smtClean="0"/>
              <a:t>experience</a:t>
            </a:r>
            <a:r>
              <a:rPr lang="fr-FR" baseline="0" dirty="0" smtClean="0"/>
              <a:t> développeur, on a une courbe en accordéon . En effet, lorsque l’on passe du modèle classe d’application web, au modèle 1.x, on a des nouveautés côtés </a:t>
            </a:r>
            <a:r>
              <a:rPr lang="fr-FR" baseline="0" dirty="0" err="1" smtClean="0"/>
              <a:t>developpement</a:t>
            </a:r>
            <a:r>
              <a:rPr lang="fr-FR" baseline="0" dirty="0" smtClean="0"/>
              <a:t> qui aide le développement, et sa maintenance.</a:t>
            </a:r>
          </a:p>
          <a:p>
            <a:r>
              <a:rPr lang="fr-FR" baseline="0" dirty="0" smtClean="0"/>
              <a:t>Cependant en passant au </a:t>
            </a:r>
            <a:r>
              <a:rPr lang="fr-FR" baseline="0" dirty="0" err="1" smtClean="0"/>
              <a:t>modele</a:t>
            </a:r>
            <a:r>
              <a:rPr lang="fr-FR" baseline="0" dirty="0" smtClean="0"/>
              <a:t> </a:t>
            </a:r>
            <a:r>
              <a:rPr lang="fr-FR" baseline="0" dirty="0" err="1" smtClean="0"/>
              <a:t>ajax</a:t>
            </a:r>
            <a:r>
              <a:rPr lang="fr-FR" baseline="0" dirty="0" smtClean="0"/>
              <a:t>, l’xp développeur retombe car on a un certain nombre de </a:t>
            </a:r>
            <a:r>
              <a:rPr lang="fr-FR" baseline="0" dirty="0" err="1" smtClean="0"/>
              <a:t>framwroks</a:t>
            </a:r>
            <a:r>
              <a:rPr lang="fr-FR" baseline="0" dirty="0" smtClean="0"/>
              <a:t> a maitriser, et au final, </a:t>
            </a:r>
            <a:r>
              <a:rPr lang="fr-FR" baseline="0" dirty="0" err="1" smtClean="0"/>
              <a:t>lxp</a:t>
            </a:r>
            <a:r>
              <a:rPr lang="fr-FR" baseline="0" dirty="0" smtClean="0"/>
              <a:t> </a:t>
            </a:r>
            <a:r>
              <a:rPr lang="fr-FR" baseline="0" dirty="0" err="1" smtClean="0"/>
              <a:t>dev</a:t>
            </a:r>
            <a:r>
              <a:rPr lang="fr-FR" baseline="0" dirty="0" smtClean="0"/>
              <a:t> , la capacité a </a:t>
            </a:r>
            <a:r>
              <a:rPr lang="fr-FR" baseline="0" dirty="0" err="1" smtClean="0"/>
              <a:t>dev</a:t>
            </a:r>
            <a:r>
              <a:rPr lang="fr-FR" baseline="0" dirty="0" smtClean="0"/>
              <a:t> du code facilement et de façon agréable diminue un peu, mais avec le modèle RIA, elle remonte fortement car on a les outils nécessaires et c’est </a:t>
            </a:r>
            <a:r>
              <a:rPr lang="fr-FR" baseline="0" dirty="0" err="1" smtClean="0"/>
              <a:t>bcp</a:t>
            </a:r>
            <a:r>
              <a:rPr lang="fr-FR" baseline="0" dirty="0" smtClean="0"/>
              <a:t> plus simple.</a:t>
            </a:r>
          </a:p>
          <a:p>
            <a:r>
              <a:rPr lang="fr-FR" baseline="0" dirty="0" smtClean="0"/>
              <a:t>GWT entre </a:t>
            </a:r>
            <a:r>
              <a:rPr lang="fr-FR" baseline="0" dirty="0" err="1" smtClean="0"/>
              <a:t>ajax</a:t>
            </a:r>
            <a:r>
              <a:rPr lang="fr-FR" baseline="0" dirty="0" smtClean="0"/>
              <a:t> et RIA </a:t>
            </a:r>
            <a:r>
              <a:rPr lang="fr-FR" baseline="0" dirty="0" smtClean="0">
                <a:sym typeface="Wingdings" pitchFamily="2" charset="2"/>
              </a:rPr>
              <a:t> Car pas assez d’outils natifs pour faire partie des RIA, mais tout de même capable de le faire.</a:t>
            </a:r>
          </a:p>
          <a:p>
            <a:r>
              <a:rPr lang="fr-FR" baseline="0" dirty="0" smtClean="0">
                <a:sym typeface="Wingdings" pitchFamily="2" charset="2"/>
              </a:rPr>
              <a:t>Ere RIA  L’ergonomie, c’est plus une option, mais c’est un véritable </a:t>
            </a:r>
            <a:r>
              <a:rPr lang="fr-FR" baseline="0" dirty="0" err="1" smtClean="0">
                <a:sym typeface="Wingdings" pitchFamily="2" charset="2"/>
              </a:rPr>
              <a:t>critere</a:t>
            </a:r>
            <a:r>
              <a:rPr lang="fr-FR" baseline="0" dirty="0" smtClean="0">
                <a:sym typeface="Wingdings" pitchFamily="2" charset="2"/>
              </a:rPr>
              <a:t> pour le </a:t>
            </a:r>
            <a:r>
              <a:rPr lang="fr-FR" baseline="0" dirty="0" err="1" smtClean="0">
                <a:sym typeface="Wingdings" pitchFamily="2" charset="2"/>
              </a:rPr>
              <a:t>succés</a:t>
            </a:r>
            <a:r>
              <a:rPr lang="fr-FR" baseline="0" dirty="0" smtClean="0">
                <a:sym typeface="Wingdings" pitchFamily="2" charset="2"/>
              </a:rPr>
              <a:t> d’une application.</a:t>
            </a:r>
          </a:p>
          <a:p>
            <a:r>
              <a:rPr lang="fr-FR" baseline="0" dirty="0" smtClean="0">
                <a:sym typeface="Wingdings" pitchFamily="2" charset="2"/>
              </a:rPr>
              <a:t>Xp </a:t>
            </a:r>
            <a:r>
              <a:rPr lang="fr-FR" baseline="0" dirty="0" err="1" smtClean="0">
                <a:sym typeface="Wingdings" pitchFamily="2" charset="2"/>
              </a:rPr>
              <a:t>dev</a:t>
            </a:r>
            <a:r>
              <a:rPr lang="fr-FR" baseline="0" dirty="0" smtClean="0">
                <a:sym typeface="Wingdings" pitchFamily="2" charset="2"/>
              </a:rPr>
              <a:t>, cout du </a:t>
            </a:r>
            <a:r>
              <a:rPr lang="fr-FR" baseline="0" dirty="0" err="1" smtClean="0">
                <a:sym typeface="Wingdings" pitchFamily="2" charset="2"/>
              </a:rPr>
              <a:t>dev</a:t>
            </a:r>
            <a:r>
              <a:rPr lang="fr-FR" baseline="0" dirty="0" smtClean="0">
                <a:sym typeface="Wingdings" pitchFamily="2" charset="2"/>
              </a:rPr>
              <a:t> moins lourd, produire des applications aussi agréables a utiliser qu’a construire ( plus fun et plus rapide a </a:t>
            </a:r>
            <a:r>
              <a:rPr lang="fr-FR" baseline="0" dirty="0" err="1" smtClean="0">
                <a:sym typeface="Wingdings" pitchFamily="2" charset="2"/>
              </a:rPr>
              <a:t>dev</a:t>
            </a:r>
            <a:r>
              <a:rPr lang="fr-FR" baseline="0" dirty="0" smtClean="0">
                <a:sym typeface="Wingdings" pitchFamily="2" charset="2"/>
              </a:rPr>
              <a:t>)</a:t>
            </a:r>
            <a:endParaRPr lang="fr-FR" dirty="0" smtClean="0"/>
          </a:p>
        </p:txBody>
      </p:sp>
      <p:sp>
        <p:nvSpPr>
          <p:cNvPr id="4" name="Espace réservé de l'en-tête 3"/>
          <p:cNvSpPr>
            <a:spLocks noGrp="1"/>
          </p:cNvSpPr>
          <p:nvPr>
            <p:ph type="hdr" sz="quarter" idx="10"/>
          </p:nvPr>
        </p:nvSpPr>
        <p:spPr/>
        <p:txBody>
          <a:bodyPr/>
          <a:lstStyle/>
          <a:p>
            <a:endParaRPr lang="en-US" dirty="0"/>
          </a:p>
        </p:txBody>
      </p:sp>
      <p:sp>
        <p:nvSpPr>
          <p:cNvPr id="5" name="Espace réservé de la date 4"/>
          <p:cNvSpPr>
            <a:spLocks noGrp="1"/>
          </p:cNvSpPr>
          <p:nvPr>
            <p:ph type="dt" idx="11"/>
          </p:nvPr>
        </p:nvSpPr>
        <p:spPr/>
        <p:txBody>
          <a:bodyPr/>
          <a:lstStyle/>
          <a:p>
            <a:fld id="{81331B57-0BE5-4F82-AA58-76F53EFF3ADA}" type="datetime8">
              <a:rPr lang="en-US" smtClean="0"/>
              <a:pPr/>
              <a:t>1/25/2010 11:52 PM</a:t>
            </a:fld>
            <a:endParaRPr lang="en-US" dirty="0"/>
          </a:p>
        </p:txBody>
      </p:sp>
      <p:sp>
        <p:nvSpPr>
          <p:cNvPr id="6" name="Espace réservé du pied de page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Espace réservé du numéro de diapositive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NAK</a:t>
            </a:r>
          </a:p>
          <a:p>
            <a:endParaRPr lang="fr-FR" noProof="0" dirty="0" smtClean="0"/>
          </a:p>
          <a:p>
            <a:r>
              <a:rPr lang="fr-FR" noProof="0" dirty="0" smtClean="0"/>
              <a:t>Après expliqué l’évolution</a:t>
            </a:r>
            <a:r>
              <a:rPr lang="fr-FR" baseline="0" noProof="0" dirty="0" smtClean="0"/>
              <a:t> des applications Web</a:t>
            </a:r>
          </a:p>
          <a:p>
            <a:r>
              <a:rPr lang="fr-FR" baseline="0" noProof="0" dirty="0" smtClean="0"/>
              <a:t> - Focaliser sur le terme RIA en vous le définissant, </a:t>
            </a:r>
          </a:p>
          <a:p>
            <a:r>
              <a:rPr lang="fr-FR" baseline="0" noProof="0" dirty="0" smtClean="0"/>
              <a:t>en vous citant les enjeux qu’il a amené</a:t>
            </a:r>
          </a:p>
          <a:p>
            <a:r>
              <a:rPr lang="fr-FR" baseline="0" noProof="0" dirty="0" smtClean="0"/>
              <a:t> ainsi que les concepts en ressortissant. </a:t>
            </a:r>
          </a:p>
          <a:p>
            <a:endParaRPr lang="fr-FR" baseline="0" noProof="0" dirty="0" smtClean="0"/>
          </a:p>
          <a:p>
            <a:r>
              <a:rPr lang="fr-FR" baseline="0" noProof="0" dirty="0" smtClean="0"/>
              <a:t>Puis nous vous présenterons les différents acteurs actuels du marché.</a:t>
            </a:r>
          </a:p>
          <a:p>
            <a:endParaRPr lang="fr-FR" baseline="0" dirty="0" smtClean="0"/>
          </a:p>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1/25/2010 11:52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CB485-033B-49F2-9D40-46CD3BF54C30}" type="slidenum">
              <a:rPr lang="fr-FR"/>
              <a:pPr/>
              <a:t>14</a:t>
            </a:fld>
            <a:endParaRPr lang="fr-FR"/>
          </a:p>
        </p:txBody>
      </p:sp>
      <p:sp>
        <p:nvSpPr>
          <p:cNvPr id="1531906" name="Rectangle 2"/>
          <p:cNvSpPr>
            <a:spLocks noGrp="1" noRot="1" noChangeAspect="1" noChangeArrowheads="1" noTextEdit="1"/>
          </p:cNvSpPr>
          <p:nvPr>
            <p:ph type="sldImg"/>
          </p:nvPr>
        </p:nvSpPr>
        <p:spPr>
          <a:xfrm>
            <a:off x="914400" y="744538"/>
            <a:ext cx="4965700" cy="3724275"/>
          </a:xfrm>
          <a:ln/>
        </p:spPr>
      </p:sp>
      <p:sp>
        <p:nvSpPr>
          <p:cNvPr id="1531907" name="Rectangle 3"/>
          <p:cNvSpPr>
            <a:spLocks noGrp="1" noChangeArrowheads="1"/>
          </p:cNvSpPr>
          <p:nvPr>
            <p:ph type="body" idx="1"/>
          </p:nvPr>
        </p:nvSpPr>
        <p:spPr/>
        <p:txBody>
          <a:bodyPr/>
          <a:lstStyle/>
          <a:p>
            <a:r>
              <a:rPr lang="fr-FR" b="1" dirty="0" smtClean="0"/>
              <a:t>VINCE</a:t>
            </a:r>
          </a:p>
          <a:p>
            <a:endParaRPr lang="fr-FR" b="1" dirty="0" smtClean="0"/>
          </a:p>
          <a:p>
            <a:r>
              <a:rPr lang="fr-FR" b="1" dirty="0" smtClean="0"/>
              <a:t>RIA</a:t>
            </a:r>
          </a:p>
          <a:p>
            <a:r>
              <a:rPr lang="fr-FR" dirty="0" smtClean="0"/>
              <a:t>Le terme RIA, qui signifie « </a:t>
            </a:r>
            <a:r>
              <a:rPr lang="fr-FR" dirty="0" err="1" smtClean="0"/>
              <a:t>Rich</a:t>
            </a:r>
            <a:r>
              <a:rPr lang="fr-FR" dirty="0" smtClean="0"/>
              <a:t> Internet Application » a vu le jour dans une publication de </a:t>
            </a:r>
            <a:r>
              <a:rPr lang="fr-FR" dirty="0" err="1" smtClean="0"/>
              <a:t>Macromedia</a:t>
            </a:r>
            <a:r>
              <a:rPr lang="fr-FR" dirty="0" smtClean="0"/>
              <a:t> datant de 2002.</a:t>
            </a:r>
          </a:p>
          <a:p>
            <a:r>
              <a:rPr lang="fr-FR" dirty="0" smtClean="0"/>
              <a:t>Il s’agit d’applications Web, s’exécutant donc dans un navigateur Web, et qui proposent une expérience plus riche, par comparaison aux sites et applications Web classiques. Elle a donc pour but d’apporter une</a:t>
            </a:r>
            <a:r>
              <a:rPr lang="fr-FR" baseline="0" dirty="0" smtClean="0"/>
              <a:t> nouvelle expérience utilisateur.</a:t>
            </a:r>
            <a:endParaRPr lang="fr-FR" dirty="0" smtClean="0"/>
          </a:p>
          <a:p>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Il faut savoir que ce terme n’a pas forcément une définition exacte car il ne s’agit pas d’un concept nouveau apparu à une date bien précise mais plutôt d’évolution</a:t>
            </a:r>
            <a:r>
              <a:rPr lang="fr-FR" baseline="0" dirty="0" smtClean="0"/>
              <a:t> faite petit à petit sur le Web. Chaque acteur créant une nouvelle application web regarde toujours ce que la concurrence a fait précédemment et c’est en reprenant de bonnes idées et en les améliorant que les grandes évolutions voient le jour. </a:t>
            </a:r>
            <a:r>
              <a:rPr lang="fr-FR" dirty="0" smtClean="0"/>
              <a:t>C’est un peu de cette manière que l’Internet riche s’est construit.</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Les </a:t>
            </a:r>
            <a:r>
              <a:rPr lang="fr-FR" dirty="0" err="1" smtClean="0"/>
              <a:t>RIAs</a:t>
            </a:r>
            <a:r>
              <a:rPr lang="fr-FR" dirty="0" smtClean="0"/>
              <a:t> sont en</a:t>
            </a:r>
            <a:r>
              <a:rPr lang="fr-FR" baseline="0" dirty="0" smtClean="0"/>
              <a:t> gros une convergence entre les clients légers et les clients lourds et permettent de bénéficier des atouts des 2. D’une côté, les avantages du client léger tel que le fait que les applications soient accessibles partout et qu’on ait pas confronté à des problèmes de déploiement. D’un autre côté, les avantages du client lourd avec le fait d’avoir des interfaces beaucoup plus intuitive et le fait de bénéficier de réponse immédiate.</a:t>
            </a: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a:p>
            <a:r>
              <a:rPr lang="fr-FR" dirty="0" smtClean="0"/>
              <a:t>Convergence</a:t>
            </a:r>
            <a:r>
              <a:rPr lang="fr-FR" baseline="0" dirty="0" smtClean="0"/>
              <a:t> client lourd </a:t>
            </a:r>
            <a:r>
              <a:rPr lang="fr-FR" baseline="0" dirty="0" smtClean="0">
                <a:sym typeface="Wingdings" pitchFamily="2" charset="2"/>
              </a:rPr>
              <a:t> léger</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baseline="0" dirty="0" smtClean="0">
                <a:solidFill>
                  <a:schemeClr val="tx1"/>
                </a:solidFill>
                <a:latin typeface="+mn-lt"/>
                <a:ea typeface="+mn-ea"/>
                <a:cs typeface="+mn-cs"/>
              </a:rPr>
              <a:t>Pour faire simple, les RIA sont assimilables à des applications web qui s’inspirent des fonctionnalités des applications de bureau (logiciels, programmes autonomes, etc.). Ainsi, ce sont des applications qui utilisent les processus ergonomiques d’IHM (interface </a:t>
            </a:r>
            <a:r>
              <a:rPr lang="fr-FR" sz="1200" kern="1200" baseline="0" dirty="0" err="1" smtClean="0">
                <a:solidFill>
                  <a:schemeClr val="tx1"/>
                </a:solidFill>
                <a:latin typeface="+mn-lt"/>
                <a:ea typeface="+mn-ea"/>
                <a:cs typeface="+mn-cs"/>
              </a:rPr>
              <a:t>hommemachine</a:t>
            </a:r>
            <a:r>
              <a:rPr lang="fr-FR" sz="1200" kern="1200" baseline="0" dirty="0" smtClean="0">
                <a:solidFill>
                  <a:schemeClr val="tx1"/>
                </a:solidFill>
                <a:latin typeface="+mn-lt"/>
                <a:ea typeface="+mn-ea"/>
                <a:cs typeface="+mn-cs"/>
              </a:rPr>
              <a:t>) réservés autrefois aux applications de bureau. Les RIA transposent donc sur des sites Internet la plupart des fonctionnalités utilisées par les applications de bureau. L’objectif des RIA est ainsi de fusionner les programmes autonomes classiques avec les applications client-serveur fonctionnelles sur Internet.</a:t>
            </a:r>
          </a:p>
          <a:p>
            <a:endParaRPr lang="fr-FR" dirty="0" smtClean="0"/>
          </a:p>
          <a:p>
            <a:r>
              <a:rPr lang="fr-FR" dirty="0" smtClean="0"/>
              <a:t>------------</a:t>
            </a:r>
          </a:p>
          <a:p>
            <a:r>
              <a:rPr lang="fr-FR" b="1" dirty="0" err="1" smtClean="0"/>
              <a:t>Rich</a:t>
            </a:r>
            <a:endParaRPr lang="fr-FR" b="1" dirty="0" smtClean="0"/>
          </a:p>
          <a:p>
            <a:r>
              <a:rPr lang="fr-FR" dirty="0" smtClean="0"/>
              <a:t>Le</a:t>
            </a:r>
            <a:r>
              <a:rPr lang="fr-FR" baseline="0" dirty="0" smtClean="0"/>
              <a:t> terme « </a:t>
            </a:r>
            <a:r>
              <a:rPr lang="fr-FR" baseline="0" dirty="0" err="1" smtClean="0"/>
              <a:t>Rich</a:t>
            </a:r>
            <a:r>
              <a:rPr lang="fr-FR" baseline="0" dirty="0" smtClean="0"/>
              <a:t> » fait référence à différentes choses telles que :</a:t>
            </a:r>
          </a:p>
          <a:p>
            <a:r>
              <a:rPr lang="fr-FR" baseline="0" dirty="0" smtClean="0"/>
              <a:t> - Les interactions riches </a:t>
            </a:r>
            <a:r>
              <a:rPr lang="fr-FR" baseline="0" dirty="0" err="1" smtClean="0"/>
              <a:t>càd</a:t>
            </a:r>
            <a:r>
              <a:rPr lang="fr-FR" baseline="0" dirty="0" smtClean="0"/>
              <a:t> une façon qu’aura l’utilisateur de manipuler l’interface de l’application et non plus seulement de naviguer dans l’interface d’un site Web en cliquant d’un lien à l’autre comme par exemple le </a:t>
            </a:r>
            <a:r>
              <a:rPr lang="fr-FR" baseline="0" dirty="0" err="1" smtClean="0"/>
              <a:t>drag’n’drop</a:t>
            </a:r>
            <a:r>
              <a:rPr lang="fr-FR" baseline="0" dirty="0" smtClean="0"/>
              <a:t>, redimensionnement d’éléments ou encore les actions et traitements qui s’effectue en tâche de fond et qui permette de ne pas recharger intégralement une page ;</a:t>
            </a:r>
          </a:p>
          <a:p>
            <a:r>
              <a:rPr lang="fr-FR" baseline="0" dirty="0" smtClean="0"/>
              <a:t> - S’applique aussi aux types de contenus que l’on peut exploiter dans une RIA. Classiquement, une application Web est faite de textes et d’images alors qu’une RIA permet d’intégrer plus aisément des contenus de types médias riches tel que la vidéo ;</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 - Apporte une nouvelle perception de la navigation qui. En effet, le modèle de page en page n’existe plus. Les codes ont changés : un bouton de formulaire ne va pas forcément recharger toute la page, il peut par exemple avoir une influence sur une partie de la page ou charger une image. Ce sont des concepts très bien repris par </a:t>
            </a:r>
            <a:r>
              <a:rPr lang="fr-FR" baseline="0" dirty="0" err="1" smtClean="0"/>
              <a:t>Gmail</a:t>
            </a:r>
            <a:r>
              <a:rPr lang="fr-FR" baseline="0" dirty="0" smtClean="0"/>
              <a:t> par exemple, en simulant des comportements d’un vrai client mail, tout en offrant les avantages du net.</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a:t>
            </a:r>
          </a:p>
          <a:p>
            <a:r>
              <a:rPr lang="fr-FR" dirty="0" smtClean="0"/>
              <a:t>Le client léger est une application Web qui s’exécute dans le </a:t>
            </a:r>
            <a:r>
              <a:rPr lang="fr-FR" b="1" dirty="0" smtClean="0"/>
              <a:t>navigateur</a:t>
            </a:r>
            <a:r>
              <a:rPr lang="fr-FR" dirty="0" smtClean="0"/>
              <a:t> pour des raisons de commodité. Les traitements s’effectuent surtout coté serveur et sont essentiellement basé sur le protocole http. On y retrouve les technologies suivantes : HTML, XHTML, CSS, </a:t>
            </a:r>
            <a:r>
              <a:rPr lang="fr-FR" dirty="0" err="1" smtClean="0"/>
              <a:t>Javascript</a:t>
            </a:r>
            <a:r>
              <a:rPr lang="fr-FR" dirty="0" smtClean="0"/>
              <a:t>, Ajax.</a:t>
            </a:r>
          </a:p>
          <a:p>
            <a:r>
              <a:rPr lang="fr-FR" dirty="0" smtClean="0"/>
              <a:t>Les RIA (Application Internet Riche) : ce sont des applications Web qui apportent une richesse de part les </a:t>
            </a:r>
            <a:r>
              <a:rPr lang="fr-FR" b="1" dirty="0" smtClean="0"/>
              <a:t>interactions</a:t>
            </a:r>
            <a:r>
              <a:rPr lang="fr-FR" dirty="0" smtClean="0"/>
              <a:t> offertes à l’utilisateur et des moyens de </a:t>
            </a:r>
            <a:r>
              <a:rPr lang="fr-FR" b="1" dirty="0" smtClean="0"/>
              <a:t>communications avancés</a:t>
            </a:r>
            <a:r>
              <a:rPr lang="fr-FR" dirty="0" smtClean="0"/>
              <a:t> (Web services ou protocoles binaires par exemple). Les technologies citées ici sont notamment Flash et Flex, </a:t>
            </a:r>
            <a:r>
              <a:rPr lang="fr-FR" dirty="0" err="1" smtClean="0"/>
              <a:t>OpenLaszlo</a:t>
            </a:r>
            <a:r>
              <a:rPr lang="fr-FR" dirty="0" smtClean="0"/>
              <a:t>, les applets Java ou les contrôles ActiveX. Dans une moindre mesure, on rangerait également l’Ajax dans cette catégorie.</a:t>
            </a:r>
          </a:p>
          <a:p>
            <a:r>
              <a:rPr lang="fr-FR" dirty="0" smtClean="0"/>
              <a:t>Le client riche est une application </a:t>
            </a:r>
            <a:r>
              <a:rPr lang="fr-FR" b="1" dirty="0" smtClean="0"/>
              <a:t>connectée au web</a:t>
            </a:r>
            <a:r>
              <a:rPr lang="fr-FR" dirty="0" smtClean="0"/>
              <a:t> qui ne s’exécute pas dans un navigateur mais sur le bureau. Il profite donc des avantages (environnement natif) et peut également être exécuté hors ligne la plupart du temps. La communication avec l’extérieur se fait également par des méthodes avancées comme les Web Services. Ici est cité par exemple Windows Smart Clients ou Java Web Start.</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NAK</a:t>
            </a:r>
          </a:p>
          <a:p>
            <a:endParaRPr lang="fr-FR" dirty="0" smtClean="0"/>
          </a:p>
          <a:p>
            <a:r>
              <a:rPr lang="fr-FR" dirty="0" smtClean="0"/>
              <a:t>Comme</a:t>
            </a:r>
            <a:r>
              <a:rPr lang="fr-FR" baseline="0" dirty="0" smtClean="0"/>
              <a:t> on a pu le voir dans l’évolution qu’on va a montrer précédemment, le modèle RIA va s’imposer.</a:t>
            </a:r>
          </a:p>
          <a:p>
            <a:r>
              <a:rPr lang="fr-FR" baseline="0" dirty="0" smtClean="0"/>
              <a:t>Au-delà ce ça, aujourd’hui on peut considérer qu’on entre dans l’ère RIA. Comment on le voit et quel sera l’enjeu par rapport à ca ?</a:t>
            </a:r>
          </a:p>
          <a:p>
            <a:endParaRPr lang="fr-FR" baseline="0" dirty="0" smtClean="0"/>
          </a:p>
          <a:p>
            <a:r>
              <a:rPr lang="fr-FR" b="1" baseline="0" dirty="0" smtClean="0"/>
              <a:t>Utilisateur</a:t>
            </a:r>
          </a:p>
          <a:p>
            <a:r>
              <a:rPr lang="fr-FR" baseline="0" dirty="0" smtClean="0"/>
              <a:t>…</a:t>
            </a:r>
          </a:p>
          <a:p>
            <a:r>
              <a:rPr lang="fr-FR" baseline="0" dirty="0" smtClean="0"/>
              <a:t>On se rend compte de plus en plus quand on va chez le client que l’ergonomie devient un véritable critère pour valoriser une application. </a:t>
            </a:r>
          </a:p>
          <a:p>
            <a:r>
              <a:rPr lang="fr-FR" baseline="0" dirty="0" smtClean="0"/>
              <a:t>Concrètement ca veut dire qu’une application que je vais fournir à mes utilisateurs si elle a une expérience utilisateur faible, bah elle sera mal valorisé, on dira que c’est une mauvaise application.</a:t>
            </a:r>
          </a:p>
          <a:p>
            <a:endParaRPr lang="fr-FR" baseline="0" dirty="0" smtClean="0"/>
          </a:p>
          <a:p>
            <a:r>
              <a:rPr lang="fr-FR" b="1" baseline="0" dirty="0" smtClean="0"/>
              <a:t>Développeur</a:t>
            </a:r>
          </a:p>
          <a:p>
            <a:r>
              <a:rPr lang="fr-FR" baseline="0" dirty="0" smtClean="0"/>
              <a:t>…</a:t>
            </a:r>
          </a:p>
          <a:p>
            <a:endParaRPr lang="fr-FR" baseline="0" dirty="0" smtClean="0"/>
          </a:p>
          <a:p>
            <a:r>
              <a:rPr lang="fr-FR" baseline="0" dirty="0" smtClean="0"/>
              <a:t>Au final, quel sera l’enjeux de la RIA !? </a:t>
            </a:r>
          </a:p>
          <a:p>
            <a:r>
              <a:rPr lang="fr-FR" baseline="0" dirty="0" smtClean="0"/>
              <a:t>Bah c’est de réconcilier ces deux mondes là. En gros c’est produire des applications aussi agréable à utiliser qu’à construire.</a:t>
            </a:r>
          </a:p>
          <a:p>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VINCE</a:t>
            </a:r>
          </a:p>
          <a:p>
            <a:endParaRPr lang="fr-FR" dirty="0" smtClean="0"/>
          </a:p>
          <a:p>
            <a:r>
              <a:rPr lang="fr-FR" dirty="0" smtClean="0"/>
              <a:t>Les RIA apportent différents concepts</a:t>
            </a:r>
            <a:r>
              <a:rPr lang="fr-FR" baseline="0" dirty="0" smtClean="0"/>
              <a:t> permettant de répondre à ces enjeux.</a:t>
            </a:r>
          </a:p>
          <a:p>
            <a:endParaRPr lang="fr-FR" dirty="0" smtClean="0"/>
          </a:p>
          <a:p>
            <a:pPr marL="342900" lvl="0" indent="-342900">
              <a:buBlip>
                <a:blip r:embed="rId3"/>
              </a:buBlip>
            </a:pPr>
            <a:r>
              <a:rPr lang="fr-FR" sz="2000" b="1" kern="0" dirty="0" smtClean="0">
                <a:solidFill>
                  <a:srgbClr val="4D4D4D"/>
                </a:solidFill>
                <a:latin typeface="Arial"/>
              </a:rPr>
              <a:t>Interfaces novatrices</a:t>
            </a:r>
            <a:endParaRPr lang="fr-FR" dirty="0" smtClean="0"/>
          </a:p>
          <a:p>
            <a:r>
              <a:rPr lang="fr-FR" dirty="0" smtClean="0"/>
              <a:t>Côté utilisateur, l’idée est d’apporter des interfaces novatrices. Qu’est-ce qu’on veut dire par là? C’est qu’en fait, aujourd’hui, l’interface graphique ne sera plus statique mais elle sera plutôt dans la capacité de s’adapter à des scénarios, à des contextes métiers et cela va donc permettre de guider l’utilisateur dans son geste métier.</a:t>
            </a:r>
            <a:r>
              <a:rPr lang="fr-FR" baseline="0" dirty="0" smtClean="0"/>
              <a:t> </a:t>
            </a:r>
            <a:r>
              <a:rPr lang="fr-FR" dirty="0" smtClean="0"/>
              <a:t>Ainsi, </a:t>
            </a:r>
            <a:r>
              <a:rPr lang="fr-FR" baseline="0" dirty="0" smtClean="0"/>
              <a:t>les interfaces novatrices vont permettre cette assistance au niveau de l’utilisateur tout en apportant un meilleur look-and-</a:t>
            </a:r>
            <a:r>
              <a:rPr lang="fr-FR" baseline="0" dirty="0" err="1" smtClean="0"/>
              <a:t>field</a:t>
            </a:r>
            <a:r>
              <a:rPr lang="fr-FR" baseline="0" dirty="0" smtClean="0"/>
              <a:t>. « Ce qui permet à une application de lui dire … </a:t>
            </a:r>
            <a:r>
              <a:rPr lang="fr-FR" baseline="0" dirty="0" err="1" smtClean="0"/>
              <a:t>ouaahh</a:t>
            </a:r>
            <a:r>
              <a:rPr lang="fr-FR" baseline="0" dirty="0" smtClean="0"/>
              <a:t> cette application elle est sexy ».</a:t>
            </a:r>
          </a:p>
          <a:p>
            <a:endParaRPr lang="fr-FR" baseline="0" dirty="0" smtClean="0"/>
          </a:p>
          <a:p>
            <a:pPr marL="342900" lvl="0" indent="-342900">
              <a:buBlip>
                <a:blip r:embed="rId3"/>
              </a:buBlip>
            </a:pPr>
            <a:r>
              <a:rPr lang="fr-FR" sz="2000" b="1" kern="0" dirty="0" smtClean="0">
                <a:solidFill>
                  <a:srgbClr val="4D4D4D"/>
                </a:solidFill>
                <a:latin typeface="Arial"/>
              </a:rPr>
              <a:t>Avantages des deux mondes</a:t>
            </a:r>
          </a:p>
          <a:p>
            <a:r>
              <a:rPr lang="fr-FR" baseline="0" dirty="0" smtClean="0"/>
              <a:t>De la même manière, on gagne quand même les avantages des deux mondes :</a:t>
            </a:r>
          </a:p>
          <a:p>
            <a:r>
              <a:rPr lang="fr-FR" baseline="0" dirty="0" smtClean="0"/>
              <a:t> - Du client lourd, on gagne la fluidité dans le sens où il y a moins d’aller-retour serveur qui sont effectués. On gagne parce que ce sont des interfaces vectoriels permettant alors de proposer des graphes ou tout autre éléments graphiques avancés </a:t>
            </a:r>
          </a:p>
          <a:p>
            <a:r>
              <a:rPr lang="fr-FR" baseline="0" dirty="0" smtClean="0"/>
              <a:t> - Et on a aussi les avantages du web c’est-à-dire qu’aucune installation n’est nécessaire à l’utilisation de l’application. Et la diffusion est maximale par les mécanismes du web.</a:t>
            </a:r>
          </a:p>
          <a:p>
            <a:endParaRPr lang="fr-FR" baseline="0" dirty="0" smtClean="0"/>
          </a:p>
          <a:p>
            <a:r>
              <a:rPr lang="fr-FR" baseline="0" dirty="0" smtClean="0"/>
              <a:t>Du coup, l’avantage c’est d’avoir une application type client lourd tout en bénéficiant du web en utilisant le navigateur. La RIA répond a ces deux enjeux, navigateur qui se fait oublier au profil de l’application.</a:t>
            </a:r>
          </a:p>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342900" lvl="0" indent="-342900">
              <a:buNone/>
            </a:pPr>
            <a:r>
              <a:rPr lang="fr-FR" sz="2000" b="1" kern="0" dirty="0" smtClean="0">
                <a:solidFill>
                  <a:srgbClr val="4D4D4D"/>
                </a:solidFill>
                <a:latin typeface="Arial"/>
              </a:rPr>
              <a:t>NAK</a:t>
            </a:r>
          </a:p>
          <a:p>
            <a:endParaRPr lang="fr-FR" b="1" baseline="0" dirty="0" smtClean="0"/>
          </a:p>
          <a:p>
            <a:r>
              <a:rPr lang="fr-FR" b="1" baseline="0" dirty="0" smtClean="0"/>
              <a:t>Côté client : </a:t>
            </a:r>
          </a:p>
          <a:p>
            <a:r>
              <a:rPr lang="fr-FR" baseline="0" dirty="0" smtClean="0"/>
              <a:t>Plugin …. on a une perméabilité maximale en terme de diffusion</a:t>
            </a:r>
          </a:p>
          <a:p>
            <a:endParaRPr lang="fr-FR" baseline="0" dirty="0" smtClean="0"/>
          </a:p>
          <a:p>
            <a:r>
              <a:rPr lang="fr-FR" b="1" baseline="0" dirty="0" smtClean="0"/>
              <a:t>Coté serveur : </a:t>
            </a:r>
          </a:p>
          <a:p>
            <a:r>
              <a:rPr lang="fr-FR" baseline="0" dirty="0" smtClean="0"/>
              <a:t>… Du coup on bénéficie d’un distribution facile de l’application.</a:t>
            </a:r>
          </a:p>
          <a:p>
            <a:endParaRPr lang="fr-FR" dirty="0" smtClean="0"/>
          </a:p>
          <a:p>
            <a:pPr marL="342900" lvl="0" indent="-342900">
              <a:buBlip>
                <a:blip r:embed="rId3"/>
              </a:buBlip>
            </a:pPr>
            <a:r>
              <a:rPr lang="fr-FR" sz="2000" b="1" kern="0" dirty="0" smtClean="0">
                <a:solidFill>
                  <a:srgbClr val="4D4D4D"/>
                </a:solidFill>
                <a:latin typeface="Arial"/>
              </a:rPr>
              <a:t>Paradigme de développement</a:t>
            </a:r>
          </a:p>
          <a:p>
            <a:r>
              <a:rPr lang="fr-FR" baseline="0" dirty="0" smtClean="0"/>
              <a:t>Donc ensuite, on a aussi un renouveau en terme de paradigme de développement, c’est-à-dire que le développement des </a:t>
            </a:r>
            <a:r>
              <a:rPr lang="fr-FR" baseline="0" dirty="0" err="1" smtClean="0"/>
              <a:t>RIAs</a:t>
            </a:r>
            <a:r>
              <a:rPr lang="fr-FR" baseline="0" dirty="0" smtClean="0"/>
              <a:t> apporte une nouvelle vision dans la manière de développer :</a:t>
            </a:r>
          </a:p>
          <a:p>
            <a:pPr marL="742950" lvl="1" indent="-285750" defTabSz="912813" eaLnBrk="0" hangingPunct="0">
              <a:lnSpc>
                <a:spcPct val="90000"/>
              </a:lnSpc>
              <a:spcBef>
                <a:spcPct val="20000"/>
              </a:spcBef>
              <a:buBlip>
                <a:blip r:embed="rId4"/>
              </a:buBlip>
              <a:defRPr/>
            </a:pPr>
            <a:r>
              <a:rPr lang="fr-FR" sz="2000" b="1" kern="0" dirty="0" smtClean="0">
                <a:solidFill>
                  <a:srgbClr val="4D4D4D"/>
                </a:solidFill>
                <a:latin typeface="Arial"/>
              </a:rPr>
              <a:t>Allégement des tâches côté serveur</a:t>
            </a:r>
          </a:p>
          <a:p>
            <a:pPr marL="742950" lvl="1" indent="-285750" defTabSz="912813" eaLnBrk="0" hangingPunct="0">
              <a:lnSpc>
                <a:spcPct val="90000"/>
              </a:lnSpc>
              <a:spcBef>
                <a:spcPct val="20000"/>
              </a:spcBef>
              <a:buNone/>
              <a:defRPr/>
            </a:pPr>
            <a:r>
              <a:rPr lang="fr-FR" sz="2000" kern="0" dirty="0" smtClean="0">
                <a:solidFill>
                  <a:srgbClr val="4D4D4D"/>
                </a:solidFill>
                <a:latin typeface="Arial"/>
              </a:rPr>
              <a:t>Délégation de l’exécution de l’application sur le poste client </a:t>
            </a:r>
            <a:r>
              <a:rPr lang="fr-FR" sz="2000" baseline="0" dirty="0" smtClean="0"/>
              <a:t>(on vous expliquera le pourquoi du comment par la suite)</a:t>
            </a:r>
            <a:r>
              <a:rPr lang="fr-FR" sz="2000" kern="0" dirty="0" smtClean="0">
                <a:solidFill>
                  <a:srgbClr val="4D4D4D"/>
                </a:solidFill>
                <a:latin typeface="Arial"/>
              </a:rPr>
              <a:t> =&gt; niveau serveur, il n’y a pas ce temps d’exécution,</a:t>
            </a:r>
            <a:r>
              <a:rPr lang="fr-FR" sz="2000" kern="0" baseline="0" dirty="0" smtClean="0">
                <a:solidFill>
                  <a:srgbClr val="4D4D4D"/>
                </a:solidFill>
                <a:latin typeface="Arial"/>
              </a:rPr>
              <a:t> ni ce temps de génération de page</a:t>
            </a:r>
            <a:endParaRPr lang="fr-FR" sz="2000" kern="0" dirty="0" smtClean="0">
              <a:solidFill>
                <a:srgbClr val="4D4D4D"/>
              </a:solidFill>
              <a:latin typeface="Arial"/>
            </a:endParaRPr>
          </a:p>
          <a:p>
            <a:pPr marL="742950" lvl="1" indent="-285750" defTabSz="912813" eaLnBrk="0" hangingPunct="0">
              <a:lnSpc>
                <a:spcPct val="90000"/>
              </a:lnSpc>
              <a:spcBef>
                <a:spcPct val="20000"/>
              </a:spcBef>
              <a:buNone/>
              <a:defRPr/>
            </a:pPr>
            <a:endParaRPr lang="fr-FR" sz="2000" kern="0" dirty="0" smtClean="0">
              <a:solidFill>
                <a:srgbClr val="4D4D4D"/>
              </a:solidFill>
              <a:latin typeface="Arial"/>
            </a:endParaRPr>
          </a:p>
          <a:p>
            <a:pPr marL="742950" marR="0" lvl="1" indent="-285750" algn="l" defTabSz="912813" rtl="0" eaLnBrk="0" fontAlgn="base" latinLnBrk="0" hangingPunct="0">
              <a:lnSpc>
                <a:spcPct val="90000"/>
              </a:lnSpc>
              <a:spcBef>
                <a:spcPct val="20000"/>
              </a:spcBef>
              <a:spcAft>
                <a:spcPct val="0"/>
              </a:spcAft>
              <a:buClrTx/>
              <a:buSzTx/>
              <a:buFont typeface="Arial" pitchFamily="34" charset="0"/>
              <a:buBlip>
                <a:blip r:embed="rId4"/>
              </a:buBlip>
              <a:tabLst/>
              <a:defRPr/>
            </a:pPr>
            <a:r>
              <a:rPr kumimoji="0" lang="fr-FR" sz="2000" b="1" i="0" u="none" strike="noStrike" kern="0" cap="none" spc="0" normalizeH="0" baseline="0" noProof="0" dirty="0" smtClean="0">
                <a:ln>
                  <a:noFill/>
                </a:ln>
                <a:solidFill>
                  <a:srgbClr val="4D4D4D"/>
                </a:solidFill>
                <a:effectLst/>
                <a:uLnTx/>
                <a:uFillTx/>
                <a:latin typeface="Arial"/>
                <a:ea typeface="+mn-ea"/>
                <a:cs typeface="+mn-cs"/>
              </a:rPr>
              <a:t>Productivité &amp; maintenabilité : code plus court / non spécifique</a:t>
            </a:r>
          </a:p>
          <a:p>
            <a:r>
              <a:rPr lang="fr-FR" baseline="0" dirty="0" smtClean="0"/>
              <a:t>	Côté développeur =&gt; un seul code </a:t>
            </a:r>
          </a:p>
          <a:p>
            <a:r>
              <a:rPr lang="fr-FR" baseline="0" dirty="0" smtClean="0"/>
              <a:t>	Il en résulte quoi? =&gt; moins de code = + productif = gain en terme de maintenabilité</a:t>
            </a:r>
          </a:p>
          <a:p>
            <a:pPr marL="742950" marR="0" lvl="1" indent="-285750" algn="l" defTabSz="912813" rtl="0" eaLnBrk="0" fontAlgn="base" latinLnBrk="0" hangingPunct="0">
              <a:lnSpc>
                <a:spcPct val="90000"/>
              </a:lnSpc>
              <a:spcBef>
                <a:spcPct val="20000"/>
              </a:spcBef>
              <a:spcAft>
                <a:spcPct val="0"/>
              </a:spcAft>
              <a:buClrTx/>
              <a:buSzTx/>
              <a:buFont typeface="Arial" pitchFamily="34" charset="0"/>
              <a:buNone/>
              <a:tabLst/>
              <a:defRPr/>
            </a:pPr>
            <a:endParaRPr kumimoji="0" lang="fr-FR" sz="2000" b="0" i="0" u="none" strike="noStrike" kern="0" cap="none" spc="0" normalizeH="0" baseline="0" noProof="0" dirty="0" smtClean="0">
              <a:ln>
                <a:noFill/>
              </a:ln>
              <a:solidFill>
                <a:srgbClr val="4D4D4D"/>
              </a:solidFill>
              <a:effectLst/>
              <a:uLnTx/>
              <a:uFillTx/>
              <a:latin typeface="Arial"/>
              <a:ea typeface="+mn-ea"/>
              <a:cs typeface="+mn-cs"/>
            </a:endParaRPr>
          </a:p>
          <a:p>
            <a:pPr marL="742950" marR="0" lvl="1" indent="-285750" algn="l" defTabSz="912813" rtl="0" eaLnBrk="0" fontAlgn="base" latinLnBrk="0" hangingPunct="0">
              <a:lnSpc>
                <a:spcPct val="90000"/>
              </a:lnSpc>
              <a:spcBef>
                <a:spcPct val="20000"/>
              </a:spcBef>
              <a:spcAft>
                <a:spcPct val="0"/>
              </a:spcAft>
              <a:buClrTx/>
              <a:buSzTx/>
              <a:buFont typeface="Arial" pitchFamily="34" charset="0"/>
              <a:buBlip>
                <a:blip r:embed="rId4"/>
              </a:buBlip>
              <a:tabLst/>
              <a:defRPr/>
            </a:pPr>
            <a:r>
              <a:rPr kumimoji="0" lang="fr-FR" sz="2000" b="1" i="0" u="none" strike="noStrike" kern="0" cap="none" spc="0" normalizeH="0" baseline="0" noProof="0" dirty="0" smtClean="0">
                <a:ln>
                  <a:noFill/>
                </a:ln>
                <a:solidFill>
                  <a:srgbClr val="4D4D4D"/>
                </a:solidFill>
                <a:effectLst/>
                <a:uLnTx/>
                <a:uFillTx/>
                <a:latin typeface="Arial"/>
                <a:ea typeface="+mn-ea"/>
                <a:cs typeface="+mn-cs"/>
              </a:rPr>
              <a:t>Maintenance : Distribution de l’application par le serveur</a:t>
            </a:r>
          </a:p>
          <a:p>
            <a:pPr marL="742950" marR="0" lvl="1" indent="-285750" algn="l" defTabSz="912813" rtl="0" eaLnBrk="0" fontAlgn="base" latinLnBrk="0" hangingPunct="0">
              <a:lnSpc>
                <a:spcPct val="90000"/>
              </a:lnSpc>
              <a:spcBef>
                <a:spcPct val="20000"/>
              </a:spcBef>
              <a:spcAft>
                <a:spcPct val="0"/>
              </a:spcAft>
              <a:buClrTx/>
              <a:buSzTx/>
              <a:buFont typeface="Arial" pitchFamily="34" charset="0"/>
              <a:buNone/>
              <a:tabLst/>
              <a:defRPr/>
            </a:pPr>
            <a:r>
              <a:rPr kumimoji="0" lang="fr-FR" sz="2000" b="0" i="0" u="none" strike="noStrike" kern="0" cap="none" spc="0" normalizeH="0" baseline="0" noProof="0" dirty="0" smtClean="0">
                <a:ln>
                  <a:noFill/>
                </a:ln>
                <a:solidFill>
                  <a:srgbClr val="4D4D4D"/>
                </a:solidFill>
                <a:effectLst/>
                <a:uLnTx/>
                <a:uFillTx/>
                <a:latin typeface="Arial"/>
                <a:ea typeface="+mn-ea"/>
                <a:cs typeface="+mn-cs"/>
              </a:rPr>
              <a:t>	</a:t>
            </a:r>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VINCE</a:t>
            </a:r>
          </a:p>
          <a:p>
            <a:endParaRPr lang="fr-FR" dirty="0" smtClean="0"/>
          </a:p>
          <a:p>
            <a:r>
              <a:rPr lang="fr-FR" dirty="0" smtClean="0"/>
              <a:t>Il y a alors de nouvelles technologies,</a:t>
            </a:r>
            <a:r>
              <a:rPr lang="fr-FR" baseline="0" dirty="0" smtClean="0"/>
              <a:t> de nouveaux produits qui sont apparus et vont permettre de construire des </a:t>
            </a:r>
            <a:r>
              <a:rPr lang="fr-FR" baseline="0" dirty="0" err="1" smtClean="0"/>
              <a:t>RIAs</a:t>
            </a:r>
            <a:r>
              <a:rPr lang="fr-FR" baseline="0" dirty="0" smtClean="0"/>
              <a:t>.</a:t>
            </a:r>
          </a:p>
          <a:p>
            <a:endParaRPr lang="fr-FR" baseline="0" dirty="0" smtClean="0"/>
          </a:p>
          <a:p>
            <a:r>
              <a:rPr lang="fr-FR" baseline="0" dirty="0" smtClean="0"/>
              <a:t>Les deux principaux acteurs que l’on retrouve actuellement, les tailles sont volontaires, sont Microsoft avec SL et Adobe avec Flex. </a:t>
            </a:r>
          </a:p>
          <a:p>
            <a:endParaRPr lang="fr-FR" baseline="0" dirty="0" smtClean="0"/>
          </a:p>
          <a:p>
            <a:r>
              <a:rPr lang="fr-FR" baseline="0" dirty="0" smtClean="0"/>
              <a:t>On a mis </a:t>
            </a:r>
            <a:r>
              <a:rPr lang="fr-FR" baseline="0" dirty="0" err="1" smtClean="0"/>
              <a:t>JavaFX</a:t>
            </a:r>
            <a:r>
              <a:rPr lang="fr-FR" baseline="0" dirty="0" smtClean="0"/>
              <a:t> en petit, que Mr </a:t>
            </a:r>
            <a:r>
              <a:rPr lang="fr-FR" baseline="0" dirty="0" err="1" smtClean="0"/>
              <a:t>Forax</a:t>
            </a:r>
            <a:r>
              <a:rPr lang="fr-FR" baseline="0" dirty="0" smtClean="0"/>
              <a:t> nous pardonne car on va être méchant sur ce produit mais </a:t>
            </a:r>
            <a:r>
              <a:rPr lang="fr-FR" baseline="0" dirty="0" err="1" smtClean="0"/>
              <a:t>JavaFX</a:t>
            </a:r>
            <a:r>
              <a:rPr lang="fr-FR" baseline="0" dirty="0" smtClean="0"/>
              <a:t> est une initiative de Sun pour rentrer dans le modèle RIA. Et pour l’instant, elle est encore très jeune par rapport à ses concurrents. On a aussi d’autres concurrents divers tels que Open Laszlo qui est une solution open-source basé sur Java, XML et Flash ou bien HTML 5 qui a vocation à aller dans le sens RIA. Mais pareil c’est pas encore ca.</a:t>
            </a:r>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fr-FR" dirty="0" smtClean="0"/>
              <a:t>NAK</a:t>
            </a:r>
          </a:p>
          <a:p>
            <a:endParaRPr lang="fr-FR" dirty="0" smtClean="0"/>
          </a:p>
          <a:p>
            <a:r>
              <a:rPr lang="fr-FR" dirty="0" smtClean="0"/>
              <a:t>Nous allons donc vous parler de ces deux technologies.</a:t>
            </a:r>
          </a:p>
          <a:p>
            <a:endParaRPr lang="fr-FR" dirty="0" smtClean="0"/>
          </a:p>
          <a:p>
            <a:r>
              <a:rPr lang="fr-FR" dirty="0" smtClean="0"/>
              <a:t>En nous concentrant tout d’abord</a:t>
            </a:r>
            <a:r>
              <a:rPr lang="fr-FR" baseline="0" dirty="0" smtClean="0"/>
              <a:t> sur la présentation de leur plateforme, les mécanismes d’industrialisation gravitant autour de celles-ci, ainsi que sur les avantages qu’elles apportent et enfin nous vous montrerons quelques fonctionnalités intéressantes propre aux </a:t>
            </a:r>
            <a:r>
              <a:rPr lang="fr-FR" baseline="0" dirty="0" err="1" smtClean="0"/>
              <a:t>RIAs</a:t>
            </a:r>
            <a:endParaRPr lang="fr-FR"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1/25/2010 11:52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VINCE</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VINCE</a:t>
            </a:r>
          </a:p>
          <a:p>
            <a:endParaRPr lang="fr-FR" dirty="0" smtClean="0"/>
          </a:p>
          <a:p>
            <a:r>
              <a:rPr lang="fr-FR" dirty="0" smtClean="0"/>
              <a:t>Au niveau de la plateforme.</a:t>
            </a:r>
          </a:p>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VINCE</a:t>
            </a:r>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pPr marL="342900" marR="0" lvl="0" indent="-342900" algn="l" defTabSz="914400" rtl="0" eaLnBrk="0" fontAlgn="base" latinLnBrk="0" hangingPunct="0">
              <a:lnSpc>
                <a:spcPct val="100000"/>
              </a:lnSpc>
              <a:spcBef>
                <a:spcPct val="30000"/>
              </a:spcBef>
              <a:spcAft>
                <a:spcPct val="0"/>
              </a:spcAft>
              <a:buClrTx/>
              <a:buSzTx/>
              <a:buFontTx/>
              <a:buNone/>
              <a:tabLst/>
              <a:defRPr/>
            </a:pPr>
            <a:r>
              <a:rPr lang="fr-FR" b="0" baseline="0" dirty="0" smtClean="0"/>
              <a:t>A noter que, je fais une petite aparté, mais pour ceux qui font un peu de .NET, ils ne vont pas être surpris de retrouver des langages qu’ils connaissent déjà… puisque …</a:t>
            </a:r>
          </a:p>
          <a:p>
            <a:pPr marL="342900" marR="0" lvl="0" indent="-342900" algn="l" defTabSz="914400" rtl="0" eaLnBrk="0" fontAlgn="base" latinLnBrk="0" hangingPunct="0">
              <a:lnSpc>
                <a:spcPct val="100000"/>
              </a:lnSpc>
              <a:spcBef>
                <a:spcPct val="30000"/>
              </a:spcBef>
              <a:spcAft>
                <a:spcPct val="0"/>
              </a:spcAft>
              <a:buClrTx/>
              <a:buSzTx/>
              <a:buFontTx/>
              <a:buNone/>
              <a:tabLst/>
              <a:defRPr/>
            </a:pPr>
            <a:endParaRPr lang="fr-FR" b="0" baseline="0" dirty="0" smtClean="0"/>
          </a:p>
          <a:p>
            <a:pPr marL="342900" marR="0" lvl="0" indent="-342900" algn="l" defTabSz="914400" rtl="0" eaLnBrk="0" fontAlgn="base" latinLnBrk="0" hangingPunct="0">
              <a:lnSpc>
                <a:spcPct val="100000"/>
              </a:lnSpc>
              <a:spcBef>
                <a:spcPct val="30000"/>
              </a:spcBef>
              <a:spcAft>
                <a:spcPct val="0"/>
              </a:spcAft>
              <a:buClrTx/>
              <a:buSzTx/>
              <a:buFontTx/>
              <a:buNone/>
              <a:tabLst/>
              <a:defRPr/>
            </a:pPr>
            <a:r>
              <a:rPr lang="fr-FR" b="0" baseline="0" dirty="0" smtClean="0"/>
              <a:t> - Intérêt de SL =&gt; capitaliser un maximum sur l’écosystème .NET. </a:t>
            </a:r>
          </a:p>
          <a:p>
            <a:pPr marL="342900" marR="0" lvl="0" indent="-342900" algn="l" defTabSz="914400" rtl="0" eaLnBrk="0" fontAlgn="base" latinLnBrk="0" hangingPunct="0">
              <a:lnSpc>
                <a:spcPct val="100000"/>
              </a:lnSpc>
              <a:spcBef>
                <a:spcPct val="30000"/>
              </a:spcBef>
              <a:spcAft>
                <a:spcPct val="0"/>
              </a:spcAft>
              <a:buClrTx/>
              <a:buSzTx/>
              <a:buFontTx/>
              <a:buNone/>
              <a:tabLst/>
              <a:defRPr/>
            </a:pPr>
            <a:r>
              <a:rPr lang="fr-FR" b="0" baseline="0" dirty="0" smtClean="0"/>
              <a:t>Ca veut dire quoi ? Bah ca veut dire que les .</a:t>
            </a:r>
            <a:r>
              <a:rPr lang="fr-FR" b="0" baseline="0" dirty="0" err="1" smtClean="0"/>
              <a:t>NETistes</a:t>
            </a:r>
            <a:r>
              <a:rPr lang="fr-FR" b="0" baseline="0" dirty="0" smtClean="0"/>
              <a:t> vont retrouver un maximum de concept qu’ils connaissent déjà.</a:t>
            </a:r>
          </a:p>
          <a:p>
            <a:pPr marL="342900" marR="0" lvl="0" indent="-342900" algn="l" defTabSz="914400" rtl="0" eaLnBrk="0" fontAlgn="base" latinLnBrk="0" hangingPunct="0">
              <a:lnSpc>
                <a:spcPct val="100000"/>
              </a:lnSpc>
              <a:spcBef>
                <a:spcPct val="30000"/>
              </a:spcBef>
              <a:spcAft>
                <a:spcPct val="0"/>
              </a:spcAft>
              <a:buClrTx/>
              <a:buSzTx/>
              <a:buFontTx/>
              <a:buNone/>
              <a:tabLst/>
              <a:defRPr/>
            </a:pPr>
            <a:endParaRPr lang="fr-FR" b="0" baseline="0" dirty="0" smtClean="0"/>
          </a:p>
          <a:p>
            <a:pPr marL="342900" lvl="0" indent="-342900">
              <a:buNone/>
            </a:pPr>
            <a:r>
              <a:rPr lang="fr-FR" sz="1200" b="0" kern="0" dirty="0" smtClean="0">
                <a:solidFill>
                  <a:srgbClr val="4D4D4D"/>
                </a:solidFill>
                <a:latin typeface="Arial"/>
              </a:rPr>
              <a:t>Et</a:t>
            </a:r>
            <a:r>
              <a:rPr lang="fr-FR" sz="1200" b="0" kern="0" baseline="0" dirty="0" smtClean="0">
                <a:solidFill>
                  <a:srgbClr val="4D4D4D"/>
                </a:solidFill>
                <a:latin typeface="Arial"/>
              </a:rPr>
              <a:t> c’est donc un point fort dans l’argumentation de Microsoft vis-à-vis de l’adoption de Silverlight</a:t>
            </a:r>
            <a:endParaRPr lang="fr-FR" sz="1200" b="0" kern="0" dirty="0" smtClean="0">
              <a:solidFill>
                <a:srgbClr val="4D4D4D"/>
              </a:solidFill>
              <a:latin typeface="Arial"/>
            </a:endParaRPr>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r>
              <a:rPr lang="fr-FR" dirty="0" smtClean="0"/>
              <a:t>créée par </a:t>
            </a:r>
            <a:r>
              <a:rPr lang="fr-FR" dirty="0" err="1" smtClean="0">
                <a:hlinkClick r:id="rId3" tooltip="Macromedia"/>
              </a:rPr>
              <a:t>Macromedia</a:t>
            </a:r>
            <a:r>
              <a:rPr lang="fr-FR" dirty="0" smtClean="0"/>
              <a:t> en 2004 puis reprise par </a:t>
            </a:r>
            <a:r>
              <a:rPr lang="fr-FR" dirty="0" smtClean="0">
                <a:hlinkClick r:id="rId4" tooltip="Adobe Systems"/>
              </a:rPr>
              <a:t>Adobe</a:t>
            </a:r>
            <a:r>
              <a:rPr lang="fr-FR" dirty="0" smtClean="0"/>
              <a:t> en 2006</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baseline="0" dirty="0" smtClean="0"/>
              <a:t>NAK</a:t>
            </a:r>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r>
              <a:rPr lang="fr-FR" dirty="0" smtClean="0"/>
              <a:t>Comme on l’a expliqué</a:t>
            </a:r>
            <a:r>
              <a:rPr lang="fr-FR" baseline="0" dirty="0" smtClean="0"/>
              <a:t> les RIA sont multiplateformes, multi-navigateurs mais ils ne couvrent pas forcément toutes les solutions existantes. </a:t>
            </a:r>
          </a:p>
          <a:p>
            <a:r>
              <a:rPr lang="fr-FR" baseline="0" dirty="0" smtClean="0"/>
              <a:t>…</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baseline="0" dirty="0" smtClean="0"/>
              <a:t>VINCE</a:t>
            </a:r>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4" name="Espace réservé du numéro de diapositive 3"/>
          <p:cNvSpPr>
            <a:spLocks noGrp="1"/>
          </p:cNvSpPr>
          <p:nvPr>
            <p:ph type="sldNum" sz="quarter" idx="5"/>
          </p:nvPr>
        </p:nvSpPr>
        <p:spPr/>
        <p:txBody>
          <a:bodyPr/>
          <a:lstStyle/>
          <a:p>
            <a:pPr>
              <a:defRPr/>
            </a:pPr>
            <a:fld id="{917222B0-DE83-4C62-9C59-4457B83646F5}"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La technologie </a:t>
            </a:r>
            <a:r>
              <a:rPr lang="fr-FR" dirty="0" err="1" smtClean="0"/>
              <a:t>Flex</a:t>
            </a:r>
            <a:r>
              <a:rPr lang="fr-FR" dirty="0" smtClean="0"/>
              <a:t> s’appuie sur l’éditeur </a:t>
            </a:r>
            <a:r>
              <a:rPr lang="fr-FR" dirty="0" err="1" smtClean="0"/>
              <a:t>Flex</a:t>
            </a:r>
            <a:r>
              <a:rPr lang="fr-FR" dirty="0" smtClean="0"/>
              <a:t> </a:t>
            </a:r>
            <a:r>
              <a:rPr lang="fr-FR" dirty="0" err="1" smtClean="0"/>
              <a:t>Builder</a:t>
            </a:r>
            <a:r>
              <a:rPr lang="fr-FR" dirty="0" smtClean="0"/>
              <a:t>, lui même basé sur Eclipse : il profite donc des possibilités de cet environnement. Précision : </a:t>
            </a:r>
            <a:r>
              <a:rPr lang="fr-FR" dirty="0" err="1" smtClean="0"/>
              <a:t>Flex</a:t>
            </a:r>
            <a:r>
              <a:rPr lang="fr-FR" dirty="0" smtClean="0"/>
              <a:t> </a:t>
            </a:r>
            <a:r>
              <a:rPr lang="fr-FR" dirty="0" err="1" smtClean="0"/>
              <a:t>Builder</a:t>
            </a:r>
            <a:r>
              <a:rPr lang="fr-FR" dirty="0" smtClean="0"/>
              <a:t> existe en version “stand-</a:t>
            </a:r>
            <a:r>
              <a:rPr lang="fr-FR" dirty="0" err="1" smtClean="0"/>
              <a:t>alone</a:t>
            </a:r>
            <a:r>
              <a:rPr lang="fr-FR" dirty="0" smtClean="0"/>
              <a:t>” ou en tant que plugin Eclipse. Cet éditeur offre de nombreuses possibilités, se rapprochant de celles disponibles en Java sur Eclipse : complétion, coloration syntaxique, </a:t>
            </a:r>
            <a:r>
              <a:rPr lang="fr-FR" dirty="0" err="1" smtClean="0"/>
              <a:t>refactoring</a:t>
            </a:r>
            <a:r>
              <a:rPr lang="fr-FR" dirty="0" smtClean="0"/>
              <a:t> mais aussi une version WYSIWYG (</a:t>
            </a:r>
            <a:r>
              <a:rPr lang="fr-FR" dirty="0" err="1" smtClean="0"/>
              <a:t>What</a:t>
            </a:r>
            <a:r>
              <a:rPr lang="fr-FR" dirty="0" smtClean="0"/>
              <a:t> You </a:t>
            </a:r>
            <a:r>
              <a:rPr lang="fr-FR" dirty="0" err="1" smtClean="0"/>
              <a:t>See</a:t>
            </a:r>
            <a:r>
              <a:rPr lang="fr-FR" dirty="0" smtClean="0"/>
              <a:t> Is </a:t>
            </a:r>
            <a:r>
              <a:rPr lang="fr-FR" dirty="0" err="1" smtClean="0"/>
              <a:t>What</a:t>
            </a:r>
            <a:r>
              <a:rPr lang="fr-FR" dirty="0" smtClean="0"/>
              <a:t> You </a:t>
            </a:r>
            <a:r>
              <a:rPr lang="fr-FR" dirty="0" err="1" smtClean="0"/>
              <a:t>Get</a:t>
            </a:r>
            <a:r>
              <a:rPr lang="fr-FR" dirty="0" smtClean="0"/>
              <a:t>) des fichiers MXML et CSS, un mode </a:t>
            </a:r>
            <a:r>
              <a:rPr lang="fr-FR" dirty="0" err="1" smtClean="0"/>
              <a:t>débug</a:t>
            </a:r>
            <a:r>
              <a:rPr lang="fr-FR" dirty="0" smtClean="0"/>
              <a:t> et un profiler (pour </a:t>
            </a:r>
            <a:r>
              <a:rPr lang="fr-FR" dirty="0" err="1" smtClean="0"/>
              <a:t>monitorer</a:t>
            </a:r>
            <a:r>
              <a:rPr lang="fr-FR" dirty="0" smtClean="0"/>
              <a:t> la mémoire utilisée).</a:t>
            </a:r>
          </a:p>
          <a:p>
            <a:endParaRPr lang="fr-FR" dirty="0" smtClean="0"/>
          </a:p>
          <a:p>
            <a:r>
              <a:rPr lang="fr-FR" dirty="0" smtClean="0"/>
              <a:t>L’une des forces de </a:t>
            </a:r>
            <a:r>
              <a:rPr lang="fr-FR" dirty="0" err="1" smtClean="0"/>
              <a:t>Flex</a:t>
            </a:r>
            <a:r>
              <a:rPr lang="fr-FR" dirty="0" smtClean="0"/>
              <a:t> est aussi de s’interfacer correctement avec les autres produits d’Adobe : il est en effet tout à fait possible d’utiliser les logiciels Flash, </a:t>
            </a:r>
            <a:r>
              <a:rPr lang="fr-FR" dirty="0" err="1" smtClean="0"/>
              <a:t>Fireworks</a:t>
            </a:r>
            <a:r>
              <a:rPr lang="fr-FR" dirty="0" smtClean="0"/>
              <a:t> ou </a:t>
            </a:r>
            <a:r>
              <a:rPr lang="fr-FR" dirty="0" err="1" smtClean="0"/>
              <a:t>Illustrator</a:t>
            </a:r>
            <a:r>
              <a:rPr lang="fr-FR" dirty="0" smtClean="0"/>
              <a:t> pour créer des skins et des composants </a:t>
            </a:r>
            <a:r>
              <a:rPr lang="fr-FR" dirty="0" err="1" smtClean="0"/>
              <a:t>Flex</a:t>
            </a:r>
            <a:r>
              <a:rPr lang="fr-FR" dirty="0" smtClean="0"/>
              <a:t>. Le lien entre designers et développeurs est très important pour Adobe : c’est également pour cela qu’un nouveau logiciel, nommé Flash </a:t>
            </a:r>
            <a:r>
              <a:rPr lang="fr-FR" dirty="0" err="1" smtClean="0"/>
              <a:t>Catalyst</a:t>
            </a:r>
            <a:r>
              <a:rPr lang="fr-FR" dirty="0" smtClean="0"/>
              <a:t>, arrive bientôt. Il permet très simplement de créer une interface </a:t>
            </a:r>
            <a:r>
              <a:rPr lang="fr-FR" dirty="0" err="1" smtClean="0"/>
              <a:t>Flex</a:t>
            </a:r>
            <a:r>
              <a:rPr lang="fr-FR" dirty="0" smtClean="0"/>
              <a:t> (aspect graphique, comportement)  sans avoir à écrire une ligne de code ! L’ensemble de éléments mis bout à bout forme un </a:t>
            </a:r>
            <a:r>
              <a:rPr lang="fr-FR" dirty="0" err="1" smtClean="0"/>
              <a:t>workflow</a:t>
            </a:r>
            <a:r>
              <a:rPr lang="fr-FR" dirty="0" smtClean="0"/>
              <a:t> designer / développeur, thème récurrent autour de la technologie </a:t>
            </a:r>
            <a:r>
              <a:rPr lang="fr-FR" dirty="0" err="1" smtClean="0"/>
              <a:t>Flex</a:t>
            </a:r>
            <a:r>
              <a:rPr lang="fr-FR" dirty="0" smtClean="0"/>
              <a:t>.</a:t>
            </a:r>
          </a:p>
          <a:p>
            <a:endParaRPr lang="fr-FR" dirty="0" smtClean="0"/>
          </a:p>
          <a:p>
            <a:r>
              <a:rPr lang="fr-FR" dirty="0" smtClean="0"/>
              <a:t>Adobe propose également des solutions serveur Java pour faciliter la communication et les échanges avec une interface </a:t>
            </a:r>
            <a:r>
              <a:rPr lang="fr-FR" dirty="0" err="1" smtClean="0"/>
              <a:t>Flex</a:t>
            </a:r>
            <a:r>
              <a:rPr lang="fr-FR" dirty="0" smtClean="0"/>
              <a:t>. Il s’agit de </a:t>
            </a:r>
            <a:r>
              <a:rPr lang="fr-FR" dirty="0" err="1" smtClean="0">
                <a:hlinkClick r:id="rId3"/>
              </a:rPr>
              <a:t>BlazeDS</a:t>
            </a:r>
            <a:r>
              <a:rPr lang="fr-FR" dirty="0" smtClean="0"/>
              <a:t>, projet open source et de Live Cycle Data Services, solution payante. La première est un sous-ensemble de la seconde, mais elles offrent toutes les deux les meilleurs outils de communication </a:t>
            </a:r>
            <a:r>
              <a:rPr lang="fr-FR" dirty="0" err="1" smtClean="0"/>
              <a:t>Flex</a:t>
            </a:r>
            <a:r>
              <a:rPr lang="fr-FR" dirty="0" smtClean="0"/>
              <a:t> - Java. Il existe également d’autres outils de communication mais ceux-ci ne sont pas gérés par Adobe.</a:t>
            </a:r>
          </a:p>
        </p:txBody>
      </p:sp>
      <p:sp>
        <p:nvSpPr>
          <p:cNvPr id="4" name="Espace réservé du numéro de diapositive 3"/>
          <p:cNvSpPr>
            <a:spLocks noGrp="1"/>
          </p:cNvSpPr>
          <p:nvPr>
            <p:ph type="sldNum" sz="quarter" idx="5"/>
          </p:nvPr>
        </p:nvSpPr>
        <p:spPr/>
        <p:txBody>
          <a:bodyPr/>
          <a:lstStyle/>
          <a:p>
            <a:pPr>
              <a:defRPr/>
            </a:pPr>
            <a:fld id="{917222B0-DE83-4C62-9C59-4457B83646F5}"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baseline="0" noProof="0" dirty="0" smtClean="0">
                <a:solidFill>
                  <a:schemeClr val="tx1"/>
                </a:solidFill>
                <a:latin typeface="+mn-lt"/>
                <a:ea typeface="+mn-ea"/>
                <a:cs typeface="+mn-cs"/>
              </a:rPr>
              <a:t>NAK</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noProof="0" dirty="0" smtClean="0"/>
              <a:t>Pour démarrer nous allons</a:t>
            </a:r>
            <a:r>
              <a:rPr lang="fr-FR" baseline="0" noProof="0" dirty="0" smtClean="0"/>
              <a:t> vous faire un rappel de l’évolution des applications web.</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noProof="0" dirty="0" smtClean="0"/>
              <a:t>Donc pour pouvoir illustrer</a:t>
            </a:r>
            <a:r>
              <a:rPr lang="fr-FR" baseline="0" noProof="0" dirty="0" smtClean="0"/>
              <a:t> cette évolution, on a décidé de prendre comme « </a:t>
            </a:r>
            <a:r>
              <a:rPr lang="fr-FR" baseline="0" noProof="0" dirty="0" err="1" smtClean="0"/>
              <a:t>framework</a:t>
            </a:r>
            <a:r>
              <a:rPr lang="fr-FR" baseline="0" noProof="0" dirty="0" smtClean="0"/>
              <a:t> » de comparaison, la théorie de l’évolution de l’homme.</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Pourquoi cette comparaison ?</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Car en faite vous allez voir que l’évolution passe par 4 SAS, un petit peu comme les 4 qu’on a derrière nous</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Et en plus de ca vous allez voir qu’on a une notion d’évolution naturelle et aussi une notion de temps</a:t>
            </a:r>
          </a:p>
        </p:txBody>
      </p:sp>
      <p:sp>
        <p:nvSpPr>
          <p:cNvPr id="4" name="Slide Number Placeholder 3"/>
          <p:cNvSpPr>
            <a:spLocks noGrp="1"/>
          </p:cNvSpPr>
          <p:nvPr>
            <p:ph type="sldNum" sz="quarter" idx="10"/>
          </p:nvPr>
        </p:nvSpPr>
        <p:spPr/>
        <p:txBody>
          <a:bodyPr/>
          <a:lstStyle/>
          <a:p>
            <a:pPr>
              <a:defRPr/>
            </a:pPr>
            <a:fld id="{79B09556-88F1-427A-9049-FFDC36038F87}"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baseline="0" dirty="0" smtClean="0"/>
              <a:t>NAK</a:t>
            </a:r>
          </a:p>
          <a:p>
            <a:endParaRPr lang="fr-FR" baseline="0" dirty="0" smtClean="0"/>
          </a:p>
          <a:p>
            <a:r>
              <a:rPr lang="fr-FR" dirty="0" smtClean="0"/>
              <a:t>Comment est-ce qu’on écrit du code dans Flex et Silverlight. </a:t>
            </a:r>
          </a:p>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51141" y="9434492"/>
            <a:ext cx="2943360" cy="496909"/>
          </a:xfrm>
          <a:prstGeom prst="rect">
            <a:avLst/>
          </a:prstGeom>
          <a:noFill/>
          <a:ln w="9525">
            <a:noFill/>
            <a:miter lim="800000"/>
            <a:headEnd/>
            <a:tailEnd/>
          </a:ln>
        </p:spPr>
        <p:txBody>
          <a:bodyPr anchor="b"/>
          <a:lstStyle/>
          <a:p>
            <a:pPr algn="r" eaLnBrk="0" hangingPunct="0"/>
            <a:fld id="{BCCC508F-9947-4CBC-9F90-3DD3749F9018}" type="slidenum">
              <a:rPr lang="fr-FR" sz="1200" b="0">
                <a:solidFill>
                  <a:schemeClr val="tx1"/>
                </a:solidFill>
                <a:latin typeface="Times New Roman" pitchFamily="18" charset="0"/>
              </a:rPr>
              <a:pPr algn="r" eaLnBrk="0" hangingPunct="0"/>
              <a:t>31</a:t>
            </a:fld>
            <a:endParaRPr lang="fr-FR" sz="1200" b="0">
              <a:solidFill>
                <a:schemeClr val="tx1"/>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fr-FR" b="1" i="0" dirty="0" smtClean="0"/>
              <a:t>Apports</a:t>
            </a:r>
          </a:p>
          <a:p>
            <a:pPr marL="0" marR="0" lvl="3" indent="0" algn="l" defTabSz="914400" rtl="0" eaLnBrk="1" fontAlgn="base" latinLnBrk="0" hangingPunct="1">
              <a:lnSpc>
                <a:spcPct val="100000"/>
              </a:lnSpc>
              <a:spcBef>
                <a:spcPct val="30000"/>
              </a:spcBef>
              <a:spcAft>
                <a:spcPct val="0"/>
              </a:spcAft>
              <a:buClrTx/>
              <a:buSzTx/>
              <a:buFontTx/>
              <a:buNone/>
              <a:tabLst/>
              <a:defRPr/>
            </a:pPr>
            <a:r>
              <a:rPr lang="fr-FR" i="0" dirty="0" smtClean="0"/>
              <a:t>les </a:t>
            </a:r>
            <a:r>
              <a:rPr lang="fr-FR" b="1" i="0" dirty="0" err="1" smtClean="0"/>
              <a:t>Generics</a:t>
            </a:r>
            <a:r>
              <a:rPr lang="fr-FR" i="0" dirty="0" smtClean="0"/>
              <a:t> =&gt; faciliter la réutilisation de code =&gt; éviter le transtypage</a:t>
            </a:r>
          </a:p>
          <a:p>
            <a:pPr eaLnBrk="1" hangingPunct="1">
              <a:buFontTx/>
              <a:buNone/>
            </a:pPr>
            <a:endParaRPr lang="fr-FR" i="0" dirty="0" smtClean="0"/>
          </a:p>
          <a:p>
            <a:pPr eaLnBrk="1" hangingPunct="1">
              <a:buFontTx/>
              <a:buNone/>
            </a:pPr>
            <a:r>
              <a:rPr lang="fr-FR" baseline="0" dirty="0" smtClean="0"/>
              <a:t>Mécanismes qui permettre :</a:t>
            </a:r>
            <a:endParaRPr lang="fr-FR" i="0" dirty="0" smtClean="0"/>
          </a:p>
          <a:p>
            <a:pPr eaLnBrk="1" hangingPunct="1">
              <a:buFont typeface="Symbol"/>
              <a:buChar char="Þ"/>
            </a:pPr>
            <a:r>
              <a:rPr lang="fr-FR" baseline="0" smtClean="0"/>
              <a:t> d’accroître </a:t>
            </a:r>
            <a:r>
              <a:rPr lang="fr-FR" baseline="0" dirty="0" smtClean="0"/>
              <a:t>sensiblement la productivité du développeur,</a:t>
            </a:r>
          </a:p>
          <a:p>
            <a:pPr eaLnBrk="1" hangingPunct="1">
              <a:buFont typeface="Symbol"/>
              <a:buChar char="Þ"/>
            </a:pPr>
            <a:r>
              <a:rPr lang="fr-FR" baseline="0" dirty="0" smtClean="0"/>
              <a:t> réduire drastiquement la production de code. </a:t>
            </a:r>
          </a:p>
          <a:p>
            <a:pPr eaLnBrk="1" hangingPunct="1"/>
            <a:endParaRPr lang="fr-FR" i="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51141" y="9434492"/>
            <a:ext cx="2943360" cy="496909"/>
          </a:xfrm>
          <a:prstGeom prst="rect">
            <a:avLst/>
          </a:prstGeom>
          <a:noFill/>
          <a:ln w="9525">
            <a:noFill/>
            <a:miter lim="800000"/>
            <a:headEnd/>
            <a:tailEnd/>
          </a:ln>
        </p:spPr>
        <p:txBody>
          <a:bodyPr anchor="b"/>
          <a:lstStyle/>
          <a:p>
            <a:pPr algn="r" eaLnBrk="0" hangingPunct="0"/>
            <a:fld id="{BCCC508F-9947-4CBC-9F90-3DD3749F9018}" type="slidenum">
              <a:rPr lang="fr-FR" sz="1200" b="0">
                <a:solidFill>
                  <a:schemeClr val="tx1"/>
                </a:solidFill>
                <a:latin typeface="Times New Roman" pitchFamily="18" charset="0"/>
              </a:rPr>
              <a:pPr algn="r" eaLnBrk="0" hangingPunct="0"/>
              <a:t>32</a:t>
            </a:fld>
            <a:endParaRPr lang="fr-FR" sz="1200" b="0">
              <a:solidFill>
                <a:schemeClr val="tx1"/>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r>
              <a:rPr lang="fr-FR" b="1" dirty="0" err="1" smtClean="0"/>
              <a:t>ActionScript</a:t>
            </a:r>
            <a:r>
              <a:rPr lang="fr-FR" dirty="0" smtClean="0"/>
              <a:t> est le </a:t>
            </a:r>
            <a:r>
              <a:rPr lang="fr-FR" dirty="0" smtClean="0">
                <a:hlinkClick r:id="rId3" tooltip="Langage de programmation"/>
              </a:rPr>
              <a:t>langage de programmation</a:t>
            </a:r>
            <a:r>
              <a:rPr lang="fr-FR" dirty="0" smtClean="0"/>
              <a:t> utilisé au sein d'applications clientes (</a:t>
            </a:r>
            <a:r>
              <a:rPr lang="fr-FR" dirty="0" smtClean="0">
                <a:hlinkClick r:id="rId4" tooltip="Adobe Flash"/>
              </a:rPr>
              <a:t>Adobe Flash</a:t>
            </a:r>
            <a:r>
              <a:rPr lang="fr-FR" dirty="0" smtClean="0"/>
              <a:t>, </a:t>
            </a:r>
            <a:r>
              <a:rPr lang="fr-FR" dirty="0" smtClean="0">
                <a:hlinkClick r:id="rId5" tooltip="Adobe Flex"/>
              </a:rPr>
              <a:t>Adobe </a:t>
            </a:r>
            <a:r>
              <a:rPr lang="fr-FR" dirty="0" err="1" smtClean="0">
                <a:hlinkClick r:id="rId5" tooltip="Adobe Flex"/>
              </a:rPr>
              <a:t>Flex</a:t>
            </a:r>
            <a:r>
              <a:rPr lang="fr-FR" dirty="0" smtClean="0"/>
              <a:t>) et serveur (</a:t>
            </a:r>
            <a:r>
              <a:rPr lang="fr-FR" dirty="0" smtClean="0">
                <a:hlinkClick r:id="rId6" tooltip="Adobe Flash Media Server FMS"/>
              </a:rPr>
              <a:t>Flash media server</a:t>
            </a:r>
            <a:r>
              <a:rPr lang="fr-FR" dirty="0" smtClean="0"/>
              <a:t>, </a:t>
            </a:r>
            <a:r>
              <a:rPr lang="fr-FR" dirty="0" err="1" smtClean="0"/>
              <a:t>JRun</a:t>
            </a:r>
            <a:r>
              <a:rPr lang="fr-FR" dirty="0" smtClean="0"/>
              <a:t>, </a:t>
            </a:r>
            <a:r>
              <a:rPr lang="fr-FR" dirty="0" err="1" smtClean="0"/>
              <a:t>Macromedia</a:t>
            </a:r>
            <a:r>
              <a:rPr lang="fr-FR" dirty="0" smtClean="0"/>
              <a:t> </a:t>
            </a:r>
            <a:r>
              <a:rPr lang="fr-FR" dirty="0" err="1" smtClean="0"/>
              <a:t>Generator</a:t>
            </a:r>
            <a:r>
              <a:rPr lang="fr-FR" dirty="0" smtClean="0"/>
              <a:t>).</a:t>
            </a:r>
          </a:p>
          <a:p>
            <a:r>
              <a:rPr lang="fr-FR" dirty="0" err="1" smtClean="0"/>
              <a:t>ActionScript</a:t>
            </a:r>
            <a:r>
              <a:rPr lang="fr-FR" dirty="0" smtClean="0"/>
              <a:t> est un </a:t>
            </a:r>
            <a:r>
              <a:rPr lang="fr-FR" dirty="0" smtClean="0">
                <a:hlinkClick r:id="rId7" tooltip="Langage de script"/>
              </a:rPr>
              <a:t>langage de script</a:t>
            </a:r>
            <a:r>
              <a:rPr lang="fr-FR" dirty="0" smtClean="0"/>
              <a:t>, </a:t>
            </a:r>
            <a:r>
              <a:rPr lang="fr-FR" dirty="0" smtClean="0">
                <a:hlinkClick r:id="rId8" tooltip="Orienté objet"/>
              </a:rPr>
              <a:t>orienté objet</a:t>
            </a:r>
            <a:r>
              <a:rPr lang="fr-FR" dirty="0" smtClean="0"/>
              <a:t> et </a:t>
            </a:r>
            <a:r>
              <a:rPr lang="fr-FR" dirty="0" smtClean="0">
                <a:hlinkClick r:id="rId9" tooltip="Programmation orientée prototype"/>
              </a:rPr>
              <a:t>prototype</a:t>
            </a:r>
            <a:r>
              <a:rPr lang="fr-FR" dirty="0" smtClean="0"/>
              <a:t>, basé sur </a:t>
            </a:r>
            <a:r>
              <a:rPr lang="fr-FR" dirty="0" err="1" smtClean="0">
                <a:hlinkClick r:id="rId10" tooltip="ECMAScript"/>
              </a:rPr>
              <a:t>ECMAScript</a:t>
            </a:r>
            <a:r>
              <a:rPr lang="fr-FR" dirty="0" smtClean="0"/>
              <a:t> (conforme à 100% avec la norme ECMA-262, révision 3, depuis </a:t>
            </a:r>
            <a:r>
              <a:rPr lang="fr-FR" dirty="0" err="1" smtClean="0"/>
              <a:t>ActionScript</a:t>
            </a:r>
            <a:r>
              <a:rPr lang="fr-FR" dirty="0" smtClean="0"/>
              <a:t> 3.0). </a:t>
            </a:r>
            <a:r>
              <a:rPr lang="fr-FR" dirty="0" err="1" smtClean="0"/>
              <a:t>ECMAScript</a:t>
            </a:r>
            <a:r>
              <a:rPr lang="fr-FR" dirty="0" smtClean="0"/>
              <a:t> étant une version standardisée de </a:t>
            </a:r>
            <a:r>
              <a:rPr lang="fr-FR" dirty="0" smtClean="0">
                <a:hlinkClick r:id="rId11" tooltip="JavaScript"/>
              </a:rPr>
              <a:t>JavaScript</a:t>
            </a:r>
            <a:r>
              <a:rPr lang="fr-FR" dirty="0" smtClean="0"/>
              <a:t>, </a:t>
            </a:r>
            <a:r>
              <a:rPr lang="fr-FR" dirty="0" err="1" smtClean="0"/>
              <a:t>ActionScript</a:t>
            </a:r>
            <a:r>
              <a:rPr lang="fr-FR" dirty="0" smtClean="0"/>
              <a:t> et JavaScript partagent une syntaxe semblable.</a:t>
            </a:r>
          </a:p>
          <a:p>
            <a:r>
              <a:rPr lang="fr-FR" dirty="0" smtClean="0"/>
              <a:t>Ce langage permet d'ajouter de l'interactivité aux animations </a:t>
            </a:r>
            <a:r>
              <a:rPr lang="fr-FR" dirty="0" smtClean="0">
                <a:hlinkClick r:id="rId4" tooltip="Adobe Flash"/>
              </a:rPr>
              <a:t>Flash</a:t>
            </a:r>
            <a:r>
              <a:rPr lang="fr-FR" dirty="0" smtClean="0"/>
              <a:t>, en répondant aux actions de l'utilisateur, et en pilotant les </a:t>
            </a:r>
            <a:r>
              <a:rPr lang="fr-FR" i="1" dirty="0" err="1" smtClean="0"/>
              <a:t>movie</a:t>
            </a:r>
            <a:r>
              <a:rPr lang="fr-FR" i="1" dirty="0" smtClean="0"/>
              <a:t> clip</a:t>
            </a:r>
            <a:r>
              <a:rPr lang="fr-FR" dirty="0" smtClean="0"/>
              <a:t> (conteneurs graphiques permettant de hiérarchiser les animations), et les différents objets multimédias (images, son, vidéo…). Il permet également la communication de l'application avec le </a:t>
            </a:r>
            <a:r>
              <a:rPr lang="fr-FR" dirty="0" smtClean="0">
                <a:hlinkClick r:id="rId12" tooltip="Serveur informatique"/>
              </a:rPr>
              <a:t>serveur</a:t>
            </a:r>
            <a:r>
              <a:rPr lang="fr-FR" dirty="0" smtClean="0"/>
              <a:t>, notamment par le chargement de fichiers ou la communication avec un </a:t>
            </a:r>
            <a:r>
              <a:rPr lang="fr-FR" dirty="0" smtClean="0">
                <a:hlinkClick r:id="rId13" tooltip="Langage serveur"/>
              </a:rPr>
              <a:t>langage serveur</a:t>
            </a:r>
            <a:r>
              <a:rPr lang="fr-FR" dirty="0" smtClean="0"/>
              <a:t> comme le </a:t>
            </a:r>
            <a:r>
              <a:rPr lang="fr-FR" dirty="0" smtClean="0">
                <a:hlinkClick r:id="rId14" tooltip="PHP: Hypertext Preprocessor"/>
              </a:rPr>
              <a:t>PHP</a:t>
            </a:r>
            <a:r>
              <a:rPr lang="fr-FR" dirty="0" smtClean="0"/>
              <a:t>.</a:t>
            </a:r>
            <a:endParaRPr lang="fr-F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51141" y="9434492"/>
            <a:ext cx="2943360" cy="496909"/>
          </a:xfrm>
          <a:prstGeom prst="rect">
            <a:avLst/>
          </a:prstGeom>
          <a:noFill/>
          <a:ln w="9525">
            <a:noFill/>
            <a:miter lim="800000"/>
            <a:headEnd/>
            <a:tailEnd/>
          </a:ln>
        </p:spPr>
        <p:txBody>
          <a:bodyPr anchor="b"/>
          <a:lstStyle/>
          <a:p>
            <a:pPr algn="r" eaLnBrk="0" hangingPunct="0"/>
            <a:fld id="{BCCC508F-9947-4CBC-9F90-3DD3749F9018}" type="slidenum">
              <a:rPr lang="fr-FR" sz="1200" b="0">
                <a:solidFill>
                  <a:schemeClr val="tx1"/>
                </a:solidFill>
                <a:latin typeface="Times New Roman" pitchFamily="18" charset="0"/>
              </a:rPr>
              <a:pPr algn="r" eaLnBrk="0" hangingPunct="0"/>
              <a:t>33</a:t>
            </a:fld>
            <a:endParaRPr lang="fr-FR" sz="1200" b="0">
              <a:solidFill>
                <a:schemeClr val="tx1"/>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marL="342900" lvl="0" indent="-342900" defTabSz="914400" eaLnBrk="1" hangingPunct="1">
              <a:lnSpc>
                <a:spcPct val="100000"/>
              </a:lnSpc>
              <a:buBlip>
                <a:blip r:embed="rId3"/>
              </a:buBlip>
              <a:defRPr/>
            </a:pPr>
            <a:endParaRPr lang="fr-FR" i="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e l'image des diapositives 1"/>
          <p:cNvSpPr>
            <a:spLocks noGrp="1" noRot="1" noChangeAspect="1" noTextEdit="1"/>
          </p:cNvSpPr>
          <p:nvPr>
            <p:ph type="sldImg"/>
          </p:nvPr>
        </p:nvSpPr>
        <p:spPr>
          <a:ln/>
        </p:spPr>
      </p:sp>
      <p:sp>
        <p:nvSpPr>
          <p:cNvPr id="138243" name="Espace réservé des commentaires 2"/>
          <p:cNvSpPr>
            <a:spLocks noGrp="1"/>
          </p:cNvSpPr>
          <p:nvPr>
            <p:ph type="body" idx="1"/>
          </p:nvPr>
        </p:nvSpPr>
        <p:spPr>
          <a:noFill/>
          <a:ln/>
        </p:spPr>
        <p:txBody>
          <a:bodyPr/>
          <a:lstStyle/>
          <a:p>
            <a:endParaRPr lang="fr-FR" i="0" dirty="0" smtClean="0"/>
          </a:p>
        </p:txBody>
      </p:sp>
      <p:sp>
        <p:nvSpPr>
          <p:cNvPr id="138244" name="Espace réservé du numéro de diapositive 3"/>
          <p:cNvSpPr>
            <a:spLocks noGrp="1"/>
          </p:cNvSpPr>
          <p:nvPr>
            <p:ph type="sldNum" sz="quarter" idx="5"/>
          </p:nvPr>
        </p:nvSpPr>
        <p:spPr>
          <a:noFill/>
        </p:spPr>
        <p:txBody>
          <a:bodyPr/>
          <a:lstStyle/>
          <a:p>
            <a:fld id="{862981F7-A3F8-47C1-B5E7-90525DAD86B7}" type="slidenum">
              <a:rPr lang="fr-FR" smtClean="0"/>
              <a:pPr/>
              <a:t>34</a:t>
            </a:fld>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51141" y="9434492"/>
            <a:ext cx="2943360" cy="496909"/>
          </a:xfrm>
          <a:prstGeom prst="rect">
            <a:avLst/>
          </a:prstGeom>
          <a:noFill/>
          <a:ln w="9525">
            <a:noFill/>
            <a:miter lim="800000"/>
            <a:headEnd/>
            <a:tailEnd/>
          </a:ln>
        </p:spPr>
        <p:txBody>
          <a:bodyPr anchor="b"/>
          <a:lstStyle/>
          <a:p>
            <a:pPr algn="r" eaLnBrk="0" hangingPunct="0"/>
            <a:fld id="{BCCC508F-9947-4CBC-9F90-3DD3749F9018}" type="slidenum">
              <a:rPr lang="fr-FR" sz="1200" b="0">
                <a:solidFill>
                  <a:schemeClr val="tx1"/>
                </a:solidFill>
                <a:latin typeface="Times New Roman" pitchFamily="18" charset="0"/>
              </a:rPr>
              <a:pPr algn="r" eaLnBrk="0" hangingPunct="0"/>
              <a:t>35</a:t>
            </a:fld>
            <a:endParaRPr lang="fr-FR" sz="1200" b="0">
              <a:solidFill>
                <a:schemeClr val="tx1"/>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r>
              <a:rPr lang="fr-FR" dirty="0" smtClean="0"/>
              <a:t>La description des interfaces s'opère au moyen du langage MXML</a:t>
            </a:r>
            <a:r>
              <a:rPr lang="fr-FR" baseline="30000" dirty="0" smtClean="0"/>
              <a:t>[</a:t>
            </a:r>
            <a:r>
              <a:rPr lang="fr-FR" baseline="30000" dirty="0" smtClean="0">
                <a:hlinkClick r:id="rId3"/>
              </a:rPr>
              <a:t>1</a:t>
            </a:r>
            <a:r>
              <a:rPr lang="fr-FR" baseline="30000" dirty="0" smtClean="0"/>
              <a:t>]</a:t>
            </a:r>
            <a:r>
              <a:rPr lang="fr-FR" dirty="0" smtClean="0"/>
              <a:t>, basé sur XML un peu comme ce que proposent </a:t>
            </a:r>
            <a:r>
              <a:rPr lang="fr-FR" dirty="0" smtClean="0">
                <a:hlinkClick r:id="rId4"/>
              </a:rPr>
              <a:t>XUL</a:t>
            </a:r>
            <a:r>
              <a:rPr lang="fr-FR" dirty="0" smtClean="0"/>
              <a:t> ou </a:t>
            </a:r>
            <a:r>
              <a:rPr lang="fr-FR" dirty="0" smtClean="0">
                <a:hlinkClick r:id="rId5"/>
              </a:rPr>
              <a:t>XAML</a:t>
            </a:r>
            <a:r>
              <a:rPr lang="fr-FR" dirty="0" smtClean="0"/>
              <a:t> ou même </a:t>
            </a:r>
            <a:r>
              <a:rPr lang="fr-FR" dirty="0" smtClean="0">
                <a:hlinkClick r:id="rId6"/>
              </a:rPr>
              <a:t>XHTML</a:t>
            </a:r>
            <a:r>
              <a:rPr lang="fr-FR" dirty="0" smtClean="0"/>
              <a:t> (qui reste une implémentation particulière et standardisée d'XML). Deux types principaux de composants sont disponibles : les </a:t>
            </a:r>
            <a:r>
              <a:rPr lang="fr-FR" b="1" dirty="0" smtClean="0"/>
              <a:t>conteneurs</a:t>
            </a:r>
            <a:r>
              <a:rPr lang="fr-FR" dirty="0" smtClean="0"/>
              <a:t> (boîtes, panneaux, fenêtres, etc.) et les </a:t>
            </a:r>
            <a:r>
              <a:rPr lang="fr-FR" b="1" dirty="0" smtClean="0"/>
              <a:t>éléments de contrôle</a:t>
            </a:r>
            <a:r>
              <a:rPr lang="fr-FR" dirty="0" smtClean="0"/>
              <a:t> (champs texte, listes, </a:t>
            </a:r>
            <a:r>
              <a:rPr lang="fr-FR" dirty="0" err="1" smtClean="0"/>
              <a:t>datagrids</a:t>
            </a:r>
            <a:r>
              <a:rPr lang="fr-FR" dirty="0" smtClean="0"/>
              <a:t>, </a:t>
            </a:r>
            <a:r>
              <a:rPr lang="fr-FR" dirty="0" err="1" smtClean="0"/>
              <a:t>tree</a:t>
            </a:r>
            <a:r>
              <a:rPr lang="fr-FR" dirty="0" smtClean="0"/>
              <a:t>, etc.)</a:t>
            </a:r>
          </a:p>
          <a:p>
            <a:r>
              <a:rPr lang="fr-FR" dirty="0" smtClean="0"/>
              <a:t>Le nombre de conteneurs et de contrôles est impressionnant, on se prend à rêver de la même richesse en HTML </a:t>
            </a:r>
            <a:r>
              <a:rPr lang="fr-FR" baseline="30000" dirty="0" smtClean="0"/>
              <a:t>[</a:t>
            </a:r>
            <a:r>
              <a:rPr lang="fr-FR" baseline="30000" dirty="0" smtClean="0">
                <a:hlinkClick r:id="rId7"/>
              </a:rPr>
              <a:t>2</a:t>
            </a:r>
            <a:r>
              <a:rPr lang="fr-FR" baseline="30000" dirty="0" smtClean="0"/>
              <a:t>]</a:t>
            </a:r>
            <a:r>
              <a:rPr lang="fr-FR" dirty="0" smtClean="0"/>
              <a:t>. La plupart des composants sont visibles sur </a:t>
            </a:r>
            <a:r>
              <a:rPr lang="fr-FR" dirty="0" smtClean="0">
                <a:hlinkClick r:id="rId8"/>
              </a:rPr>
              <a:t>l'explorateur de composants </a:t>
            </a:r>
            <a:r>
              <a:rPr lang="fr-FR" dirty="0" err="1" smtClean="0">
                <a:hlinkClick r:id="rId8"/>
              </a:rPr>
              <a:t>Flex</a:t>
            </a:r>
            <a:r>
              <a:rPr lang="fr-FR" dirty="0" smtClean="0"/>
              <a:t>, sur le site d'Adobe. Et le meilleur reste sans doute à venir quand on voit le catalogue de composants supplémentaires open source comme ceux du projet </a:t>
            </a:r>
            <a:r>
              <a:rPr lang="fr-FR" dirty="0" err="1" smtClean="0">
                <a:hlinkClick r:id="rId9"/>
              </a:rPr>
              <a:t>FlexLib</a:t>
            </a:r>
            <a:r>
              <a:rPr lang="fr-FR" dirty="0" smtClean="0"/>
              <a:t>...</a:t>
            </a:r>
          </a:p>
          <a:p>
            <a:r>
              <a:rPr lang="fr-FR" dirty="0" smtClean="0"/>
              <a:t>Le format généré après compilation d'un ensemble de fichiers MXML constituant une application </a:t>
            </a:r>
            <a:r>
              <a:rPr lang="fr-FR" dirty="0" err="1" smtClean="0"/>
              <a:t>Flex</a:t>
            </a:r>
            <a:r>
              <a:rPr lang="fr-FR" dirty="0" smtClean="0"/>
              <a:t> est le </a:t>
            </a:r>
            <a:r>
              <a:rPr lang="fr-FR" dirty="0" smtClean="0">
                <a:hlinkClick r:id="rId10"/>
              </a:rPr>
              <a:t>SWF</a:t>
            </a:r>
            <a:r>
              <a:rPr lang="fr-FR" dirty="0" smtClean="0"/>
              <a:t>, le format natif d'Adobe Flash, lisible par tout bon </a:t>
            </a:r>
            <a:r>
              <a:rPr lang="fr-FR" dirty="0" smtClean="0">
                <a:hlinkClick r:id="rId11"/>
              </a:rPr>
              <a:t>Flash Player 9</a:t>
            </a:r>
            <a:r>
              <a:rPr lang="fr-FR" dirty="0" smtClean="0"/>
              <a:t> qui se respecte, implanté sur plus de 80% du parc machines desktop mondial </a:t>
            </a:r>
            <a:r>
              <a:rPr lang="fr-FR" dirty="0" smtClean="0">
                <a:hlinkClick r:id="rId12"/>
              </a:rPr>
              <a:t>d'après les dernières statistiques disponibles sur le site d'Adobe</a:t>
            </a:r>
            <a:r>
              <a:rPr lang="fr-FR" dirty="0" smtClean="0"/>
              <a:t>.</a:t>
            </a:r>
          </a:p>
          <a:p>
            <a:r>
              <a:rPr lang="fr-FR" dirty="0" smtClean="0"/>
              <a:t>Voila un exemple de code MXML décrivant l'interface d'une application simpliste :</a:t>
            </a:r>
          </a:p>
          <a:p>
            <a:r>
              <a:rPr lang="fr-FR" sz="1200" b="1" kern="1200" dirty="0" smtClean="0">
                <a:solidFill>
                  <a:schemeClr val="tx1"/>
                </a:solidFill>
                <a:latin typeface="+mn-lt"/>
                <a:ea typeface="+mn-ea"/>
                <a:cs typeface="+mn-cs"/>
              </a:rPr>
              <a:t>&lt;?</a:t>
            </a:r>
            <a:r>
              <a:rPr lang="fr-FR" sz="1200" b="1" kern="1200" dirty="0" err="1" smtClean="0">
                <a:solidFill>
                  <a:schemeClr val="tx1"/>
                </a:solidFill>
                <a:latin typeface="+mn-lt"/>
                <a:ea typeface="+mn-ea"/>
                <a:cs typeface="+mn-cs"/>
              </a:rPr>
              <a:t>xml</a:t>
            </a:r>
            <a:r>
              <a:rPr lang="fr-FR" sz="1200" kern="1200" dirty="0" smtClean="0">
                <a:solidFill>
                  <a:schemeClr val="tx1"/>
                </a:solidFill>
                <a:latin typeface="+mn-lt"/>
                <a:ea typeface="+mn-ea"/>
                <a:cs typeface="+mn-cs"/>
              </a:rPr>
              <a:t> version="1.0" </a:t>
            </a:r>
            <a:r>
              <a:rPr lang="fr-FR" sz="1200" kern="1200" dirty="0" err="1" smtClean="0">
                <a:solidFill>
                  <a:schemeClr val="tx1"/>
                </a:solidFill>
                <a:latin typeface="+mn-lt"/>
                <a:ea typeface="+mn-ea"/>
                <a:cs typeface="+mn-cs"/>
              </a:rPr>
              <a:t>encoding</a:t>
            </a:r>
            <a:r>
              <a:rPr lang="fr-FR" sz="1200" kern="1200" dirty="0" smtClean="0">
                <a:solidFill>
                  <a:schemeClr val="tx1"/>
                </a:solidFill>
                <a:latin typeface="+mn-lt"/>
                <a:ea typeface="+mn-ea"/>
                <a:cs typeface="+mn-cs"/>
              </a:rPr>
              <a:t>="</a:t>
            </a:r>
            <a:r>
              <a:rPr lang="fr-FR" sz="1200" kern="1200" dirty="0" err="1" smtClean="0">
                <a:solidFill>
                  <a:schemeClr val="tx1"/>
                </a:solidFill>
                <a:latin typeface="+mn-lt"/>
                <a:ea typeface="+mn-ea"/>
                <a:cs typeface="+mn-cs"/>
              </a:rPr>
              <a:t>utf</a:t>
            </a:r>
            <a:r>
              <a:rPr lang="fr-FR" sz="1200" kern="1200" dirty="0" smtClean="0">
                <a:solidFill>
                  <a:schemeClr val="tx1"/>
                </a:solidFill>
                <a:latin typeface="+mn-lt"/>
                <a:ea typeface="+mn-ea"/>
                <a:cs typeface="+mn-cs"/>
              </a:rPr>
              <a:t>-8"</a:t>
            </a:r>
            <a:r>
              <a:rPr lang="fr-FR" sz="1200" b="1" kern="1200" dirty="0" smtClean="0">
                <a:solidFill>
                  <a:schemeClr val="tx1"/>
                </a:solidFill>
                <a:latin typeface="+mn-lt"/>
                <a:ea typeface="+mn-ea"/>
                <a:cs typeface="+mn-cs"/>
              </a:rPr>
              <a:t>?&gt;</a:t>
            </a:r>
            <a:r>
              <a:rPr lang="fr-FR" dirty="0" smtClean="0"/>
              <a:t> </a:t>
            </a:r>
            <a:r>
              <a:rPr lang="fr-FR" sz="1200" b="1" kern="1200" dirty="0" smtClean="0">
                <a:solidFill>
                  <a:schemeClr val="tx1"/>
                </a:solidFill>
                <a:latin typeface="+mn-lt"/>
                <a:ea typeface="+mn-ea"/>
                <a:cs typeface="+mn-cs"/>
              </a:rPr>
              <a:t>&lt;</a:t>
            </a:r>
            <a:r>
              <a:rPr lang="fr-FR" sz="1200" b="1" kern="1200" dirty="0" err="1" smtClean="0">
                <a:solidFill>
                  <a:schemeClr val="tx1"/>
                </a:solidFill>
                <a:latin typeface="+mn-lt"/>
                <a:ea typeface="+mn-ea"/>
                <a:cs typeface="+mn-cs"/>
              </a:rPr>
              <a:t>mx</a:t>
            </a:r>
            <a:r>
              <a:rPr lang="fr-FR" sz="1200" kern="1200" dirty="0" err="1" smtClean="0">
                <a:solidFill>
                  <a:schemeClr val="tx1"/>
                </a:solidFill>
                <a:latin typeface="+mn-lt"/>
                <a:ea typeface="+mn-ea"/>
                <a:cs typeface="+mn-cs"/>
              </a:rPr>
              <a:t>:Application</a:t>
            </a:r>
            <a:r>
              <a:rPr lang="fr-FR" sz="1200" kern="1200" dirty="0" smtClean="0">
                <a:solidFill>
                  <a:schemeClr val="tx1"/>
                </a:solidFill>
                <a:latin typeface="+mn-lt"/>
                <a:ea typeface="+mn-ea"/>
                <a:cs typeface="+mn-cs"/>
              </a:rPr>
              <a:t> xmlns:mx="http://www.adobe.com/2006/mxml" layout="absolute"</a:t>
            </a:r>
            <a:r>
              <a:rPr lang="fr-FR" sz="1200" b="1" kern="1200" dirty="0" smtClean="0">
                <a:solidFill>
                  <a:schemeClr val="tx1"/>
                </a:solidFill>
                <a:latin typeface="+mn-lt"/>
                <a:ea typeface="+mn-ea"/>
                <a:cs typeface="+mn-cs"/>
              </a:rPr>
              <a:t>&gt;</a:t>
            </a:r>
            <a:r>
              <a:rPr lang="fr-FR" dirty="0" smtClean="0"/>
              <a:t> </a:t>
            </a:r>
            <a:r>
              <a:rPr lang="fr-FR" sz="1200" b="1" kern="1200" dirty="0" smtClean="0">
                <a:solidFill>
                  <a:schemeClr val="tx1"/>
                </a:solidFill>
                <a:latin typeface="+mn-lt"/>
                <a:ea typeface="+mn-ea"/>
                <a:cs typeface="+mn-cs"/>
              </a:rPr>
              <a:t>&lt;</a:t>
            </a:r>
            <a:r>
              <a:rPr lang="fr-FR" sz="1200" b="1" kern="1200" dirty="0" err="1" smtClean="0">
                <a:solidFill>
                  <a:schemeClr val="tx1"/>
                </a:solidFill>
                <a:latin typeface="+mn-lt"/>
                <a:ea typeface="+mn-ea"/>
                <a:cs typeface="+mn-cs"/>
              </a:rPr>
              <a:t>mx</a:t>
            </a:r>
            <a:r>
              <a:rPr lang="fr-FR" sz="1200" kern="1200" dirty="0" err="1" smtClean="0">
                <a:solidFill>
                  <a:schemeClr val="tx1"/>
                </a:solidFill>
                <a:latin typeface="+mn-lt"/>
                <a:ea typeface="+mn-ea"/>
                <a:cs typeface="+mn-cs"/>
              </a:rPr>
              <a:t>:Panel</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title</a:t>
            </a:r>
            <a:r>
              <a:rPr lang="fr-FR" sz="1200" kern="1200" dirty="0" smtClean="0">
                <a:solidFill>
                  <a:schemeClr val="tx1"/>
                </a:solidFill>
                <a:latin typeface="+mn-lt"/>
                <a:ea typeface="+mn-ea"/>
                <a:cs typeface="+mn-cs"/>
              </a:rPr>
              <a:t>="Dire bonjour" x="10" y="10" layout="absolute" </a:t>
            </a:r>
            <a:r>
              <a:rPr lang="fr-FR" sz="1200" kern="1200" dirty="0" err="1" smtClean="0">
                <a:solidFill>
                  <a:schemeClr val="tx1"/>
                </a:solidFill>
                <a:latin typeface="+mn-lt"/>
                <a:ea typeface="+mn-ea"/>
                <a:cs typeface="+mn-cs"/>
              </a:rPr>
              <a:t>width</a:t>
            </a:r>
            <a:r>
              <a:rPr lang="fr-FR" sz="1200" kern="1200" dirty="0" smtClean="0">
                <a:solidFill>
                  <a:schemeClr val="tx1"/>
                </a:solidFill>
                <a:latin typeface="+mn-lt"/>
                <a:ea typeface="+mn-ea"/>
                <a:cs typeface="+mn-cs"/>
              </a:rPr>
              <a:t>="303"</a:t>
            </a:r>
            <a:r>
              <a:rPr lang="fr-FR" sz="1200" b="1" kern="1200" dirty="0" smtClean="0">
                <a:solidFill>
                  <a:schemeClr val="tx1"/>
                </a:solidFill>
                <a:latin typeface="+mn-lt"/>
                <a:ea typeface="+mn-ea"/>
                <a:cs typeface="+mn-cs"/>
              </a:rPr>
              <a:t>&gt;</a:t>
            </a:r>
            <a:r>
              <a:rPr lang="fr-FR" dirty="0" smtClean="0"/>
              <a:t> </a:t>
            </a:r>
            <a:r>
              <a:rPr lang="fr-FR" sz="1200" b="1" kern="1200" dirty="0" smtClean="0">
                <a:solidFill>
                  <a:schemeClr val="tx1"/>
                </a:solidFill>
                <a:latin typeface="+mn-lt"/>
                <a:ea typeface="+mn-ea"/>
                <a:cs typeface="+mn-cs"/>
              </a:rPr>
              <a:t>&lt;</a:t>
            </a:r>
            <a:r>
              <a:rPr lang="fr-FR" sz="1200" b="1" kern="1200" dirty="0" err="1" smtClean="0">
                <a:solidFill>
                  <a:schemeClr val="tx1"/>
                </a:solidFill>
                <a:latin typeface="+mn-lt"/>
                <a:ea typeface="+mn-ea"/>
                <a:cs typeface="+mn-cs"/>
              </a:rPr>
              <a:t>mx</a:t>
            </a:r>
            <a:r>
              <a:rPr lang="fr-FR" sz="1200" kern="1200" dirty="0" err="1" smtClean="0">
                <a:solidFill>
                  <a:schemeClr val="tx1"/>
                </a:solidFill>
                <a:latin typeface="+mn-lt"/>
                <a:ea typeface="+mn-ea"/>
                <a:cs typeface="+mn-cs"/>
              </a:rPr>
              <a:t>:TextInput</a:t>
            </a:r>
            <a:r>
              <a:rPr lang="fr-FR" sz="1200" kern="1200" dirty="0" smtClean="0">
                <a:solidFill>
                  <a:schemeClr val="tx1"/>
                </a:solidFill>
                <a:latin typeface="+mn-lt"/>
                <a:ea typeface="+mn-ea"/>
                <a:cs typeface="+mn-cs"/>
              </a:rPr>
              <a:t> id="</a:t>
            </a:r>
            <a:r>
              <a:rPr lang="fr-FR" sz="1200" kern="1200" dirty="0" err="1" smtClean="0">
                <a:solidFill>
                  <a:schemeClr val="tx1"/>
                </a:solidFill>
                <a:latin typeface="+mn-lt"/>
                <a:ea typeface="+mn-ea"/>
                <a:cs typeface="+mn-cs"/>
              </a:rPr>
              <a:t>firstname</a:t>
            </a:r>
            <a:r>
              <a:rPr lang="fr-FR" sz="1200" kern="1200" dirty="0" smtClean="0">
                <a:solidFill>
                  <a:schemeClr val="tx1"/>
                </a:solidFill>
                <a:latin typeface="+mn-lt"/>
                <a:ea typeface="+mn-ea"/>
                <a:cs typeface="+mn-cs"/>
              </a:rPr>
              <a:t>" x="10" y="10"</a:t>
            </a:r>
            <a:r>
              <a:rPr lang="fr-FR" sz="1200" b="1" kern="1200" dirty="0" smtClean="0">
                <a:solidFill>
                  <a:schemeClr val="tx1"/>
                </a:solidFill>
                <a:latin typeface="+mn-lt"/>
                <a:ea typeface="+mn-ea"/>
                <a:cs typeface="+mn-cs"/>
              </a:rPr>
              <a:t>/&gt;</a:t>
            </a:r>
            <a:r>
              <a:rPr lang="fr-FR" dirty="0" smtClean="0"/>
              <a:t> </a:t>
            </a:r>
            <a:r>
              <a:rPr lang="fr-FR" sz="1200" b="1" kern="1200" dirty="0" smtClean="0">
                <a:solidFill>
                  <a:schemeClr val="tx1"/>
                </a:solidFill>
                <a:latin typeface="+mn-lt"/>
                <a:ea typeface="+mn-ea"/>
                <a:cs typeface="+mn-cs"/>
              </a:rPr>
              <a:t>&lt;</a:t>
            </a:r>
            <a:r>
              <a:rPr lang="fr-FR" sz="1200" b="1" kern="1200" dirty="0" err="1" smtClean="0">
                <a:solidFill>
                  <a:schemeClr val="tx1"/>
                </a:solidFill>
                <a:latin typeface="+mn-lt"/>
                <a:ea typeface="+mn-ea"/>
                <a:cs typeface="+mn-cs"/>
              </a:rPr>
              <a:t>mx</a:t>
            </a:r>
            <a:r>
              <a:rPr lang="fr-FR" sz="1200" kern="1200" dirty="0" err="1" smtClean="0">
                <a:solidFill>
                  <a:schemeClr val="tx1"/>
                </a:solidFill>
                <a:latin typeface="+mn-lt"/>
                <a:ea typeface="+mn-ea"/>
                <a:cs typeface="+mn-cs"/>
              </a:rPr>
              <a:t>:Button</a:t>
            </a:r>
            <a:r>
              <a:rPr lang="fr-FR" sz="1200" kern="1200" dirty="0" smtClean="0">
                <a:solidFill>
                  <a:schemeClr val="tx1"/>
                </a:solidFill>
                <a:latin typeface="+mn-lt"/>
                <a:ea typeface="+mn-ea"/>
                <a:cs typeface="+mn-cs"/>
              </a:rPr>
              <a:t> label="Dire bonjour" click="</a:t>
            </a:r>
            <a:r>
              <a:rPr lang="fr-FR" sz="1200" kern="1200" dirty="0" err="1" smtClean="0">
                <a:solidFill>
                  <a:schemeClr val="tx1"/>
                </a:solidFill>
                <a:latin typeface="+mn-lt"/>
                <a:ea typeface="+mn-ea"/>
                <a:cs typeface="+mn-cs"/>
              </a:rPr>
              <a:t>result.text</a:t>
            </a:r>
            <a:r>
              <a:rPr lang="fr-FR" sz="1200" kern="1200" dirty="0" smtClean="0">
                <a:solidFill>
                  <a:schemeClr val="tx1"/>
                </a:solidFill>
                <a:latin typeface="+mn-lt"/>
                <a:ea typeface="+mn-ea"/>
                <a:cs typeface="+mn-cs"/>
              </a:rPr>
              <a:t>='Bonjour, '+</a:t>
            </a:r>
            <a:r>
              <a:rPr lang="fr-FR" sz="1200" kern="1200" dirty="0" err="1" smtClean="0">
                <a:solidFill>
                  <a:schemeClr val="tx1"/>
                </a:solidFill>
                <a:latin typeface="+mn-lt"/>
                <a:ea typeface="+mn-ea"/>
                <a:cs typeface="+mn-cs"/>
              </a:rPr>
              <a:t>firstname.text</a:t>
            </a:r>
            <a:r>
              <a:rPr lang="fr-FR" sz="1200" kern="1200" dirty="0" smtClean="0">
                <a:solidFill>
                  <a:schemeClr val="tx1"/>
                </a:solidFill>
                <a:latin typeface="+mn-lt"/>
                <a:ea typeface="+mn-ea"/>
                <a:cs typeface="+mn-cs"/>
              </a:rPr>
              <a:t>" x="178" y="10"</a:t>
            </a:r>
            <a:r>
              <a:rPr lang="fr-FR" sz="1200" b="1" kern="1200" dirty="0" smtClean="0">
                <a:solidFill>
                  <a:schemeClr val="tx1"/>
                </a:solidFill>
                <a:latin typeface="+mn-lt"/>
                <a:ea typeface="+mn-ea"/>
                <a:cs typeface="+mn-cs"/>
              </a:rPr>
              <a:t>/&gt;</a:t>
            </a:r>
            <a:r>
              <a:rPr lang="fr-FR" dirty="0" smtClean="0"/>
              <a:t> </a:t>
            </a:r>
            <a:r>
              <a:rPr lang="fr-FR" sz="1200" b="1" kern="1200" dirty="0" smtClean="0">
                <a:solidFill>
                  <a:schemeClr val="tx1"/>
                </a:solidFill>
                <a:latin typeface="+mn-lt"/>
                <a:ea typeface="+mn-ea"/>
                <a:cs typeface="+mn-cs"/>
              </a:rPr>
              <a:t>&lt;</a:t>
            </a:r>
            <a:r>
              <a:rPr lang="fr-FR" sz="1200" b="1" kern="1200" dirty="0" err="1" smtClean="0">
                <a:solidFill>
                  <a:schemeClr val="tx1"/>
                </a:solidFill>
                <a:latin typeface="+mn-lt"/>
                <a:ea typeface="+mn-ea"/>
                <a:cs typeface="+mn-cs"/>
              </a:rPr>
              <a:t>mx</a:t>
            </a:r>
            <a:r>
              <a:rPr lang="fr-FR" sz="1200" kern="1200" dirty="0" err="1" smtClean="0">
                <a:solidFill>
                  <a:schemeClr val="tx1"/>
                </a:solidFill>
                <a:latin typeface="+mn-lt"/>
                <a:ea typeface="+mn-ea"/>
                <a:cs typeface="+mn-cs"/>
              </a:rPr>
              <a:t>:Label</a:t>
            </a:r>
            <a:r>
              <a:rPr lang="fr-FR" sz="1200" kern="1200" dirty="0" smtClean="0">
                <a:solidFill>
                  <a:schemeClr val="tx1"/>
                </a:solidFill>
                <a:latin typeface="+mn-lt"/>
                <a:ea typeface="+mn-ea"/>
                <a:cs typeface="+mn-cs"/>
              </a:rPr>
              <a:t> id="</a:t>
            </a:r>
            <a:r>
              <a:rPr lang="fr-FR" sz="1200" kern="1200" dirty="0" err="1" smtClean="0">
                <a:solidFill>
                  <a:schemeClr val="tx1"/>
                </a:solidFill>
                <a:latin typeface="+mn-lt"/>
                <a:ea typeface="+mn-ea"/>
                <a:cs typeface="+mn-cs"/>
              </a:rPr>
              <a:t>result</a:t>
            </a:r>
            <a:r>
              <a:rPr lang="fr-FR" sz="1200" kern="1200" dirty="0" smtClean="0">
                <a:solidFill>
                  <a:schemeClr val="tx1"/>
                </a:solidFill>
                <a:latin typeface="+mn-lt"/>
                <a:ea typeface="+mn-ea"/>
                <a:cs typeface="+mn-cs"/>
              </a:rPr>
              <a:t>" x="10" y="40" </a:t>
            </a:r>
            <a:r>
              <a:rPr lang="fr-FR" sz="1200" kern="1200" dirty="0" err="1" smtClean="0">
                <a:solidFill>
                  <a:schemeClr val="tx1"/>
                </a:solidFill>
                <a:latin typeface="+mn-lt"/>
                <a:ea typeface="+mn-ea"/>
                <a:cs typeface="+mn-cs"/>
              </a:rPr>
              <a:t>width</a:t>
            </a:r>
            <a:r>
              <a:rPr lang="fr-FR" sz="1200" kern="1200" dirty="0" smtClean="0">
                <a:solidFill>
                  <a:schemeClr val="tx1"/>
                </a:solidFill>
                <a:latin typeface="+mn-lt"/>
                <a:ea typeface="+mn-ea"/>
                <a:cs typeface="+mn-cs"/>
              </a:rPr>
              <a:t>="265"</a:t>
            </a:r>
            <a:r>
              <a:rPr lang="fr-FR" sz="1200" b="1" kern="1200" dirty="0" smtClean="0">
                <a:solidFill>
                  <a:schemeClr val="tx1"/>
                </a:solidFill>
                <a:latin typeface="+mn-lt"/>
                <a:ea typeface="+mn-ea"/>
                <a:cs typeface="+mn-cs"/>
              </a:rPr>
              <a:t>/&gt;</a:t>
            </a:r>
            <a:r>
              <a:rPr lang="fr-FR" dirty="0" smtClean="0"/>
              <a:t> </a:t>
            </a:r>
            <a:r>
              <a:rPr lang="fr-FR" sz="1200" b="1" kern="1200" dirty="0" smtClean="0">
                <a:solidFill>
                  <a:schemeClr val="tx1"/>
                </a:solidFill>
                <a:latin typeface="+mn-lt"/>
                <a:ea typeface="+mn-ea"/>
                <a:cs typeface="+mn-cs"/>
              </a:rPr>
              <a:t>&lt;/</a:t>
            </a:r>
            <a:r>
              <a:rPr lang="fr-FR" sz="1200" b="1" kern="1200" dirty="0" err="1" smtClean="0">
                <a:solidFill>
                  <a:schemeClr val="tx1"/>
                </a:solidFill>
                <a:latin typeface="+mn-lt"/>
                <a:ea typeface="+mn-ea"/>
                <a:cs typeface="+mn-cs"/>
              </a:rPr>
              <a:t>mx</a:t>
            </a:r>
            <a:r>
              <a:rPr lang="fr-FR" sz="1200" kern="1200" dirty="0" err="1" smtClean="0">
                <a:solidFill>
                  <a:schemeClr val="tx1"/>
                </a:solidFill>
                <a:latin typeface="+mn-lt"/>
                <a:ea typeface="+mn-ea"/>
                <a:cs typeface="+mn-cs"/>
              </a:rPr>
              <a:t>:Panel</a:t>
            </a:r>
            <a:r>
              <a:rPr lang="fr-FR" sz="1200" b="1" kern="1200" dirty="0" smtClean="0">
                <a:solidFill>
                  <a:schemeClr val="tx1"/>
                </a:solidFill>
                <a:latin typeface="+mn-lt"/>
                <a:ea typeface="+mn-ea"/>
                <a:cs typeface="+mn-cs"/>
              </a:rPr>
              <a:t>&gt;</a:t>
            </a:r>
            <a:r>
              <a:rPr lang="fr-FR" dirty="0" smtClean="0"/>
              <a:t> </a:t>
            </a:r>
            <a:r>
              <a:rPr lang="fr-FR" sz="1200" b="1" kern="1200" dirty="0" smtClean="0">
                <a:solidFill>
                  <a:schemeClr val="tx1"/>
                </a:solidFill>
                <a:latin typeface="+mn-lt"/>
                <a:ea typeface="+mn-ea"/>
                <a:cs typeface="+mn-cs"/>
              </a:rPr>
              <a:t>&lt;/</a:t>
            </a:r>
            <a:r>
              <a:rPr lang="fr-FR" sz="1200" b="1" kern="1200" dirty="0" err="1" smtClean="0">
                <a:solidFill>
                  <a:schemeClr val="tx1"/>
                </a:solidFill>
                <a:latin typeface="+mn-lt"/>
                <a:ea typeface="+mn-ea"/>
                <a:cs typeface="+mn-cs"/>
              </a:rPr>
              <a:t>mx</a:t>
            </a:r>
            <a:r>
              <a:rPr lang="fr-FR" sz="1200" kern="1200" dirty="0" err="1" smtClean="0">
                <a:solidFill>
                  <a:schemeClr val="tx1"/>
                </a:solidFill>
                <a:latin typeface="+mn-lt"/>
                <a:ea typeface="+mn-ea"/>
                <a:cs typeface="+mn-cs"/>
              </a:rPr>
              <a:t>:Application</a:t>
            </a:r>
            <a:r>
              <a:rPr lang="fr-FR" sz="1200" b="1" kern="1200" dirty="0" smtClean="0">
                <a:solidFill>
                  <a:schemeClr val="tx1"/>
                </a:solidFill>
                <a:latin typeface="+mn-lt"/>
                <a:ea typeface="+mn-ea"/>
                <a:cs typeface="+mn-cs"/>
              </a:rPr>
              <a:t>&gt;</a:t>
            </a:r>
            <a:r>
              <a:rPr lang="fr-FR" dirty="0" smtClean="0"/>
              <a:t> Le code est assez parlant, mais voici quelques éléments significatifs :</a:t>
            </a:r>
          </a:p>
          <a:p>
            <a:r>
              <a:rPr lang="fr-FR" dirty="0" smtClean="0"/>
              <a:t>Le conteneur principal de l'application déclare l'espace de noms </a:t>
            </a:r>
            <a:r>
              <a:rPr lang="fr-FR" dirty="0" err="1" smtClean="0"/>
              <a:t>mx</a:t>
            </a:r>
            <a:r>
              <a:rPr lang="fr-FR" dirty="0" smtClean="0"/>
              <a:t>, ce qui nous permettra d'utiliser les composants natifs de </a:t>
            </a:r>
            <a:r>
              <a:rPr lang="fr-FR" dirty="0" err="1" smtClean="0"/>
              <a:t>Flex</a:t>
            </a:r>
            <a:endParaRPr lang="fr-FR" dirty="0" smtClean="0"/>
          </a:p>
          <a:p>
            <a:r>
              <a:rPr lang="fr-FR" dirty="0" smtClean="0"/>
              <a:t>L'application déclare un conteneur sous la forme d'un Panel contenant trois contrôles : </a:t>
            </a:r>
          </a:p>
          <a:p>
            <a:pPr lvl="1"/>
            <a:r>
              <a:rPr lang="fr-FR" dirty="0" smtClean="0"/>
              <a:t>un </a:t>
            </a:r>
            <a:r>
              <a:rPr lang="fr-FR" dirty="0" err="1" smtClean="0"/>
              <a:t>InputText</a:t>
            </a:r>
            <a:r>
              <a:rPr lang="fr-FR" dirty="0" smtClean="0"/>
              <a:t>, champs de saisie textuelle</a:t>
            </a:r>
          </a:p>
          <a:p>
            <a:pPr lvl="1"/>
            <a:r>
              <a:rPr lang="fr-FR" dirty="0" smtClean="0"/>
              <a:t>un </a:t>
            </a:r>
            <a:r>
              <a:rPr lang="fr-FR" dirty="0" err="1" smtClean="0"/>
              <a:t>Button</a:t>
            </a:r>
            <a:r>
              <a:rPr lang="fr-FR" dirty="0" smtClean="0"/>
              <a:t>, un bouton d'action</a:t>
            </a:r>
          </a:p>
          <a:p>
            <a:pPr lvl="1"/>
            <a:r>
              <a:rPr lang="fr-FR" dirty="0" smtClean="0"/>
              <a:t>un Label, un champs de texte potentiellement dynamique</a:t>
            </a:r>
          </a:p>
          <a:p>
            <a:r>
              <a:rPr lang="fr-FR" dirty="0" smtClean="0"/>
              <a:t>Chaque élément peut se voir nanti d'un attribut id qui doit être unique si renseigné ; il permet de référencer facilement un élément de l'arbre DOM</a:t>
            </a:r>
          </a:p>
          <a:p>
            <a:r>
              <a:rPr lang="fr-FR" dirty="0" smtClean="0"/>
              <a:t>La gestion des évènements peut se faire directement en MXML : ici, quand on clique sur le bouton, le contenu texte du label est modifié en fonction de la valeur textuelle du champs de saisie.</a:t>
            </a:r>
            <a:endParaRPr lang="fr-F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e l'image des diapositives 1"/>
          <p:cNvSpPr>
            <a:spLocks noGrp="1" noRot="1" noChangeAspect="1" noTextEdit="1"/>
          </p:cNvSpPr>
          <p:nvPr>
            <p:ph type="sldImg"/>
          </p:nvPr>
        </p:nvSpPr>
        <p:spPr>
          <a:ln/>
        </p:spPr>
      </p:sp>
      <p:sp>
        <p:nvSpPr>
          <p:cNvPr id="138243" name="Espace réservé des commentaires 2"/>
          <p:cNvSpPr>
            <a:spLocks noGrp="1"/>
          </p:cNvSpPr>
          <p:nvPr>
            <p:ph type="body" idx="1"/>
          </p:nvPr>
        </p:nvSpPr>
        <p:spPr>
          <a:noFill/>
          <a:ln/>
        </p:spPr>
        <p:txBody>
          <a:bodyPr/>
          <a:lstStyle/>
          <a:p>
            <a:r>
              <a:rPr lang="fr-FR" dirty="0" smtClean="0"/>
              <a:t>L'exemple classique du Hello World permet de comprendre la structure de base d'un document MXML. Cet exemple créé une présentation Flash avec un simple texte affiché.</a:t>
            </a:r>
            <a:br>
              <a:rPr lang="fr-FR" dirty="0" smtClean="0"/>
            </a:br>
            <a:r>
              <a:rPr lang="fr-FR" dirty="0" smtClean="0"/>
              <a:t>La balise &lt;</a:t>
            </a:r>
            <a:r>
              <a:rPr lang="fr-FR" dirty="0" err="1" smtClean="0"/>
              <a:t>mx:Application</a:t>
            </a:r>
            <a:r>
              <a:rPr lang="fr-FR" dirty="0" smtClean="0"/>
              <a:t>&gt; est la base de tout document MXML. Les balises de ce langage sont définies par l'espace de nom http://www.macromedia.com/2003/mxml, obligatoire évidemment.</a:t>
            </a:r>
            <a:br>
              <a:rPr lang="fr-FR" dirty="0" smtClean="0"/>
            </a:br>
            <a:r>
              <a:rPr lang="fr-FR" dirty="0" smtClean="0"/>
              <a:t>&lt;</a:t>
            </a:r>
            <a:r>
              <a:rPr lang="fr-FR" dirty="0" err="1" smtClean="0"/>
              <a:t>mx:Panel</a:t>
            </a:r>
            <a:r>
              <a:rPr lang="fr-FR" dirty="0" smtClean="0"/>
              <a:t>&gt;, de son côté, définit le "panneau" où s'affiche le contenu. Celui-ci peut comprendre, comme ici, un titre, mais également diverses indications permettant de préciser sa forme, son placement ou son interaction avec le reste de l'application. Il n'est pas obligatoire, et est utilisé dans les grosses applications pour regrouper des éléments en un "module" réutilisable. </a:t>
            </a:r>
            <a:br>
              <a:rPr lang="fr-FR" dirty="0" smtClean="0"/>
            </a:br>
            <a:r>
              <a:rPr lang="fr-FR" dirty="0" smtClean="0"/>
              <a:t>&lt;</a:t>
            </a:r>
            <a:r>
              <a:rPr lang="fr-FR" dirty="0" err="1" smtClean="0"/>
              <a:t>mx:Label</a:t>
            </a:r>
            <a:r>
              <a:rPr lang="fr-FR" dirty="0" smtClean="0"/>
              <a:t>&gt;, enfin, décrit une simple ligne non modifiable par le programme, pouvant utiliser du code HTML si besoin est.</a:t>
            </a:r>
            <a:br>
              <a:rPr lang="fr-FR" dirty="0" smtClean="0"/>
            </a:br>
            <a:endParaRPr lang="fr-FR" i="0" dirty="0" smtClean="0"/>
          </a:p>
        </p:txBody>
      </p:sp>
      <p:sp>
        <p:nvSpPr>
          <p:cNvPr id="138244" name="Espace réservé du numéro de diapositive 3"/>
          <p:cNvSpPr>
            <a:spLocks noGrp="1"/>
          </p:cNvSpPr>
          <p:nvPr>
            <p:ph type="sldNum" sz="quarter" idx="5"/>
          </p:nvPr>
        </p:nvSpPr>
        <p:spPr>
          <a:noFill/>
        </p:spPr>
        <p:txBody>
          <a:bodyPr/>
          <a:lstStyle/>
          <a:p>
            <a:fld id="{862981F7-A3F8-47C1-B5E7-90525DAD86B7}" type="slidenum">
              <a:rPr lang="fr-FR" smtClean="0"/>
              <a:pPr/>
              <a:t>36</a:t>
            </a:fld>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baseline="0" dirty="0" smtClean="0"/>
              <a:t>VINCE</a:t>
            </a:r>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fr-FR" dirty="0" smtClean="0"/>
              <a:t>NAK</a:t>
            </a:r>
          </a:p>
          <a:p>
            <a:pPr>
              <a:buFontTx/>
              <a:buChar char="-"/>
            </a:pPr>
            <a:endParaRPr lang="fr-FR" dirty="0" smtClean="0"/>
          </a:p>
          <a:p>
            <a:pPr>
              <a:buFontTx/>
              <a:buChar char="-"/>
            </a:pPr>
            <a:r>
              <a:rPr lang="fr-FR" dirty="0" smtClean="0"/>
              <a:t> Côté client </a:t>
            </a:r>
          </a:p>
        </p:txBody>
      </p:sp>
      <p:sp>
        <p:nvSpPr>
          <p:cNvPr id="4" name="Slide Number Placeholder 3"/>
          <p:cNvSpPr>
            <a:spLocks noGrp="1"/>
          </p:cNvSpPr>
          <p:nvPr>
            <p:ph type="sldNum" sz="quarter" idx="5"/>
          </p:nvPr>
        </p:nvSpPr>
        <p:spPr/>
        <p:txBody>
          <a:bodyPr/>
          <a:lstStyle/>
          <a:p>
            <a:pPr>
              <a:defRPr/>
            </a:pPr>
            <a:fld id="{1A4B0A7D-B822-40D6-8A69-B22E94F76178}"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VINCE</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VINCE</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0" lang="fr-FR" sz="1700" b="1" i="0" u="none" strike="noStrike" kern="0" cap="none" spc="0" normalizeH="0" baseline="0" noProof="0" dirty="0" smtClean="0">
                <a:ln>
                  <a:noFill/>
                </a:ln>
                <a:solidFill>
                  <a:srgbClr val="4D4D4D"/>
                </a:solidFill>
                <a:effectLst/>
                <a:uLnTx/>
                <a:uFillTx/>
                <a:latin typeface="Arial"/>
                <a:ea typeface="+mn-ea"/>
                <a:cs typeface="+mn-cs"/>
              </a:rPr>
              <a:t>SL intègre le CLR =&gt; machine virtuelle .NET</a:t>
            </a:r>
          </a:p>
          <a:p>
            <a:pPr>
              <a:buFontTx/>
              <a:buChar char="-"/>
            </a:pPr>
            <a:endParaRPr lang="fr-FR" dirty="0" smtClean="0"/>
          </a:p>
          <a:p>
            <a:pPr>
              <a:buFontTx/>
              <a:buChar char="-"/>
            </a:pPr>
            <a:r>
              <a:rPr lang="fr-FR" b="1" dirty="0" smtClean="0"/>
              <a:t>Explication Framework</a:t>
            </a:r>
          </a:p>
          <a:p>
            <a:r>
              <a:rPr lang="fr-FR" dirty="0" smtClean="0"/>
              <a:t>Communication entre les applications créées en différents langages est difficile car chaque langage contient un type de données qui peut être spécifique et différent</a:t>
            </a:r>
          </a:p>
          <a:p>
            <a:r>
              <a:rPr lang="fr-FR" dirty="0" smtClean="0"/>
              <a:t>Ex: Un entier dans une langage peut ne pas être représenté comme un entier dans un autre langage.</a:t>
            </a:r>
          </a:p>
          <a:p>
            <a:r>
              <a:rPr lang="fr-FR" dirty="0" smtClean="0"/>
              <a:t>Les données ont besoin d’être converties en type de données communs pour communiquer entre eux</a:t>
            </a:r>
          </a:p>
          <a:p>
            <a:r>
              <a:rPr lang="fr-FR" dirty="0" smtClean="0"/>
              <a:t>.Net introduit alors un ensemble commun de types de données (CLS) qui est employé par tous les langages .NET </a:t>
            </a:r>
            <a:r>
              <a:rPr lang="fr-FR" dirty="0" err="1" smtClean="0"/>
              <a:t>compliant</a:t>
            </a:r>
            <a:endParaRPr lang="fr-FR" dirty="0" smtClean="0"/>
          </a:p>
          <a:p>
            <a:r>
              <a:rPr lang="fr-FR" dirty="0" smtClean="0"/>
              <a:t>En outre, tous les langages .NET </a:t>
            </a:r>
            <a:r>
              <a:rPr lang="fr-FR" dirty="0" err="1" smtClean="0"/>
              <a:t>compliant</a:t>
            </a:r>
            <a:r>
              <a:rPr lang="fr-FR" dirty="0" smtClean="0"/>
              <a:t> rendent un résultat commun lors de la compilation du code par l’intermédiaire du langage intermédiaire (MSIL)</a:t>
            </a:r>
          </a:p>
          <a:p>
            <a:r>
              <a:rPr lang="fr-FR" dirty="0" smtClean="0"/>
              <a:t>MSIL peut être déployé sur des plateformes utilisant le CLR</a:t>
            </a:r>
          </a:p>
        </p:txBody>
      </p:sp>
      <p:sp>
        <p:nvSpPr>
          <p:cNvPr id="4" name="Espace réservé du numéro de diapositive 3"/>
          <p:cNvSpPr>
            <a:spLocks noGrp="1"/>
          </p:cNvSpPr>
          <p:nvPr>
            <p:ph type="sldNum" sz="quarter" idx="5"/>
          </p:nvPr>
        </p:nvSpPr>
        <p:spPr/>
        <p:txBody>
          <a:bodyPr/>
          <a:lstStyle/>
          <a:p>
            <a:pPr>
              <a:defRPr/>
            </a:pPr>
            <a:fld id="{6135668C-E706-4B55-A7C9-D2A78A548F92}"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53599-A562-4911-96A7-F6CFAC0105E9}" type="slidenum">
              <a:rPr lang="fr-FR"/>
              <a:pPr/>
              <a:t>41</a:t>
            </a:fld>
            <a:endParaRPr lang="fr-FR"/>
          </a:p>
        </p:txBody>
      </p:sp>
      <p:sp>
        <p:nvSpPr>
          <p:cNvPr id="1536002" name="Rectangle 2"/>
          <p:cNvSpPr>
            <a:spLocks noGrp="1" noRot="1" noChangeAspect="1" noChangeArrowheads="1" noTextEdit="1"/>
          </p:cNvSpPr>
          <p:nvPr>
            <p:ph type="sldImg"/>
          </p:nvPr>
        </p:nvSpPr>
        <p:spPr>
          <a:xfrm>
            <a:off x="914400" y="744538"/>
            <a:ext cx="4965700" cy="3724275"/>
          </a:xfrm>
          <a:ln/>
        </p:spPr>
      </p:sp>
      <p:sp>
        <p:nvSpPr>
          <p:cNvPr id="15360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baseline="0" dirty="0" smtClean="0"/>
              <a:t>NAK</a:t>
            </a:r>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marL="342900" lvl="0" indent="-342900" defTabSz="914400" eaLnBrk="1" hangingPunct="1">
              <a:lnSpc>
                <a:spcPct val="100000"/>
              </a:lnSpc>
              <a:buNone/>
              <a:defRPr/>
            </a:pPr>
            <a:r>
              <a:rPr lang="fr-FR" sz="2200" b="1" kern="0" dirty="0" smtClean="0">
                <a:solidFill>
                  <a:srgbClr val="4D4D4D"/>
                </a:solidFill>
                <a:latin typeface="Arial"/>
              </a:rPr>
              <a:t>VINCE</a:t>
            </a:r>
          </a:p>
          <a:p>
            <a:pPr marL="342900" lvl="0" indent="-342900" defTabSz="914400" eaLnBrk="1" hangingPunct="1">
              <a:lnSpc>
                <a:spcPct val="100000"/>
              </a:lnSpc>
              <a:buNone/>
              <a:defRPr/>
            </a:pP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err="1" smtClean="0">
                <a:solidFill>
                  <a:srgbClr val="4D4D4D"/>
                </a:solidFill>
                <a:latin typeface="Arial"/>
              </a:rPr>
              <a:t>Rich</a:t>
            </a:r>
            <a:r>
              <a:rPr lang="fr-FR" sz="2200" b="1" kern="0" dirty="0" smtClean="0">
                <a:solidFill>
                  <a:srgbClr val="4D4D4D"/>
                </a:solidFill>
                <a:latin typeface="Arial"/>
              </a:rPr>
              <a:t> Desktop Application</a:t>
            </a:r>
          </a:p>
          <a:p>
            <a:pPr marL="742950" lvl="1" indent="-285750" defTabSz="914400" eaLnBrk="1" hangingPunct="1">
              <a:lnSpc>
                <a:spcPct val="100000"/>
              </a:lnSpc>
              <a:buBlip>
                <a:blip r:embed="rId4"/>
              </a:buBlip>
              <a:defRPr/>
            </a:pPr>
            <a:r>
              <a:rPr lang="fr-FR" kern="0" dirty="0" smtClean="0">
                <a:solidFill>
                  <a:srgbClr val="4D4D4D"/>
                </a:solidFill>
                <a:latin typeface="Arial"/>
              </a:rPr>
              <a:t>Facilité de déploiement  / maintenance</a:t>
            </a:r>
          </a:p>
          <a:p>
            <a:pPr marL="742950" lvl="1" indent="-285750" defTabSz="914400" eaLnBrk="1" hangingPunct="1">
              <a:lnSpc>
                <a:spcPct val="100000"/>
              </a:lnSpc>
              <a:buNone/>
              <a:defRPr/>
            </a:pPr>
            <a:r>
              <a:rPr lang="fr-FR" sz="1200" dirty="0" smtClean="0"/>
              <a:t>Permet une plus grande facilité de déploiement et de maintenance de l’application</a:t>
            </a:r>
          </a:p>
          <a:p>
            <a:pPr marL="742950" lvl="1" indent="-285750" defTabSz="914400" eaLnBrk="1" hangingPunct="1">
              <a:lnSpc>
                <a:spcPct val="100000"/>
              </a:lnSpc>
              <a:buNone/>
              <a:defRPr/>
            </a:pPr>
            <a:endParaRPr lang="fr-FR"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smtClean="0">
                <a:solidFill>
                  <a:srgbClr val="4D4D4D"/>
                </a:solidFill>
                <a:latin typeface="Arial"/>
              </a:rPr>
              <a:t>Bénéficie des performances d’exécution de l’ordinateur</a:t>
            </a:r>
          </a:p>
          <a:p>
            <a:pPr marL="742950" marR="0" lvl="1" indent="-285750" algn="l" defTabSz="914400" rtl="0" eaLnBrk="1" fontAlgn="base" latinLnBrk="0" hangingPunct="1">
              <a:lnSpc>
                <a:spcPct val="100000"/>
              </a:lnSpc>
              <a:spcBef>
                <a:spcPct val="30000"/>
              </a:spcBef>
              <a:spcAft>
                <a:spcPct val="0"/>
              </a:spcAft>
              <a:buClrTx/>
              <a:buSzTx/>
              <a:buFontTx/>
              <a:buNone/>
              <a:tabLst/>
              <a:defRPr/>
            </a:pPr>
            <a:r>
              <a:rPr lang="fr-FR" sz="1200" dirty="0" smtClean="0"/>
              <a:t>Bénéficient aussi pleinement des performances d’exécution d’un ordinateur, car elles s’affranchissent du navigateur</a:t>
            </a:r>
          </a:p>
          <a:p>
            <a:pPr marL="742950" marR="0" lvl="1" indent="-285750" algn="l" defTabSz="914400" rtl="0" eaLnBrk="1" fontAlgn="base" latinLnBrk="0" hangingPunct="1">
              <a:lnSpc>
                <a:spcPct val="100000"/>
              </a:lnSpc>
              <a:spcBef>
                <a:spcPct val="30000"/>
              </a:spcBef>
              <a:spcAft>
                <a:spcPct val="0"/>
              </a:spcAft>
              <a:buClrTx/>
              <a:buSzTx/>
              <a:buFontTx/>
              <a:buNone/>
              <a:tabLst/>
              <a:defRPr/>
            </a:pPr>
            <a:endParaRPr lang="fr-FR"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smtClean="0">
                <a:solidFill>
                  <a:srgbClr val="4D4D4D"/>
                </a:solidFill>
                <a:latin typeface="Arial"/>
              </a:rPr>
              <a:t>Mode déconnecté</a:t>
            </a:r>
          </a:p>
          <a:p>
            <a:pPr marL="742950" lvl="1" indent="-285750" defTabSz="914400" eaLnBrk="1" hangingPunct="1">
              <a:lnSpc>
                <a:spcPct val="100000"/>
              </a:lnSpc>
              <a:buNone/>
              <a:defRPr/>
            </a:pPr>
            <a:r>
              <a:rPr lang="fr-FR" sz="1200" dirty="0" smtClean="0"/>
              <a:t>Peuvent fonctionner également en mode déconnecté, contrairement aux RIA qui ont besoin d’une connexion permanente.</a:t>
            </a:r>
          </a:p>
          <a:p>
            <a:pPr marL="742950" lvl="1" indent="-285750" defTabSz="914400" eaLnBrk="1" hangingPunct="1">
              <a:lnSpc>
                <a:spcPct val="100000"/>
              </a:lnSpc>
              <a:buNone/>
              <a:defRPr/>
            </a:pPr>
            <a:endParaRPr lang="fr-FR" sz="1200" dirty="0" smtClean="0"/>
          </a:p>
          <a:p>
            <a:pPr marL="742950" lvl="1" indent="-285750" defTabSz="914400" eaLnBrk="1" hangingPunct="1">
              <a:lnSpc>
                <a:spcPct val="100000"/>
              </a:lnSpc>
              <a:buBlip>
                <a:blip r:embed="rId4"/>
              </a:buBlip>
              <a:defRPr/>
            </a:pPr>
            <a:r>
              <a:rPr lang="fr-FR" kern="0" dirty="0" smtClean="0">
                <a:solidFill>
                  <a:srgbClr val="4D4D4D"/>
                </a:solidFill>
                <a:latin typeface="Arial"/>
              </a:rPr>
              <a:t>Meilleure intégration avec le système d’exploitation</a:t>
            </a:r>
          </a:p>
          <a:p>
            <a:pPr marL="742950" lvl="1" indent="-285750" defTabSz="914400" eaLnBrk="1" hangingPunct="1">
              <a:lnSpc>
                <a:spcPct val="100000"/>
              </a:lnSpc>
              <a:buNone/>
              <a:defRPr/>
            </a:pPr>
            <a:r>
              <a:rPr lang="fr-FR" sz="1200" dirty="0" smtClean="0"/>
              <a:t>Possibilités sont plus grandes : l’intégration avec le système d’exploitation est meilleure</a:t>
            </a:r>
            <a:endParaRPr lang="fr-FR" kern="0" dirty="0" smtClean="0">
              <a:solidFill>
                <a:srgbClr val="4D4D4D"/>
              </a:solidFill>
              <a:latin typeface="Arial"/>
            </a:endParaRPr>
          </a:p>
          <a:p>
            <a:pPr marL="742950" lvl="1" indent="-285750" defTabSz="914400" eaLnBrk="1" hangingPunct="1">
              <a:lnSpc>
                <a:spcPct val="100000"/>
              </a:lnSpc>
              <a:buNone/>
              <a:defRPr/>
            </a:pPr>
            <a:endParaRPr lang="fr-FR"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smtClean="0">
                <a:solidFill>
                  <a:srgbClr val="4D4D4D"/>
                </a:solidFill>
                <a:latin typeface="Arial"/>
              </a:rPr>
              <a:t>Apparition de nouvelles fonctionnalités</a:t>
            </a:r>
          </a:p>
          <a:p>
            <a:pPr marL="742950" lvl="1" indent="-285750" defTabSz="914400" eaLnBrk="1" hangingPunct="1">
              <a:lnSpc>
                <a:spcPct val="100000"/>
              </a:lnSpc>
              <a:buNone/>
              <a:defRPr/>
            </a:pPr>
            <a:r>
              <a:rPr lang="fr-FR" sz="1200" dirty="0" smtClean="0"/>
              <a:t>De nouvelles fonctionnalités sont disponibles en s’affranchissant du navigateur</a:t>
            </a:r>
          </a:p>
          <a:p>
            <a:pPr marL="742950" lvl="1" indent="-285750" defTabSz="914400" eaLnBrk="1" hangingPunct="1">
              <a:lnSpc>
                <a:spcPct val="100000"/>
              </a:lnSpc>
              <a:buNone/>
              <a:defRPr/>
            </a:pPr>
            <a:r>
              <a:rPr lang="fr-FR" sz="1700" dirty="0" smtClean="0"/>
              <a:t>La possibilité d’être autonome en s’affranchissant du navigateur : une plus grande liberté pour beaucoup de possibilités, comme le stockage en local de données ou le fonctionnement en mode déconnecté.</a:t>
            </a:r>
          </a:p>
          <a:p>
            <a:endParaRPr lang="fr-FR" dirty="0" smtClean="0"/>
          </a:p>
          <a:p>
            <a:endParaRPr lang="fr-FR" dirty="0" smtClean="0"/>
          </a:p>
          <a:p>
            <a:pPr marL="342900" lvl="0" indent="-342900" defTabSz="914400" eaLnBrk="1" hangingPunct="1">
              <a:lnSpc>
                <a:spcPct val="100000"/>
              </a:lnSpc>
              <a:buBlip>
                <a:blip r:embed="rId3"/>
              </a:buBlip>
              <a:defRPr/>
            </a:pPr>
            <a:r>
              <a:rPr lang="fr-FR" sz="2200" b="1" kern="0" dirty="0" smtClean="0">
                <a:solidFill>
                  <a:srgbClr val="4D4D4D"/>
                </a:solidFill>
                <a:latin typeface="Arial"/>
              </a:rPr>
              <a:t>Différence entre une application bureau</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FR" sz="1400" dirty="0" smtClean="0"/>
              <a:t>Par rapport à une application de bureau classique, une RDA permettra de disposer de la même puissance de calcul, tout en bénéficiant d’un déploiement et d’une maintenance plus aisés. En outre, le fait de rester connecté, même par intermittence, permettra de garder certaines informations de façon décentralisée sur Internet.</a:t>
            </a:r>
          </a:p>
          <a:p>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r>
              <a:rPr lang="fr-FR" sz="2100" dirty="0" smtClean="0"/>
              <a:t>NAK</a:t>
            </a:r>
          </a:p>
          <a:p>
            <a:endParaRPr lang="fr-FR" sz="21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2400" baseline="0" dirty="0" smtClean="0"/>
              <a:t>L’idée c’est qu’on va switcher tout de suite sur l’industrialisation des développements car on pense qu’une plateforme aspire à être adopter, à être utilisé surtout côté SI </a:t>
            </a:r>
            <a:r>
              <a:rPr lang="fr-FR" sz="2400" baseline="0" dirty="0" err="1" smtClean="0"/>
              <a:t>si</a:t>
            </a:r>
            <a:r>
              <a:rPr lang="fr-FR" sz="2400" baseline="0" dirty="0" smtClean="0"/>
              <a:t> et uniquement si derrière j’ai la possibilité d’industrialiser mes développements.</a:t>
            </a:r>
          </a:p>
          <a:p>
            <a:endParaRPr lang="fr-FR" sz="21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2400" dirty="0" smtClean="0"/>
              <a:t>Pour ce qui ne savent pas c’est quoi l’industrialisation,</a:t>
            </a:r>
            <a:r>
              <a:rPr lang="fr-FR" sz="2400" baseline="0" dirty="0" smtClean="0"/>
              <a:t> en gros, c</a:t>
            </a:r>
            <a:r>
              <a:rPr lang="fr-FR" sz="1200" kern="1200" baseline="0" dirty="0" smtClean="0">
                <a:solidFill>
                  <a:schemeClr val="tx1"/>
                </a:solidFill>
                <a:latin typeface="+mn-lt"/>
                <a:ea typeface="+mn-ea"/>
                <a:cs typeface="+mn-cs"/>
              </a:rPr>
              <a:t>a consiste à déployer des pratiques et outils visant à </a:t>
            </a:r>
            <a:r>
              <a:rPr lang="fr-FR" dirty="0" smtClean="0"/>
              <a:t>améliorer la qualité logicielle, la productivité des équipes, le pilotage, la gestion,…à </a:t>
            </a:r>
            <a:r>
              <a:rPr lang="fr-FR" sz="1200" kern="1200" baseline="0" dirty="0" smtClean="0">
                <a:solidFill>
                  <a:schemeClr val="tx1"/>
                </a:solidFill>
                <a:latin typeface="+mn-lt"/>
                <a:ea typeface="+mn-ea"/>
                <a:cs typeface="+mn-cs"/>
              </a:rPr>
              <a:t>rendre en fait les logiciels développés plus robustes, tout en restant dans des délais et coûts maîtrisés.</a:t>
            </a:r>
          </a:p>
          <a:p>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partage </a:t>
            </a:r>
            <a:r>
              <a:rPr lang="fr-FR" sz="1200" kern="1200" baseline="0" dirty="0" smtClean="0">
                <a:solidFill>
                  <a:schemeClr val="tx1"/>
                </a:solidFill>
                <a:latin typeface="+mn-lt"/>
                <a:ea typeface="+mn-ea"/>
                <a:cs typeface="+mn-cs"/>
              </a:rPr>
              <a:t>des documents projets, suivi d’avancement des équipes, </a:t>
            </a:r>
            <a:r>
              <a:rPr lang="fr-FR" sz="1200" kern="1200" baseline="0" dirty="0" err="1" smtClean="0">
                <a:solidFill>
                  <a:schemeClr val="tx1"/>
                </a:solidFill>
                <a:latin typeface="+mn-lt"/>
                <a:ea typeface="+mn-ea"/>
                <a:cs typeface="+mn-cs"/>
              </a:rPr>
              <a:t>reporting</a:t>
            </a:r>
            <a:r>
              <a:rPr lang="fr-FR" sz="1200" kern="1200" baseline="0" dirty="0" smtClean="0">
                <a:solidFill>
                  <a:schemeClr val="tx1"/>
                </a:solidFill>
                <a:latin typeface="+mn-lt"/>
                <a:ea typeface="+mn-ea"/>
                <a:cs typeface="+mn-cs"/>
              </a:rPr>
              <a:t> des </a:t>
            </a:r>
            <a:r>
              <a:rPr lang="fr-FR" sz="1200" kern="1200" baseline="0" dirty="0" smtClean="0">
                <a:solidFill>
                  <a:schemeClr val="tx1"/>
                </a:solidFill>
                <a:latin typeface="+mn-lt"/>
                <a:ea typeface="+mn-ea"/>
                <a:cs typeface="+mn-cs"/>
              </a:rPr>
              <a:t>anomalies/bugs.</a:t>
            </a:r>
          </a:p>
          <a:p>
            <a:r>
              <a:rPr lang="fr-FR" sz="1200" kern="1200" baseline="0" dirty="0" smtClean="0">
                <a:solidFill>
                  <a:schemeClr val="tx1"/>
                </a:solidFill>
                <a:latin typeface="+mn-lt"/>
                <a:ea typeface="+mn-ea"/>
                <a:cs typeface="+mn-cs"/>
              </a:rPr>
              <a:t>tests </a:t>
            </a:r>
            <a:r>
              <a:rPr lang="fr-FR" sz="1200" kern="1200" baseline="0" dirty="0" smtClean="0">
                <a:solidFill>
                  <a:schemeClr val="tx1"/>
                </a:solidFill>
                <a:latin typeface="+mn-lt"/>
                <a:ea typeface="+mn-ea"/>
                <a:cs typeface="+mn-cs"/>
              </a:rPr>
              <a:t>automatiques, </a:t>
            </a:r>
            <a:r>
              <a:rPr lang="fr-FR" sz="1200" kern="1200" baseline="0" dirty="0" smtClean="0">
                <a:solidFill>
                  <a:schemeClr val="tx1"/>
                </a:solidFill>
                <a:latin typeface="+mn-lt"/>
                <a:ea typeface="+mn-ea"/>
                <a:cs typeface="+mn-cs"/>
              </a:rPr>
              <a:t>génération </a:t>
            </a:r>
            <a:r>
              <a:rPr lang="fr-FR" sz="1200" kern="1200" baseline="0" dirty="0" smtClean="0">
                <a:solidFill>
                  <a:schemeClr val="tx1"/>
                </a:solidFill>
                <a:latin typeface="+mn-lt"/>
                <a:ea typeface="+mn-ea"/>
                <a:cs typeface="+mn-cs"/>
              </a:rPr>
              <a:t>de documentation, </a:t>
            </a:r>
            <a:r>
              <a:rPr lang="fr-FR" sz="1200" kern="1200" baseline="0" dirty="0" smtClean="0">
                <a:solidFill>
                  <a:schemeClr val="tx1"/>
                </a:solidFill>
                <a:latin typeface="+mn-lt"/>
                <a:ea typeface="+mn-ea"/>
                <a:cs typeface="+mn-cs"/>
              </a:rPr>
              <a:t>déploiement</a:t>
            </a:r>
          </a:p>
          <a:p>
            <a:endParaRPr lang="fr-FR" sz="12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En terme d’industrialisation j’ai tout d’abord tout ce qui est environnement de développement.</a:t>
            </a:r>
          </a:p>
          <a:p>
            <a:endParaRPr lang="fr-FR" baseline="0" dirty="0" smtClean="0"/>
          </a:p>
          <a:p>
            <a:r>
              <a:rPr lang="fr-FR" baseline="0" dirty="0" smtClean="0"/>
              <a:t>NAK</a:t>
            </a:r>
          </a:p>
          <a:p>
            <a:r>
              <a:rPr lang="fr-FR" baseline="0" dirty="0" smtClean="0"/>
              <a:t>Donc sur SL c’est un classique et encore une fois on retrouve les mêmes mécanismes il y a VS qui permet de développer et qui est plutôt orienté développeur.</a:t>
            </a:r>
          </a:p>
          <a:p>
            <a:endParaRPr lang="fr-FR" baseline="0" dirty="0" smtClean="0"/>
          </a:p>
          <a:p>
            <a:r>
              <a:rPr lang="fr-FR" baseline="0" dirty="0" smtClean="0"/>
              <a:t>VINCE</a:t>
            </a:r>
          </a:p>
          <a:p>
            <a:r>
              <a:rPr lang="fr-FR" baseline="0" dirty="0" smtClean="0"/>
              <a:t>Côté Flex on retrouve Flex </a:t>
            </a:r>
            <a:r>
              <a:rPr lang="fr-FR" baseline="0" dirty="0" err="1" smtClean="0"/>
              <a:t>Builder</a:t>
            </a:r>
            <a:r>
              <a:rPr lang="fr-FR" baseline="0" dirty="0" smtClean="0"/>
              <a:t> qui est un outil développé par Adobe mais qui possède également un plugin dans Eclipse donc on retrouve nos habitudes de développement sous Eclipse.</a:t>
            </a:r>
          </a:p>
          <a:p>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NAK</a:t>
            </a:r>
          </a:p>
          <a:p>
            <a:r>
              <a:rPr lang="fr-FR" baseline="0" dirty="0" smtClean="0"/>
              <a:t>Donc ensuite en terme d’usine de développement, encore une fois par rapport à SL, rien de nouveau, TFS + TS coté Microsoft c’est déjà l’usine de référence de Microsoft. Elle est totalement SL et totalement intégré dans cette plateforme là.</a:t>
            </a:r>
          </a:p>
          <a:p>
            <a:endParaRPr lang="fr-FR" baseline="0" dirty="0" smtClean="0"/>
          </a:p>
          <a:p>
            <a:r>
              <a:rPr lang="fr-FR" baseline="0" dirty="0" smtClean="0"/>
              <a:t>VINCE</a:t>
            </a:r>
          </a:p>
          <a:p>
            <a:r>
              <a:rPr lang="fr-FR" baseline="0" dirty="0" smtClean="0"/>
              <a:t>Côté Flex, si vous industrialisez vos développements avec </a:t>
            </a:r>
            <a:r>
              <a:rPr lang="fr-FR" baseline="0" dirty="0" err="1" smtClean="0"/>
              <a:t>Maven</a:t>
            </a:r>
            <a:r>
              <a:rPr lang="fr-FR" baseline="0" dirty="0" smtClean="0"/>
              <a:t>, il existe un plugin </a:t>
            </a:r>
            <a:r>
              <a:rPr lang="fr-FR" baseline="0" dirty="0" err="1" smtClean="0"/>
              <a:t>Maven</a:t>
            </a:r>
            <a:r>
              <a:rPr lang="fr-FR" baseline="0" dirty="0" smtClean="0"/>
              <a:t> pour compiler et pour exécuter les tests.</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342900" lvl="0" indent="-342900" defTabSz="914400" eaLnBrk="1" hangingPunct="1">
              <a:lnSpc>
                <a:spcPct val="100000"/>
              </a:lnSpc>
              <a:buBlip>
                <a:blip r:embed="rId3"/>
              </a:buBlip>
              <a:defRPr/>
            </a:pPr>
            <a:r>
              <a:rPr lang="fr-FR" sz="1200" dirty="0" smtClean="0"/>
              <a:t>Qu’est qu’un mock ?</a:t>
            </a:r>
          </a:p>
          <a:p>
            <a:pPr marL="342900" lvl="0" indent="-342900" defTabSz="914400" eaLnBrk="1" hangingPunct="1">
              <a:lnSpc>
                <a:spcPct val="100000"/>
              </a:lnSpc>
              <a:buNone/>
              <a:defRPr/>
            </a:pPr>
            <a:r>
              <a:rPr lang="fr-FR" sz="1200" dirty="0" smtClean="0"/>
              <a:t>En gros, c’est un objet factice</a:t>
            </a:r>
            <a:r>
              <a:rPr lang="fr-FR" sz="1200" baseline="0" dirty="0" smtClean="0"/>
              <a:t> qui va s</a:t>
            </a:r>
            <a:r>
              <a:rPr lang="fr-FR" sz="1200" dirty="0" smtClean="0"/>
              <a:t>imuler le comportement d'un autre objet concret de façon maitrisée.</a:t>
            </a:r>
          </a:p>
          <a:p>
            <a:pPr marL="342900" lvl="0" indent="-342900" defTabSz="914400" eaLnBrk="1" hangingPunct="1">
              <a:lnSpc>
                <a:spcPct val="100000"/>
              </a:lnSpc>
              <a:buNone/>
              <a:defRPr/>
            </a:pPr>
            <a:endParaRPr lang="fr-FR" sz="1200" dirty="0" smtClean="0"/>
          </a:p>
          <a:p>
            <a:pPr marL="342900" lvl="0" indent="-342900" defTabSz="914400" eaLnBrk="1" hangingPunct="1">
              <a:lnSpc>
                <a:spcPct val="100000"/>
              </a:lnSpc>
              <a:buNone/>
              <a:defRPr/>
            </a:pPr>
            <a:r>
              <a:rPr lang="fr-FR" sz="1200" dirty="0" smtClean="0"/>
              <a:t>C’est utiliser au niveau des tests unitaires afin que ses tests se concentre uniquement sur le code de la méthode sans avoir à se préoccuper des dépendances.</a:t>
            </a:r>
          </a:p>
          <a:p>
            <a:endParaRPr lang="fr-FR" dirty="0" smtClean="0"/>
          </a:p>
          <a:p>
            <a:r>
              <a:rPr lang="fr-FR" dirty="0" smtClean="0"/>
              <a:t>Parce que</a:t>
            </a:r>
            <a:r>
              <a:rPr lang="fr-FR" baseline="0" dirty="0" smtClean="0"/>
              <a:t> dans une méthode il y a souvent des </a:t>
            </a:r>
            <a:r>
              <a:rPr lang="fr-FR" dirty="0" smtClean="0"/>
              <a:t>dépendances diverses  tel qu’un appel à la</a:t>
            </a:r>
            <a:r>
              <a:rPr lang="fr-FR" baseline="0" dirty="0" smtClean="0"/>
              <a:t> base de données, à un web service ou tout simplement à une autre méthode.</a:t>
            </a:r>
          </a:p>
          <a:p>
            <a:endParaRPr lang="fr-FR" baseline="0" dirty="0" smtClean="0"/>
          </a:p>
          <a:p>
            <a:r>
              <a:rPr lang="fr-FR" baseline="0" dirty="0" smtClean="0"/>
              <a:t>Pour faire un exemple simple, imaginons qu’on est une méthode qui renvoie des données différentes selon une heure donnée…</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NAK</a:t>
            </a:r>
          </a:p>
          <a:p>
            <a:r>
              <a:rPr lang="fr-FR" baseline="0" dirty="0" smtClean="0"/>
              <a:t>Et enfin en terme de pattern d’architecture, les technologies permettent </a:t>
            </a:r>
          </a:p>
          <a:p>
            <a:endParaRPr lang="fr-FR" baseline="0" dirty="0" smtClean="0"/>
          </a:p>
          <a:p>
            <a:r>
              <a:rPr lang="fr-FR" baseline="0" dirty="0" smtClean="0"/>
              <a:t>VINCE</a:t>
            </a:r>
          </a:p>
          <a:p>
            <a:r>
              <a:rPr lang="fr-FR" baseline="0" dirty="0" smtClean="0"/>
              <a:t>Côté Flex le pattern c’est MVC, On retrouve 2 frameworks qui sont </a:t>
            </a:r>
            <a:r>
              <a:rPr lang="fr-FR" baseline="0" dirty="0" err="1" smtClean="0"/>
              <a:t>PureMVC</a:t>
            </a:r>
            <a:r>
              <a:rPr lang="fr-FR" baseline="0" dirty="0" smtClean="0"/>
              <a:t> et .</a:t>
            </a:r>
            <a:r>
              <a:rPr lang="fr-FR" baseline="0" dirty="0" err="1" smtClean="0"/>
              <a:t>Caingorm</a:t>
            </a:r>
            <a:r>
              <a:rPr lang="fr-FR" baseline="0" dirty="0" smtClean="0"/>
              <a:t> qui ont chacune leurs avantages et leurs inconvénients. Ce qui est tout nouveau finalement pour le développeur c’est que le contrôleur ont le retrouve côté client et non plus côté serveur. </a:t>
            </a:r>
          </a:p>
          <a:p>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VINCE</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Silverlight utilise un descripteur d’interface utilisateur en XAML, dérivée de fichier XML pour définir son UI. Contrairement à ses concurrents, ce format est directement interprété par le plugin, aucune compilation n’est nécessaire, facilitant ainsi le déploiement et le débogage. De plus, ces fichiers .</a:t>
            </a:r>
            <a:r>
              <a:rPr lang="fr-FR" sz="1200" kern="1200" dirty="0" err="1" smtClean="0">
                <a:solidFill>
                  <a:schemeClr val="tx1"/>
                </a:solidFill>
                <a:latin typeface="+mn-lt"/>
                <a:ea typeface="+mn-ea"/>
                <a:cs typeface="+mn-cs"/>
              </a:rPr>
              <a:t>xaml</a:t>
            </a:r>
            <a:r>
              <a:rPr lang="fr-FR" sz="1200" kern="1200" dirty="0" smtClean="0">
                <a:solidFill>
                  <a:schemeClr val="tx1"/>
                </a:solidFill>
                <a:latin typeface="+mn-lt"/>
                <a:ea typeface="+mn-ea"/>
                <a:cs typeface="+mn-cs"/>
              </a:rPr>
              <a:t> sont directement packagés dans des archives .XAP (donc ZIP) qui permet d’espérer une indexation aisée des éléments statiques par nos moteurs de recherches préférés.</a:t>
            </a:r>
          </a:p>
          <a:p>
            <a:endParaRPr lang="fr-FR" dirty="0" smtClean="0"/>
          </a:p>
          <a:p>
            <a:pPr marL="342900" lvl="0" indent="-342900">
              <a:buBlip>
                <a:blip r:embed="rId3"/>
              </a:buBlip>
            </a:pPr>
            <a:r>
              <a:rPr lang="fr-FR" sz="1200" b="1" kern="0" dirty="0" smtClean="0">
                <a:solidFill>
                  <a:srgbClr val="4D4D4D"/>
                </a:solidFill>
                <a:latin typeface="Arial"/>
              </a:rPr>
              <a:t>Zéro déploiement (site web)</a:t>
            </a:r>
          </a:p>
          <a:p>
            <a:pPr marL="342900" indent="-342900">
              <a:buNone/>
            </a:pPr>
            <a:r>
              <a:rPr lang="fr-FR" sz="1200" b="0" kern="0" dirty="0" smtClean="0">
                <a:solidFill>
                  <a:srgbClr val="4D4D4D"/>
                </a:solidFill>
                <a:latin typeface="Arial"/>
              </a:rPr>
              <a:t>Tout en bénéficiant de capacité lié au client lourd, on a pas la contrainte de déploiement dû au fait que l’application est située</a:t>
            </a:r>
            <a:r>
              <a:rPr lang="fr-FR" sz="1200" b="0" kern="0" baseline="0" dirty="0" smtClean="0">
                <a:solidFill>
                  <a:srgbClr val="4D4D4D"/>
                </a:solidFill>
                <a:latin typeface="Arial"/>
              </a:rPr>
              <a:t> </a:t>
            </a:r>
            <a:r>
              <a:rPr lang="fr-FR" sz="1200" b="0" kern="0" dirty="0" smtClean="0">
                <a:solidFill>
                  <a:srgbClr val="4D4D4D"/>
                </a:solidFill>
                <a:latin typeface="Arial"/>
              </a:rPr>
              <a:t>sur la toile</a:t>
            </a:r>
          </a:p>
          <a:p>
            <a:pPr marL="342900" indent="-342900">
              <a:buNone/>
            </a:pPr>
            <a:r>
              <a:rPr lang="fr-FR" dirty="0" smtClean="0"/>
              <a:t>Aucune installation n'est nécessaire -- la mise à jour et la distribution de l'application est un processus instantané ;</a:t>
            </a:r>
          </a:p>
          <a:p>
            <a:pPr marL="342900" indent="-342900">
              <a:buNone/>
            </a:pPr>
            <a:r>
              <a:rPr lang="fr-FR" dirty="0" smtClean="0"/>
              <a:t>Les utilisateurs peuvent utiliser l'application depuis n'importe quel ordinateur équipé d'une connexion Internet ;</a:t>
            </a:r>
          </a:p>
          <a:p>
            <a:pPr marL="342900" indent="-342900">
              <a:buNone/>
            </a:pPr>
            <a:endParaRPr lang="fr-FR" sz="1200" b="1" kern="0" dirty="0" smtClean="0">
              <a:solidFill>
                <a:srgbClr val="4D4D4D"/>
              </a:solidFill>
              <a:latin typeface="Arial"/>
            </a:endParaRPr>
          </a:p>
          <a:p>
            <a:pPr marL="342900" indent="-342900">
              <a:buBlip>
                <a:blip r:embed="rId3"/>
              </a:buBlip>
            </a:pPr>
            <a:r>
              <a:rPr lang="fr-FR" sz="1200" b="1" kern="0" dirty="0" smtClean="0">
                <a:solidFill>
                  <a:srgbClr val="4D4D4D"/>
                </a:solidFill>
                <a:latin typeface="Arial"/>
              </a:rPr>
              <a:t>Profite des capacités du poste client pour alléger les besoins en ressources serveur et donc augmenter la vitesse d’exécution</a:t>
            </a:r>
          </a:p>
          <a:p>
            <a:pPr marL="342900" indent="-342900">
              <a:buNone/>
            </a:pPr>
            <a:r>
              <a:rPr lang="fr-FR" sz="1200" b="0" kern="0" dirty="0" smtClean="0">
                <a:solidFill>
                  <a:srgbClr val="4D4D4D"/>
                </a:solidFill>
                <a:latin typeface="Arial"/>
              </a:rPr>
              <a:t>Un grand atout des </a:t>
            </a:r>
            <a:r>
              <a:rPr lang="fr-FR" sz="1200" b="0" kern="0" dirty="0" err="1" smtClean="0">
                <a:solidFill>
                  <a:srgbClr val="4D4D4D"/>
                </a:solidFill>
                <a:latin typeface="Arial"/>
              </a:rPr>
              <a:t>RIAs</a:t>
            </a:r>
            <a:r>
              <a:rPr lang="fr-FR" sz="1200" b="0" kern="0" dirty="0" smtClean="0">
                <a:solidFill>
                  <a:srgbClr val="4D4D4D"/>
                </a:solidFill>
                <a:latin typeface="Arial"/>
              </a:rPr>
              <a:t> est le fait qu’une grande partie des traitements soit effectuée</a:t>
            </a:r>
            <a:r>
              <a:rPr lang="fr-FR" sz="1200" b="0" kern="0" baseline="0" dirty="0" smtClean="0">
                <a:solidFill>
                  <a:srgbClr val="4D4D4D"/>
                </a:solidFill>
                <a:latin typeface="Arial"/>
              </a:rPr>
              <a:t> sur le poste client</a:t>
            </a:r>
            <a:endParaRPr lang="fr-FR" sz="1200" b="0" kern="0" dirty="0" smtClean="0">
              <a:solidFill>
                <a:srgbClr val="4D4D4D"/>
              </a:solidFill>
              <a:latin typeface="Arial"/>
            </a:endParaRPr>
          </a:p>
          <a:p>
            <a:pPr marL="342900" marR="0" indent="-342900" algn="l" defTabSz="914400" rtl="0" eaLnBrk="0" fontAlgn="base" latinLnBrk="0" hangingPunct="0">
              <a:lnSpc>
                <a:spcPct val="100000"/>
              </a:lnSpc>
              <a:spcBef>
                <a:spcPct val="30000"/>
              </a:spcBef>
              <a:spcAft>
                <a:spcPct val="0"/>
              </a:spcAft>
              <a:buClrTx/>
              <a:buSzTx/>
              <a:buFontTx/>
              <a:buNone/>
              <a:tabLst/>
              <a:defRPr/>
            </a:pPr>
            <a:endParaRPr lang="fr-FR" sz="1200" b="1" kern="0" dirty="0" smtClean="0">
              <a:solidFill>
                <a:srgbClr val="4D4D4D"/>
              </a:solidFill>
              <a:latin typeface="Arial"/>
            </a:endParaRPr>
          </a:p>
          <a:p>
            <a:pPr marL="342900" indent="-342900">
              <a:buBlip>
                <a:blip r:embed="rId3"/>
              </a:buBlip>
            </a:pPr>
            <a:r>
              <a:rPr lang="fr-FR" sz="1200" b="1" kern="0" dirty="0" smtClean="0">
                <a:solidFill>
                  <a:srgbClr val="4D4D4D"/>
                </a:solidFill>
                <a:latin typeface="Arial"/>
              </a:rPr>
              <a:t>Basé sur un moteur graphique vectoriel</a:t>
            </a:r>
          </a:p>
          <a:p>
            <a:pPr marL="342900" marR="0" indent="-342900" algn="l" defTabSz="914400" rtl="0" eaLnBrk="0" fontAlgn="base" latinLnBrk="0" hangingPunct="0">
              <a:lnSpc>
                <a:spcPct val="100000"/>
              </a:lnSpc>
              <a:spcBef>
                <a:spcPct val="30000"/>
              </a:spcBef>
              <a:spcAft>
                <a:spcPct val="0"/>
              </a:spcAft>
              <a:buClrTx/>
              <a:buSzTx/>
              <a:buFontTx/>
              <a:buNone/>
              <a:tabLst/>
              <a:defRPr/>
            </a:pPr>
            <a:r>
              <a:rPr lang="fr-FR" dirty="0" smtClean="0"/>
              <a:t>Ce qui permet de profiter de la 3D, de la possibilité de faire des animations, etc.</a:t>
            </a:r>
          </a:p>
          <a:p>
            <a:pPr marL="342900" marR="0" indent="-342900" algn="l" defTabSz="914400" rtl="0" eaLnBrk="0" fontAlgn="base" latinLnBrk="0" hangingPunct="0">
              <a:lnSpc>
                <a:spcPct val="100000"/>
              </a:lnSpc>
              <a:spcBef>
                <a:spcPct val="30000"/>
              </a:spcBef>
              <a:spcAft>
                <a:spcPct val="0"/>
              </a:spcAft>
              <a:buClrTx/>
              <a:buSzTx/>
              <a:buFontTx/>
              <a:buNone/>
              <a:tabLst/>
              <a:defRPr/>
            </a:pPr>
            <a:r>
              <a:rPr lang="fr-FR" dirty="0" smtClean="0"/>
              <a:t>A</a:t>
            </a:r>
            <a:r>
              <a:rPr lang="fr-FR" baseline="0" dirty="0" smtClean="0"/>
              <a:t> noter qu’u</a:t>
            </a:r>
            <a:r>
              <a:rPr lang="fr-FR" dirty="0" smtClean="0"/>
              <a:t>ne image vectorielle est redimensionnable sans perte de qualité, contrairement à une image matricielle.</a:t>
            </a:r>
          </a:p>
          <a:p>
            <a:pPr marL="342900" indent="-342900">
              <a:buNone/>
            </a:pPr>
            <a:endParaRPr lang="fr-FR" sz="1200" b="1" kern="0" dirty="0" smtClean="0">
              <a:solidFill>
                <a:srgbClr val="4D4D4D"/>
              </a:solidFill>
              <a:latin typeface="Arial"/>
            </a:endParaRPr>
          </a:p>
          <a:p>
            <a:pPr marL="342900" indent="-342900">
              <a:buBlip>
                <a:blip r:embed="rId3"/>
              </a:buBlip>
            </a:pPr>
            <a:r>
              <a:rPr lang="fr-FR" sz="1200" b="1" kern="0" dirty="0" smtClean="0">
                <a:solidFill>
                  <a:srgbClr val="4D4D4D"/>
                </a:solidFill>
                <a:latin typeface="Arial"/>
              </a:rPr>
              <a:t>Contrôles riches</a:t>
            </a:r>
          </a:p>
          <a:p>
            <a:pPr marL="342900" indent="-342900">
              <a:buNone/>
            </a:pPr>
            <a:r>
              <a:rPr lang="fr-FR" sz="1200" b="0" kern="0" dirty="0" smtClean="0">
                <a:solidFill>
                  <a:srgbClr val="4D4D4D"/>
                </a:solidFill>
                <a:latin typeface="Arial"/>
              </a:rPr>
              <a:t>Apport de nouveaux composants riches prêt</a:t>
            </a:r>
            <a:r>
              <a:rPr lang="fr-FR" sz="1200" b="0" kern="0" baseline="0" dirty="0" smtClean="0">
                <a:solidFill>
                  <a:srgbClr val="4D4D4D"/>
                </a:solidFill>
                <a:latin typeface="Arial"/>
              </a:rPr>
              <a:t> à l’emploi</a:t>
            </a:r>
            <a:endParaRPr lang="fr-FR" sz="1200" b="0" kern="0" dirty="0" smtClean="0">
              <a:solidFill>
                <a:srgbClr val="4D4D4D"/>
              </a:solidFill>
              <a:latin typeface="Arial"/>
            </a:endParaRPr>
          </a:p>
          <a:p>
            <a:pPr marL="342900" indent="-342900">
              <a:buNone/>
            </a:pPr>
            <a:endParaRPr lang="fr-FR" sz="1200" b="1" kern="0" dirty="0" smtClean="0">
              <a:solidFill>
                <a:srgbClr val="4D4D4D"/>
              </a:solidFill>
              <a:latin typeface="Arial"/>
            </a:endParaRPr>
          </a:p>
          <a:p>
            <a:pPr marL="342900" indent="-342900">
              <a:buBlip>
                <a:blip r:embed="rId3"/>
              </a:buBlip>
            </a:pPr>
            <a:r>
              <a:rPr lang="fr-FR" sz="1200" b="1" kern="0" dirty="0" err="1" smtClean="0">
                <a:solidFill>
                  <a:srgbClr val="4D4D4D"/>
                </a:solidFill>
                <a:latin typeface="Arial"/>
              </a:rPr>
              <a:t>Multi-plateformes</a:t>
            </a:r>
            <a:r>
              <a:rPr lang="fr-FR" sz="1200" b="1" kern="0" dirty="0" smtClean="0">
                <a:solidFill>
                  <a:srgbClr val="4D4D4D"/>
                </a:solidFill>
                <a:latin typeface="Arial"/>
              </a:rPr>
              <a:t> / Multi-navigateur</a:t>
            </a:r>
          </a:p>
          <a:p>
            <a:pPr marL="342900" indent="-342900" algn="l">
              <a:buNone/>
            </a:pPr>
            <a:r>
              <a:rPr lang="fr-FR" sz="1200" b="0" kern="0" dirty="0" smtClean="0">
                <a:solidFill>
                  <a:srgbClr val="4D4D4D"/>
                </a:solidFill>
                <a:latin typeface="Arial"/>
              </a:rPr>
              <a:t>Un autre grand avantage est le fait que les technologies RIA soient multi navigateurs et multiplateformes sans avoir à rajouter du code selon le navigateur sur</a:t>
            </a:r>
            <a:r>
              <a:rPr lang="fr-FR" sz="1200" b="0" kern="0" baseline="0" dirty="0" smtClean="0">
                <a:solidFill>
                  <a:srgbClr val="4D4D4D"/>
                </a:solidFill>
                <a:latin typeface="Arial"/>
              </a:rPr>
              <a:t> </a:t>
            </a:r>
            <a:r>
              <a:rPr lang="fr-FR" sz="1200" b="0" kern="0" dirty="0" smtClean="0">
                <a:solidFill>
                  <a:srgbClr val="4D4D4D"/>
                </a:solidFill>
                <a:latin typeface="Arial"/>
              </a:rPr>
              <a:t>lequel l’application tourne par</a:t>
            </a:r>
            <a:r>
              <a:rPr lang="fr-FR" sz="1200" b="0" kern="0" baseline="0" dirty="0" smtClean="0">
                <a:solidFill>
                  <a:srgbClr val="4D4D4D"/>
                </a:solidFill>
                <a:latin typeface="Arial"/>
              </a:rPr>
              <a:t> </a:t>
            </a:r>
            <a:r>
              <a:rPr lang="fr-FR" sz="1200" b="0" kern="0" dirty="0" smtClean="0">
                <a:solidFill>
                  <a:srgbClr val="4D4D4D"/>
                </a:solidFill>
                <a:latin typeface="Arial"/>
              </a:rPr>
              <a:t>exemple</a:t>
            </a:r>
          </a:p>
          <a:p>
            <a:pPr marL="342900" indent="-342900">
              <a:buNone/>
            </a:pPr>
            <a:endParaRPr lang="fr-FR" sz="1200" b="1" kern="0" dirty="0" smtClean="0">
              <a:solidFill>
                <a:srgbClr val="4D4D4D"/>
              </a:solidFill>
              <a:latin typeface="Arial"/>
            </a:endParaRPr>
          </a:p>
          <a:p>
            <a:pPr marL="342900" indent="-342900">
              <a:buBlip>
                <a:blip r:embed="rId3"/>
              </a:buBlip>
            </a:pPr>
            <a:r>
              <a:rPr lang="fr-FR" sz="1200" b="1" kern="0" dirty="0" smtClean="0">
                <a:solidFill>
                  <a:srgbClr val="4D4D4D"/>
                </a:solidFill>
                <a:latin typeface="Arial"/>
              </a:rPr>
              <a:t>Amélioration de l’expérience utilisateur</a:t>
            </a:r>
          </a:p>
          <a:p>
            <a:pPr marL="342900" indent="-342900">
              <a:buNone/>
            </a:pPr>
            <a:r>
              <a:rPr lang="fr-FR" sz="1200" b="0" kern="0" dirty="0" smtClean="0">
                <a:solidFill>
                  <a:srgbClr val="4D4D4D"/>
                </a:solidFill>
                <a:latin typeface="Arial"/>
              </a:rPr>
              <a:t>La navigation est plus aisée dans le sens où une application RIA apporte une meilleure fluidité globale de l’application =&gt; délais de rafraichissement réduits</a:t>
            </a:r>
          </a:p>
          <a:p>
            <a:pPr marL="342900" indent="-342900">
              <a:buNone/>
            </a:pPr>
            <a:endParaRPr lang="fr-FR" sz="1200" b="1" kern="0" dirty="0" smtClean="0">
              <a:solidFill>
                <a:srgbClr val="4D4D4D"/>
              </a:solidFill>
              <a:latin typeface="Arial"/>
            </a:endParaRPr>
          </a:p>
          <a:p>
            <a:pPr marL="342900" indent="-342900">
              <a:buBlip>
                <a:blip r:embed="rId3"/>
              </a:buBlip>
            </a:pPr>
            <a:r>
              <a:rPr lang="fr-FR" sz="1200" b="1" kern="0" dirty="0" smtClean="0">
                <a:solidFill>
                  <a:srgbClr val="4D4D4D"/>
                </a:solidFill>
                <a:latin typeface="Arial"/>
              </a:rPr>
              <a:t>Vitesse d’exécution</a:t>
            </a:r>
          </a:p>
          <a:p>
            <a:pPr eaLnBrk="1" hangingPunct="1"/>
            <a:r>
              <a:rPr lang="fr-FR" sz="1200" dirty="0" smtClean="0"/>
              <a:t>La vitesse d’exécution d’une application RIA est généralement plus élevée comparativement à une application web dynamique standard, qui est  principalement structurée suivant le modèle « client-serveur », constitué d’un client léger qui ne gère essentiellement que les fonctionnalités d’affichage et de transfert d’informations vers le serveur. Selon ce modèle, le  serveur est en charge des processus les plus complexes et les plus nombreux. Il est donc sollicité fréquemment pour la plupart des interactions client-internaute. Ce non-sens, pour ne pas dire dysfonctionnement structurel, est partiellement résolu avec les RIA qui transfèrent un maximum de processus du serveur vers le client. Ainsi, les délais liés au temps de rafraîchissement des pages sont réduits. Les allers-retours client-serveur sont réduits à leur strict minimum, et ce pour le plus grand bien de la santé mentale de l’internaute. Le concept de navigation est ainsi renouvelé. Par exemple, le modèle de navigation de page en page utilisé par un formulaire n’est plus d’actualité avec les RIA. Il n’est en effet plus utile de recharger l’intégralité de la page pour passer à l’étape suivante, le rechargement de l’affichage peut plus facilement se positionner sur une zone ciblée de l’interface. </a:t>
            </a:r>
          </a:p>
          <a:p>
            <a:pPr eaLnBrk="1" hangingPunct="1"/>
            <a:endParaRPr lang="fr-FR" dirty="0" smtClean="0"/>
          </a:p>
          <a:p>
            <a:pPr eaLnBrk="1" hangingPunct="1"/>
            <a:r>
              <a:rPr lang="fr-FR" dirty="0" smtClean="0"/>
              <a:t>Bien entendu,</a:t>
            </a:r>
            <a:r>
              <a:rPr lang="fr-FR" baseline="0" dirty="0" smtClean="0"/>
              <a:t> en plus de ces bénéfices, il faut savoir que la RIA apportent différents enjeux.</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VINCE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err="1" smtClean="0"/>
              <a:t>Modele</a:t>
            </a:r>
            <a:r>
              <a:rPr lang="fr-FR" baseline="0" dirty="0" smtClean="0"/>
              <a:t> classique : époque du singe, d’un pt de vue xp utilisateur, très pauvre. On a choisi le site de Rémi </a:t>
            </a:r>
            <a:r>
              <a:rPr lang="fr-FR" baseline="0" dirty="0" err="1" smtClean="0"/>
              <a:t>Forax</a:t>
            </a:r>
            <a:r>
              <a:rPr lang="fr-FR" baseline="0" dirty="0" smtClean="0"/>
              <a:t> pour l’</a:t>
            </a:r>
            <a:r>
              <a:rPr lang="fr-FR" baseline="0" dirty="0" err="1" smtClean="0"/>
              <a:t>illuster</a:t>
            </a:r>
            <a:r>
              <a:rPr lang="fr-FR" baseline="0" dirty="0" smtClean="0"/>
              <a:t>. Il ne faut pas y voir une attaque contre ce site, c’est juste qu’ici, Rémi a privilégié contenu au contenant. Interface graphique très épurée, </a:t>
            </a:r>
            <a:r>
              <a:rPr lang="fr-FR" baseline="0" dirty="0" err="1" smtClean="0"/>
              <a:t>nav</a:t>
            </a:r>
            <a:r>
              <a:rPr lang="fr-FR" baseline="0" dirty="0" smtClean="0"/>
              <a:t> par lien page à page. D’un pt de vue </a:t>
            </a:r>
            <a:r>
              <a:rPr lang="fr-FR" baseline="0" dirty="0" err="1" smtClean="0"/>
              <a:t>dev</a:t>
            </a:r>
            <a:r>
              <a:rPr lang="fr-FR" baseline="0" dirty="0" smtClean="0"/>
              <a:t>, en terme de </a:t>
            </a:r>
            <a:r>
              <a:rPr lang="fr-FR" baseline="0" dirty="0" err="1" smtClean="0"/>
              <a:t>modele</a:t>
            </a:r>
            <a:r>
              <a:rPr lang="fr-FR" baseline="0" dirty="0" smtClean="0"/>
              <a:t> </a:t>
            </a:r>
            <a:r>
              <a:rPr lang="fr-FR" baseline="0" dirty="0" err="1" smtClean="0"/>
              <a:t>classeique</a:t>
            </a:r>
            <a:r>
              <a:rPr lang="fr-FR" baseline="0" dirty="0" smtClean="0"/>
              <a:t> d’</a:t>
            </a:r>
            <a:r>
              <a:rPr lang="fr-FR" baseline="0" dirty="0" err="1" smtClean="0"/>
              <a:t>app</a:t>
            </a:r>
            <a:r>
              <a:rPr lang="fr-FR" baseline="0" dirty="0" smtClean="0"/>
              <a:t> web, html de base, internet explorer, </a:t>
            </a:r>
            <a:r>
              <a:rPr lang="fr-FR" baseline="0" dirty="0" err="1" smtClean="0"/>
              <a:t>asp</a:t>
            </a:r>
            <a:r>
              <a:rPr lang="fr-FR" baseline="0" dirty="0" smtClean="0"/>
              <a:t>/</a:t>
            </a:r>
            <a:r>
              <a:rPr lang="fr-FR" baseline="0" dirty="0" err="1" smtClean="0"/>
              <a:t>php</a:t>
            </a:r>
            <a:r>
              <a:rPr lang="fr-FR" baseline="0" dirty="0" smtClean="0"/>
              <a:t> (</a:t>
            </a:r>
            <a:r>
              <a:rPr lang="fr-FR" baseline="0" dirty="0" err="1" smtClean="0"/>
              <a:t>premiere</a:t>
            </a:r>
            <a:r>
              <a:rPr lang="fr-FR" baseline="0" dirty="0" smtClean="0"/>
              <a:t> versions) </a:t>
            </a:r>
            <a:r>
              <a:rPr lang="fr-FR" baseline="0" dirty="0" err="1" smtClean="0"/>
              <a:t>dév</a:t>
            </a:r>
            <a:r>
              <a:rPr lang="fr-FR" baseline="0" dirty="0" smtClean="0"/>
              <a:t> rapide mais difficile a administrer et maintenir</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Xp </a:t>
            </a:r>
            <a:r>
              <a:rPr lang="fr-FR" baseline="0" dirty="0" err="1" smtClean="0"/>
              <a:t>Dev</a:t>
            </a:r>
            <a:r>
              <a:rPr lang="fr-FR" baseline="0" dirty="0" smtClean="0"/>
              <a:t> et Utilisateur donc assez pauvre</a:t>
            </a:r>
          </a:p>
          <a:p>
            <a:endParaRPr lang="fr-FR" dirty="0" smtClean="0"/>
          </a:p>
          <a:p>
            <a:endParaRPr lang="fr-FR" dirty="0" smtClean="0"/>
          </a:p>
        </p:txBody>
      </p:sp>
      <p:sp>
        <p:nvSpPr>
          <p:cNvPr id="4" name="Espace réservé de l'en-tête 3"/>
          <p:cNvSpPr>
            <a:spLocks noGrp="1"/>
          </p:cNvSpPr>
          <p:nvPr>
            <p:ph type="hdr" sz="quarter" idx="10"/>
          </p:nvPr>
        </p:nvSpPr>
        <p:spPr/>
        <p:txBody>
          <a:bodyPr/>
          <a:lstStyle/>
          <a:p>
            <a:endParaRPr lang="en-US" dirty="0"/>
          </a:p>
        </p:txBody>
      </p:sp>
      <p:sp>
        <p:nvSpPr>
          <p:cNvPr id="5" name="Espace réservé de la date 4"/>
          <p:cNvSpPr>
            <a:spLocks noGrp="1"/>
          </p:cNvSpPr>
          <p:nvPr>
            <p:ph type="dt" idx="11"/>
          </p:nvPr>
        </p:nvSpPr>
        <p:spPr/>
        <p:txBody>
          <a:bodyPr/>
          <a:lstStyle/>
          <a:p>
            <a:fld id="{81331B57-0BE5-4F82-AA58-76F53EFF3ADA}" type="datetime8">
              <a:rPr lang="en-US" smtClean="0"/>
              <a:pPr/>
              <a:t>1/25/2010 11:52 PM</a:t>
            </a:fld>
            <a:endParaRPr lang="en-US" dirty="0"/>
          </a:p>
        </p:txBody>
      </p:sp>
      <p:sp>
        <p:nvSpPr>
          <p:cNvPr id="6" name="Espace réservé du pied de page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Espace réservé du numéro de diapositive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NAK</a:t>
            </a:r>
          </a:p>
          <a:p>
            <a:endParaRPr lang="en-US" dirty="0" smtClean="0"/>
          </a:p>
          <a:p>
            <a:r>
              <a:rPr lang="en-US" dirty="0" err="1" smtClean="0"/>
              <a:t>Ce</a:t>
            </a:r>
            <a:r>
              <a:rPr lang="en-US" dirty="0" smtClean="0"/>
              <a:t> </a:t>
            </a:r>
            <a:r>
              <a:rPr lang="en-US" dirty="0" err="1" smtClean="0"/>
              <a:t>que</a:t>
            </a:r>
            <a:r>
              <a:rPr lang="en-US" dirty="0" smtClean="0"/>
              <a:t> </a:t>
            </a:r>
            <a:r>
              <a:rPr lang="en-US" dirty="0" err="1" smtClean="0"/>
              <a:t>vous</a:t>
            </a:r>
            <a:r>
              <a:rPr lang="en-US" dirty="0" smtClean="0"/>
              <a:t> </a:t>
            </a:r>
            <a:r>
              <a:rPr lang="en-US" dirty="0" err="1" smtClean="0"/>
              <a:t>attendez</a:t>
            </a:r>
            <a:r>
              <a:rPr lang="en-US" dirty="0" smtClean="0"/>
              <a:t> </a:t>
            </a:r>
            <a:r>
              <a:rPr lang="en-US" dirty="0" err="1" smtClean="0"/>
              <a:t>enfin</a:t>
            </a:r>
            <a:r>
              <a:rPr lang="en-US" baseline="0" dirty="0" smtClean="0"/>
              <a:t> </a:t>
            </a:r>
            <a:r>
              <a:rPr lang="en-US" baseline="0" dirty="0" err="1" smtClean="0"/>
              <a:t>tous</a:t>
            </a:r>
            <a:r>
              <a:rPr lang="en-US" baseline="0" dirty="0" smtClean="0"/>
              <a:t>.. </a:t>
            </a:r>
            <a:r>
              <a:rPr lang="en-US" baseline="0" dirty="0" err="1" smtClean="0"/>
              <a:t>Ou</a:t>
            </a:r>
            <a:r>
              <a:rPr lang="en-US" baseline="0" dirty="0" smtClean="0"/>
              <a:t> pas… </a:t>
            </a:r>
            <a:r>
              <a:rPr lang="en-US" baseline="0" dirty="0" err="1" smtClean="0"/>
              <a:t>C’est</a:t>
            </a:r>
            <a:r>
              <a:rPr lang="en-US" baseline="0" dirty="0" smtClean="0"/>
              <a:t> le match entre les </a:t>
            </a:r>
            <a:r>
              <a:rPr lang="en-US" baseline="0" dirty="0" err="1" smtClean="0"/>
              <a:t>deux</a:t>
            </a:r>
            <a:r>
              <a:rPr lang="en-US" baseline="0" dirty="0" smtClean="0"/>
              <a:t> technologies.. </a:t>
            </a:r>
            <a:r>
              <a:rPr lang="en-US" baseline="0" dirty="0" err="1" smtClean="0"/>
              <a:t>Finalement</a:t>
            </a:r>
            <a:r>
              <a:rPr lang="en-US" baseline="0" dirty="0" smtClean="0"/>
              <a:t> on </a:t>
            </a:r>
            <a:r>
              <a:rPr lang="en-US" baseline="0" dirty="0" err="1" smtClean="0"/>
              <a:t>vous</a:t>
            </a:r>
            <a:r>
              <a:rPr lang="en-US" baseline="0" dirty="0" smtClean="0"/>
              <a:t> a presenter </a:t>
            </a:r>
            <a:r>
              <a:rPr lang="en-US" baseline="0" dirty="0" err="1" smtClean="0"/>
              <a:t>ce</a:t>
            </a:r>
            <a:r>
              <a:rPr lang="en-US" baseline="0" dirty="0" smtClean="0"/>
              <a:t> </a:t>
            </a:r>
            <a:r>
              <a:rPr lang="en-US" baseline="0" dirty="0" err="1" smtClean="0"/>
              <a:t>que</a:t>
            </a:r>
            <a:r>
              <a:rPr lang="en-US" baseline="0" dirty="0" smtClean="0"/>
              <a:t> </a:t>
            </a:r>
            <a:r>
              <a:rPr lang="en-US" baseline="0" dirty="0" err="1" smtClean="0"/>
              <a:t>savait</a:t>
            </a:r>
            <a:r>
              <a:rPr lang="en-US" baseline="0" dirty="0" smtClean="0"/>
              <a:t> faire les </a:t>
            </a:r>
            <a:r>
              <a:rPr lang="en-US" baseline="0" dirty="0" err="1" smtClean="0"/>
              <a:t>deux</a:t>
            </a:r>
            <a:r>
              <a:rPr lang="en-US" baseline="0" dirty="0" smtClean="0"/>
              <a:t> </a:t>
            </a:r>
            <a:r>
              <a:rPr lang="en-US" baseline="0" dirty="0" err="1" smtClean="0"/>
              <a:t>mais</a:t>
            </a:r>
            <a:r>
              <a:rPr lang="en-US" baseline="0" dirty="0" smtClean="0"/>
              <a:t> </a:t>
            </a:r>
            <a:r>
              <a:rPr lang="en-US" baseline="0" dirty="0" err="1" smtClean="0"/>
              <a:t>finalement</a:t>
            </a:r>
            <a:r>
              <a:rPr lang="en-US" baseline="0" dirty="0" smtClean="0"/>
              <a:t>, </a:t>
            </a:r>
            <a:r>
              <a:rPr lang="en-US" baseline="0" dirty="0" err="1" smtClean="0"/>
              <a:t>laquelle</a:t>
            </a:r>
            <a:r>
              <a:rPr lang="en-US" baseline="0" dirty="0" smtClean="0"/>
              <a:t> </a:t>
            </a:r>
            <a:r>
              <a:rPr lang="en-US" baseline="0" dirty="0" err="1" smtClean="0"/>
              <a:t>est</a:t>
            </a:r>
            <a:r>
              <a:rPr lang="en-US" baseline="0" dirty="0" smtClean="0"/>
              <a:t> le </a:t>
            </a:r>
            <a:r>
              <a:rPr lang="en-US" baseline="0" dirty="0" err="1" smtClean="0"/>
              <a:t>mieux</a:t>
            </a:r>
            <a:r>
              <a:rPr lang="en-US" baseline="0" dirty="0" smtClean="0"/>
              <a:t>.</a:t>
            </a:r>
          </a:p>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1/25/2010 11:53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dirty="0" smtClean="0"/>
              <a:t>NAK</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Donc</a:t>
            </a:r>
            <a:r>
              <a:rPr lang="en-US" baseline="0" dirty="0" smtClean="0"/>
              <a:t> on </a:t>
            </a:r>
            <a:r>
              <a:rPr lang="en-US" baseline="0" dirty="0" err="1" smtClean="0"/>
              <a:t>va</a:t>
            </a:r>
            <a:r>
              <a:rPr lang="en-US" baseline="0" dirty="0" smtClean="0"/>
              <a:t> </a:t>
            </a:r>
            <a:r>
              <a:rPr lang="en-US" baseline="0" dirty="0" err="1" smtClean="0"/>
              <a:t>enchainer</a:t>
            </a:r>
            <a:r>
              <a:rPr lang="en-US" baseline="0" dirty="0" smtClean="0"/>
              <a:t> , on a </a:t>
            </a:r>
            <a:r>
              <a:rPr lang="en-US" baseline="0" dirty="0" err="1" smtClean="0"/>
              <a:t>décidé</a:t>
            </a:r>
            <a:r>
              <a:rPr lang="en-US" baseline="0" dirty="0" smtClean="0"/>
              <a:t> </a:t>
            </a:r>
            <a:r>
              <a:rPr lang="en-US" baseline="0" dirty="0" err="1" smtClean="0"/>
              <a:t>d’utiliser</a:t>
            </a:r>
            <a:r>
              <a:rPr lang="en-US" baseline="0" dirty="0" smtClean="0"/>
              <a:t> </a:t>
            </a:r>
            <a:r>
              <a:rPr lang="en-US" baseline="0" dirty="0" err="1" smtClean="0"/>
              <a:t>une</a:t>
            </a:r>
            <a:r>
              <a:rPr lang="en-US" baseline="0" dirty="0" smtClean="0"/>
              <a:t> grille de lecture pour </a:t>
            </a:r>
            <a:r>
              <a:rPr lang="en-US" baseline="0" dirty="0" err="1" smtClean="0"/>
              <a:t>pouvoir</a:t>
            </a:r>
            <a:r>
              <a:rPr lang="en-US" baseline="0" dirty="0" smtClean="0"/>
              <a:t> comparer les </a:t>
            </a:r>
            <a:r>
              <a:rPr lang="en-US" baseline="0" dirty="0" err="1" smtClean="0"/>
              <a:t>deux</a:t>
            </a:r>
            <a:r>
              <a:rPr lang="en-US" baseline="0" dirty="0" smtClean="0"/>
              <a:t>  technologies SL et Flex, on a </a:t>
            </a:r>
            <a:r>
              <a:rPr lang="en-US" baseline="0" dirty="0" err="1" smtClean="0"/>
              <a:t>décider</a:t>
            </a:r>
            <a:r>
              <a:rPr lang="en-US" baseline="0" dirty="0" smtClean="0"/>
              <a:t> de </a:t>
            </a:r>
            <a:r>
              <a:rPr lang="en-US" baseline="0" dirty="0" err="1" smtClean="0"/>
              <a:t>mettre</a:t>
            </a:r>
            <a:r>
              <a:rPr lang="en-US" baseline="0" dirty="0" smtClean="0"/>
              <a:t> 7 points…</a:t>
            </a:r>
          </a:p>
          <a:p>
            <a:endParaRPr lang="fr-FR" dirty="0" smtClean="0"/>
          </a:p>
          <a:p>
            <a:r>
              <a:rPr lang="fr-FR" dirty="0" smtClean="0"/>
              <a:t>VINCE</a:t>
            </a:r>
          </a:p>
          <a:p>
            <a:r>
              <a:rPr lang="en-US" baseline="0" dirty="0" smtClean="0"/>
              <a:t>Stop on </a:t>
            </a:r>
            <a:r>
              <a:rPr lang="en-US" baseline="0" dirty="0" err="1" smtClean="0"/>
              <a:t>s’arrete</a:t>
            </a:r>
            <a:r>
              <a:rPr lang="en-US" baseline="0" dirty="0" smtClean="0"/>
              <a:t>. </a:t>
            </a:r>
            <a:r>
              <a:rPr lang="en-US" baseline="0" dirty="0" err="1" smtClean="0"/>
              <a:t>C’est</a:t>
            </a:r>
            <a:r>
              <a:rPr lang="en-US" baseline="0" dirty="0" smtClean="0"/>
              <a:t> pas </a:t>
            </a:r>
            <a:r>
              <a:rPr lang="en-US" baseline="0" dirty="0" err="1" smtClean="0"/>
              <a:t>interessant</a:t>
            </a:r>
            <a:r>
              <a:rPr lang="en-US" baseline="0" dirty="0" smtClean="0"/>
              <a:t> en fait ca, je </a:t>
            </a:r>
            <a:r>
              <a:rPr lang="en-US" baseline="0" dirty="0" err="1" smtClean="0"/>
              <a:t>pense</a:t>
            </a:r>
            <a:r>
              <a:rPr lang="en-US" baseline="0" dirty="0" smtClean="0"/>
              <a:t> </a:t>
            </a:r>
            <a:r>
              <a:rPr lang="en-US" baseline="0" dirty="0" err="1" smtClean="0"/>
              <a:t>qu’on</a:t>
            </a:r>
            <a:r>
              <a:rPr lang="en-US" baseline="0" dirty="0" smtClean="0"/>
              <a:t> </a:t>
            </a:r>
            <a:r>
              <a:rPr lang="en-US" baseline="0" dirty="0" err="1" smtClean="0"/>
              <a:t>est</a:t>
            </a:r>
            <a:r>
              <a:rPr lang="en-US" baseline="0" dirty="0" smtClean="0"/>
              <a:t> </a:t>
            </a:r>
            <a:r>
              <a:rPr lang="en-US" baseline="0" dirty="0" err="1" smtClean="0"/>
              <a:t>d’accord</a:t>
            </a:r>
            <a:r>
              <a:rPr lang="en-US" baseline="0" dirty="0" smtClean="0"/>
              <a:t>?... </a:t>
            </a:r>
            <a:r>
              <a:rPr lang="en-US" baseline="0" dirty="0" err="1" smtClean="0"/>
              <a:t>Ouais</a:t>
            </a:r>
            <a:r>
              <a:rPr lang="en-US" baseline="0" dirty="0" smtClean="0"/>
              <a:t> je </a:t>
            </a:r>
            <a:r>
              <a:rPr lang="en-US" baseline="0" dirty="0" err="1" smtClean="0"/>
              <a:t>pense</a:t>
            </a:r>
            <a:r>
              <a:rPr lang="en-US" baseline="0" dirty="0" smtClean="0"/>
              <a:t> </a:t>
            </a:r>
            <a:r>
              <a:rPr lang="en-US" baseline="0" dirty="0" err="1" smtClean="0"/>
              <a:t>ouais</a:t>
            </a:r>
            <a:r>
              <a:rPr lang="en-US" baseline="0" dirty="0" smtClean="0"/>
              <a:t>,…</a:t>
            </a:r>
            <a:endParaRPr lang="fr-FR" dirty="0" smtClean="0"/>
          </a:p>
          <a:p>
            <a:r>
              <a:rPr lang="en-US" baseline="0" dirty="0" smtClean="0"/>
              <a:t>Je </a:t>
            </a:r>
            <a:r>
              <a:rPr lang="en-US" baseline="0" dirty="0" err="1" smtClean="0"/>
              <a:t>pense</a:t>
            </a:r>
            <a:r>
              <a:rPr lang="en-US" baseline="0" dirty="0" smtClean="0"/>
              <a:t> </a:t>
            </a:r>
            <a:r>
              <a:rPr lang="en-US" baseline="0" dirty="0" err="1" smtClean="0"/>
              <a:t>qu’une</a:t>
            </a:r>
            <a:r>
              <a:rPr lang="en-US" baseline="0" dirty="0" smtClean="0"/>
              <a:t> grille de lecture </a:t>
            </a:r>
            <a:r>
              <a:rPr lang="en-US" baseline="0" dirty="0" err="1" smtClean="0"/>
              <a:t>n’a</a:t>
            </a:r>
            <a:r>
              <a:rPr lang="en-US" baseline="0" dirty="0" smtClean="0"/>
              <a:t> pas </a:t>
            </a:r>
            <a:r>
              <a:rPr lang="en-US" baseline="0" dirty="0" err="1" smtClean="0"/>
              <a:t>d’interet</a:t>
            </a:r>
            <a:r>
              <a:rPr lang="en-US" baseline="0" dirty="0" smtClean="0"/>
              <a:t> </a:t>
            </a:r>
            <a:r>
              <a:rPr lang="en-US" baseline="0" dirty="0" err="1" smtClean="0"/>
              <a:t>dans</a:t>
            </a:r>
            <a:r>
              <a:rPr lang="en-US" baseline="0" dirty="0" smtClean="0"/>
              <a:t> le </a:t>
            </a:r>
            <a:r>
              <a:rPr lang="en-US" baseline="0" dirty="0" err="1" smtClean="0"/>
              <a:t>sens</a:t>
            </a:r>
            <a:r>
              <a:rPr lang="en-US" baseline="0" dirty="0" smtClean="0"/>
              <a:t> </a:t>
            </a:r>
            <a:r>
              <a:rPr lang="en-US" baseline="0" dirty="0" err="1" smtClean="0"/>
              <a:t>où</a:t>
            </a:r>
            <a:r>
              <a:rPr lang="en-US" baseline="0" dirty="0" smtClean="0"/>
              <a:t> </a:t>
            </a:r>
            <a:r>
              <a:rPr lang="en-US" baseline="0" dirty="0" err="1" smtClean="0"/>
              <a:t>celle</a:t>
            </a:r>
            <a:r>
              <a:rPr lang="en-US" baseline="0" dirty="0" smtClean="0"/>
              <a:t> </a:t>
            </a:r>
            <a:r>
              <a:rPr lang="en-US" baseline="0" dirty="0" err="1" smtClean="0"/>
              <a:t>ci</a:t>
            </a:r>
            <a:r>
              <a:rPr lang="en-US" baseline="0" dirty="0" smtClean="0"/>
              <a:t> </a:t>
            </a:r>
            <a:r>
              <a:rPr lang="en-US" baseline="0" dirty="0" err="1" smtClean="0"/>
              <a:t>sont</a:t>
            </a:r>
            <a:r>
              <a:rPr lang="en-US" baseline="0" dirty="0" smtClean="0"/>
              <a:t> </a:t>
            </a:r>
            <a:r>
              <a:rPr lang="en-US" baseline="0" dirty="0" err="1" smtClean="0"/>
              <a:t>quasiment</a:t>
            </a:r>
            <a:r>
              <a:rPr lang="en-US" baseline="0" dirty="0" smtClean="0"/>
              <a:t> au </a:t>
            </a:r>
            <a:r>
              <a:rPr lang="en-US" baseline="0" dirty="0" err="1" smtClean="0"/>
              <a:t>coude</a:t>
            </a:r>
            <a:r>
              <a:rPr lang="en-US" baseline="0" dirty="0" smtClean="0"/>
              <a:t> à </a:t>
            </a:r>
            <a:r>
              <a:rPr lang="en-US" baseline="0" dirty="0" err="1" smtClean="0"/>
              <a:t>coudes</a:t>
            </a:r>
            <a:r>
              <a:rPr lang="en-US" baseline="0" dirty="0" smtClean="0"/>
              <a:t>…</a:t>
            </a:r>
          </a:p>
          <a:p>
            <a:r>
              <a:rPr lang="en-US" baseline="0" dirty="0" err="1" smtClean="0"/>
              <a:t>Ce</a:t>
            </a:r>
            <a:r>
              <a:rPr lang="en-US" baseline="0" dirty="0" smtClean="0"/>
              <a:t> qui </a:t>
            </a:r>
            <a:r>
              <a:rPr lang="en-US" baseline="0" dirty="0" err="1" smtClean="0"/>
              <a:t>est</a:t>
            </a:r>
            <a:r>
              <a:rPr lang="en-US" baseline="0" dirty="0" smtClean="0"/>
              <a:t> le plus </a:t>
            </a:r>
            <a:r>
              <a:rPr lang="en-US" baseline="0" dirty="0" err="1" smtClean="0"/>
              <a:t>interessant</a:t>
            </a:r>
            <a:r>
              <a:rPr lang="en-US" baseline="0" dirty="0" smtClean="0"/>
              <a:t> pour </a:t>
            </a:r>
            <a:r>
              <a:rPr lang="en-US" baseline="0" dirty="0" err="1" smtClean="0"/>
              <a:t>vous</a:t>
            </a:r>
            <a:r>
              <a:rPr lang="en-US" baseline="0" dirty="0" smtClean="0"/>
              <a:t> en fait </a:t>
            </a:r>
            <a:r>
              <a:rPr lang="en-US" baseline="0" dirty="0" err="1" smtClean="0"/>
              <a:t>c’est</a:t>
            </a:r>
            <a:r>
              <a:rPr lang="en-US" baseline="0" dirty="0" smtClean="0"/>
              <a:t> </a:t>
            </a:r>
            <a:r>
              <a:rPr lang="en-US" baseline="0" dirty="0" err="1" smtClean="0"/>
              <a:t>plutot</a:t>
            </a:r>
            <a:r>
              <a:rPr lang="en-US" baseline="0" dirty="0" smtClean="0"/>
              <a:t> les scenarios </a:t>
            </a:r>
            <a:r>
              <a:rPr lang="en-US" baseline="0" dirty="0" err="1" smtClean="0"/>
              <a:t>d’utilisation</a:t>
            </a:r>
            <a:r>
              <a:rPr lang="en-US" baseline="0" dirty="0" smtClean="0"/>
              <a:t> . </a:t>
            </a:r>
            <a:r>
              <a:rPr lang="en-US" baseline="0" dirty="0" err="1" smtClean="0"/>
              <a:t>Dans</a:t>
            </a:r>
            <a:r>
              <a:rPr lang="en-US" baseline="0" dirty="0" smtClean="0"/>
              <a:t> </a:t>
            </a:r>
            <a:r>
              <a:rPr lang="en-US" baseline="0" dirty="0" err="1" smtClean="0"/>
              <a:t>quel</a:t>
            </a:r>
            <a:r>
              <a:rPr lang="en-US" baseline="0" dirty="0" smtClean="0"/>
              <a:t> </a:t>
            </a:r>
            <a:r>
              <a:rPr lang="en-US" baseline="0" dirty="0" err="1" smtClean="0"/>
              <a:t>cas</a:t>
            </a:r>
            <a:r>
              <a:rPr lang="en-US" baseline="0" dirty="0" smtClean="0"/>
              <a:t>, et </a:t>
            </a:r>
            <a:r>
              <a:rPr lang="en-US" baseline="0" dirty="0" err="1" smtClean="0"/>
              <a:t>dans</a:t>
            </a:r>
            <a:r>
              <a:rPr lang="en-US" baseline="0" dirty="0" smtClean="0"/>
              <a:t> </a:t>
            </a:r>
            <a:r>
              <a:rPr lang="en-US" baseline="0" dirty="0" err="1" smtClean="0"/>
              <a:t>quel</a:t>
            </a:r>
            <a:r>
              <a:rPr lang="en-US" baseline="0" dirty="0" smtClean="0"/>
              <a:t> cadre </a:t>
            </a:r>
            <a:r>
              <a:rPr lang="en-US" baseline="0" dirty="0" err="1" smtClean="0"/>
              <a:t>j’utilse</a:t>
            </a:r>
            <a:r>
              <a:rPr lang="en-US" baseline="0" dirty="0" smtClean="0"/>
              <a:t> </a:t>
            </a:r>
            <a:r>
              <a:rPr lang="en-US" baseline="0" dirty="0" err="1" smtClean="0"/>
              <a:t>tel</a:t>
            </a:r>
            <a:r>
              <a:rPr lang="en-US" baseline="0" dirty="0" smtClean="0"/>
              <a:t> </a:t>
            </a:r>
            <a:r>
              <a:rPr lang="en-US" baseline="0" dirty="0" err="1" smtClean="0"/>
              <a:t>ou</a:t>
            </a:r>
            <a:r>
              <a:rPr lang="en-US" baseline="0" dirty="0" smtClean="0"/>
              <a:t> </a:t>
            </a:r>
            <a:r>
              <a:rPr lang="en-US" baseline="0" dirty="0" err="1" smtClean="0"/>
              <a:t>tel</a:t>
            </a:r>
            <a:r>
              <a:rPr lang="en-US" baseline="0" dirty="0" smtClean="0"/>
              <a:t> </a:t>
            </a:r>
            <a:r>
              <a:rPr lang="en-US" baseline="0" dirty="0" err="1" smtClean="0"/>
              <a:t>technologie</a:t>
            </a:r>
            <a:r>
              <a:rPr lang="en-US" baseline="0" dirty="0" smtClean="0"/>
              <a:t>. On </a:t>
            </a:r>
            <a:r>
              <a:rPr lang="en-US" baseline="0" dirty="0" err="1" smtClean="0"/>
              <a:t>va</a:t>
            </a:r>
            <a:r>
              <a:rPr lang="en-US" baseline="0" dirty="0" smtClean="0"/>
              <a:t> </a:t>
            </a:r>
            <a:r>
              <a:rPr lang="en-US" baseline="0" dirty="0" err="1" smtClean="0"/>
              <a:t>plutot</a:t>
            </a:r>
            <a:r>
              <a:rPr lang="en-US" baseline="0" dirty="0" smtClean="0"/>
              <a:t> </a:t>
            </a:r>
            <a:r>
              <a:rPr lang="en-US" baseline="0" dirty="0" err="1" smtClean="0"/>
              <a:t>partir</a:t>
            </a:r>
            <a:r>
              <a:rPr lang="en-US" baseline="0" dirty="0" smtClean="0"/>
              <a:t> </a:t>
            </a:r>
            <a:r>
              <a:rPr lang="en-US" baseline="0" dirty="0" err="1" smtClean="0"/>
              <a:t>dans</a:t>
            </a:r>
            <a:r>
              <a:rPr lang="en-US" baseline="0" dirty="0" smtClean="0"/>
              <a:t> </a:t>
            </a:r>
            <a:r>
              <a:rPr lang="en-US" baseline="0" dirty="0" err="1" smtClean="0"/>
              <a:t>ce</a:t>
            </a:r>
            <a:r>
              <a:rPr lang="en-US" baseline="0" dirty="0" smtClean="0"/>
              <a:t> </a:t>
            </a:r>
            <a:r>
              <a:rPr lang="en-US" baseline="0" dirty="0" err="1" smtClean="0"/>
              <a:t>sens</a:t>
            </a:r>
            <a:r>
              <a:rPr lang="en-US" baseline="0" dirty="0" smtClean="0"/>
              <a:t> la et on </a:t>
            </a:r>
            <a:r>
              <a:rPr lang="en-US" baseline="0" dirty="0" err="1" smtClean="0"/>
              <a:t>va</a:t>
            </a:r>
            <a:r>
              <a:rPr lang="en-US" baseline="0" dirty="0" smtClean="0"/>
              <a:t> </a:t>
            </a:r>
            <a:r>
              <a:rPr lang="en-US" baseline="0" dirty="0" err="1" smtClean="0"/>
              <a:t>vous</a:t>
            </a:r>
            <a:r>
              <a:rPr lang="en-US" baseline="0" dirty="0" smtClean="0"/>
              <a:t> demander de nous aider…</a:t>
            </a:r>
            <a:endParaRPr lang="en-US" dirty="0" smtClean="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742950" lvl="1" indent="-285750" fontAlgn="base">
              <a:spcBef>
                <a:spcPct val="20000"/>
              </a:spcBef>
              <a:spcAft>
                <a:spcPct val="0"/>
              </a:spcAft>
              <a:buFont typeface="Arial" pitchFamily="34" charset="0"/>
              <a:buNone/>
            </a:pPr>
            <a:r>
              <a:rPr lang="fr-FR" sz="2000" dirty="0" smtClean="0">
                <a:solidFill>
                  <a:srgbClr val="595959"/>
                </a:solidFill>
                <a:latin typeface="Arial"/>
                <a:ea typeface="ＭＳ Ｐゴシック" pitchFamily="-65" charset="-128"/>
                <a:cs typeface="Arial"/>
              </a:rPr>
              <a:t>NAK</a:t>
            </a:r>
          </a:p>
          <a:p>
            <a:pPr marL="742950" lvl="1" indent="-285750" fontAlgn="base">
              <a:spcBef>
                <a:spcPct val="20000"/>
              </a:spcBef>
              <a:spcAft>
                <a:spcPct val="0"/>
              </a:spcAft>
              <a:buFont typeface="Arial" pitchFamily="34" charset="0"/>
              <a:buNone/>
            </a:pPr>
            <a:endParaRPr lang="fr-FR" sz="2000" dirty="0" smtClean="0">
              <a:solidFill>
                <a:srgbClr val="595959"/>
              </a:solidFill>
              <a:latin typeface="Arial"/>
              <a:ea typeface="ＭＳ Ｐゴシック" pitchFamily="-65" charset="-128"/>
              <a:cs typeface="Arial"/>
            </a:endParaRPr>
          </a:p>
          <a:p>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fr-FR" sz="2000" dirty="0" smtClean="0">
                <a:solidFill>
                  <a:srgbClr val="595959"/>
                </a:solidFill>
                <a:latin typeface="Arial"/>
                <a:ea typeface="ＭＳ Ｐゴシック" pitchFamily="-65" charset="-128"/>
                <a:cs typeface="Arial"/>
              </a:rPr>
              <a:t>VINCE</a:t>
            </a:r>
          </a:p>
          <a:p>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742950" lvl="1" indent="-285750" fontAlgn="base">
              <a:spcBef>
                <a:spcPct val="20000"/>
              </a:spcBef>
              <a:spcAft>
                <a:spcPct val="0"/>
              </a:spcAft>
              <a:buFont typeface="Arial" pitchFamily="34" charset="0"/>
              <a:buNone/>
            </a:pPr>
            <a:r>
              <a:rPr lang="fr-FR" sz="2000" dirty="0" smtClean="0">
                <a:solidFill>
                  <a:srgbClr val="595959"/>
                </a:solidFill>
                <a:latin typeface="Arial"/>
                <a:ea typeface="ＭＳ Ｐゴシック" pitchFamily="-65" charset="-128"/>
                <a:cs typeface="Arial"/>
              </a:rPr>
              <a:t>VINCE</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NAK</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742950" lvl="1" indent="-285750" fontAlgn="base">
              <a:spcBef>
                <a:spcPct val="20000"/>
              </a:spcBef>
              <a:spcAft>
                <a:spcPct val="0"/>
              </a:spcAft>
              <a:buFont typeface="Arial" pitchFamily="34" charset="0"/>
              <a:buChar char="–"/>
            </a:pPr>
            <a:r>
              <a:rPr lang="fr-FR" sz="2000" dirty="0" smtClean="0">
                <a:solidFill>
                  <a:srgbClr val="595959"/>
                </a:solidFill>
                <a:latin typeface="Arial"/>
                <a:ea typeface="ＭＳ Ｐゴシック" pitchFamily="-65" charset="-128"/>
                <a:cs typeface="Arial"/>
              </a:rPr>
              <a:t>NAK</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VINCE</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VINCE</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NAK</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NAK</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742950" lvl="1" indent="-285750" fontAlgn="base">
              <a:spcBef>
                <a:spcPct val="20000"/>
              </a:spcBef>
              <a:spcAft>
                <a:spcPct val="0"/>
              </a:spcAft>
              <a:buFont typeface="Arial" pitchFamily="34" charset="0"/>
              <a:buChar char="–"/>
            </a:pPr>
            <a:r>
              <a:rPr lang="fr-FR" sz="2000" dirty="0" smtClean="0">
                <a:solidFill>
                  <a:srgbClr val="595959"/>
                </a:solidFill>
                <a:latin typeface="Arial"/>
                <a:ea typeface="ＭＳ Ｐゴシック" pitchFamily="-65" charset="-128"/>
                <a:cs typeface="Arial"/>
              </a:rPr>
              <a:t>NAK</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VINCE</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Conclusion</a:t>
            </a:r>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Ce qu’il y a d’important en fait ce</a:t>
            </a:r>
            <a:r>
              <a:rPr lang="fr-FR" baseline="0" dirty="0" smtClean="0"/>
              <a:t> sont les cas d’utilisation et non pas une grille de lecture </a:t>
            </a:r>
            <a:endParaRPr lang="fr-FR" dirty="0" smtClean="0"/>
          </a:p>
          <a:p>
            <a:endParaRPr lang="fr-FR" b="1" dirty="0" smtClean="0"/>
          </a:p>
          <a:p>
            <a:r>
              <a:rPr lang="fr-FR" b="1" dirty="0" smtClean="0"/>
              <a:t>Quels usages des RIA peut-on imaginer ?</a:t>
            </a:r>
            <a:r>
              <a:rPr lang="fr-FR" dirty="0" smtClean="0"/>
              <a:t/>
            </a:r>
            <a:br>
              <a:rPr lang="fr-FR" dirty="0" smtClean="0"/>
            </a:br>
            <a:r>
              <a:rPr lang="fr-FR" dirty="0" smtClean="0"/>
              <a:t>L’Internet riche apporte et va apporter une quantité de nouveaux usages qui n’ont de limite que l’imagination des webmasters et développeurs Web. En effet, ces nouvelles interfaces et les technologies qui en découlent permettent d’envisager de nombreuses nouvelles utilisations du web comme par exemple de la retouche photo, de la vidéo ou toute manipulation de contenu "riche" (élément 3D, carte enrichie, etc.) directement à travers un site Internet. Et même si toutes ces nouveautés commencent à peine à arriver, les interfaces web d’hier évoluent déjà petit à petit pour profiter des avantages des RIA comme par exemple la fin du rafraichissement des pages web, le glisser-déposer, la présentation d’informations de type graphiques ou documents avec une réelle interactivité possible, le parcours client simplifié et plus intuitif dans un site de vente en ligne, etc.</a:t>
            </a:r>
          </a:p>
          <a:p>
            <a:r>
              <a:rPr lang="fr-FR" dirty="0" smtClean="0"/>
              <a:t>Vous l’aurez compris les usages des RIA sont infinis et sont en passe de révolutionner le web d’hier pour le rendre plus accessible et plus intuitif à utiliser. En augmentant l’interactivité avec le visiteur, les créateurs de sites Internet rendent le web de demain encore plus attractif et simple d’emploi.</a:t>
            </a:r>
          </a:p>
          <a:p>
            <a:endParaRPr lang="fr-FR" dirty="0" smtClean="0"/>
          </a:p>
          <a:p>
            <a:endParaRPr lang="fr-FR" dirty="0" smtClean="0"/>
          </a:p>
          <a:p>
            <a:r>
              <a:rPr lang="fr-FR" dirty="0" smtClean="0"/>
              <a:t>Paradigme</a:t>
            </a:r>
            <a:r>
              <a:rPr lang="fr-FR" baseline="0" dirty="0" smtClean="0"/>
              <a:t> :</a:t>
            </a:r>
          </a:p>
          <a:p>
            <a:r>
              <a:rPr lang="fr-FR" baseline="0" dirty="0" smtClean="0"/>
              <a:t>Ce serait que la RIA se dote de nouveau paradigme, l’idée c’est qu’il faut passer maintenant à la RIA et donc il faut </a:t>
            </a:r>
            <a:r>
              <a:rPr lang="fr-FR" baseline="0" dirty="0" err="1" smtClean="0"/>
              <a:t>depaaser</a:t>
            </a:r>
            <a:r>
              <a:rPr lang="fr-FR" baseline="0" dirty="0" smtClean="0"/>
              <a:t> la phase transitoire dans laquelle vous </a:t>
            </a:r>
            <a:r>
              <a:rPr lang="fr-FR" baseline="0" dirty="0" err="1" smtClean="0"/>
              <a:t>etes</a:t>
            </a:r>
            <a:r>
              <a:rPr lang="fr-FR" baseline="0" dirty="0" smtClean="0"/>
              <a:t> </a:t>
            </a:r>
            <a:r>
              <a:rPr lang="fr-FR" baseline="0" dirty="0" err="1" smtClean="0"/>
              <a:t>cad</a:t>
            </a:r>
            <a:r>
              <a:rPr lang="fr-FR" baseline="0" dirty="0" smtClean="0"/>
              <a:t> le </a:t>
            </a:r>
            <a:r>
              <a:rPr lang="fr-FR" baseline="0" dirty="0" err="1" smtClean="0"/>
              <a:t>modele</a:t>
            </a:r>
            <a:r>
              <a:rPr lang="fr-FR" baseline="0" dirty="0" smtClean="0"/>
              <a:t> 100% AJAX.</a:t>
            </a:r>
          </a:p>
          <a:p>
            <a:r>
              <a:rPr lang="fr-FR" baseline="0" dirty="0" smtClean="0"/>
              <a:t>On vous dit qu’on peut basculer </a:t>
            </a:r>
            <a:r>
              <a:rPr lang="fr-FR" baseline="0" dirty="0" err="1" smtClean="0"/>
              <a:t>dorenavant</a:t>
            </a:r>
            <a:r>
              <a:rPr lang="fr-FR" baseline="0" dirty="0" smtClean="0"/>
              <a:t>, l’idée c’est que la RIA ca vous apporte une nouvelle </a:t>
            </a:r>
            <a:r>
              <a:rPr lang="fr-FR" baseline="0" dirty="0" err="1" smtClean="0"/>
              <a:t>experience</a:t>
            </a:r>
            <a:r>
              <a:rPr lang="fr-FR" baseline="0" dirty="0" smtClean="0"/>
              <a:t> utilisateur, la fluidification, tout ce qu’on a pu vous </a:t>
            </a:r>
            <a:r>
              <a:rPr lang="fr-FR" baseline="0" dirty="0" err="1" smtClean="0"/>
              <a:t>evoquer</a:t>
            </a:r>
            <a:r>
              <a:rPr lang="fr-FR" baseline="0" dirty="0" smtClean="0"/>
              <a:t> en terme d’interface riche. C’est aussi une meilleure </a:t>
            </a:r>
            <a:r>
              <a:rPr lang="fr-FR" baseline="0" dirty="0" err="1" smtClean="0"/>
              <a:t>experience</a:t>
            </a:r>
            <a:r>
              <a:rPr lang="fr-FR" baseline="0" dirty="0" smtClean="0"/>
              <a:t> </a:t>
            </a:r>
            <a:r>
              <a:rPr lang="fr-FR" baseline="0" dirty="0" err="1" smtClean="0"/>
              <a:t>developpeur</a:t>
            </a:r>
            <a:r>
              <a:rPr lang="fr-FR" baseline="0" dirty="0" smtClean="0"/>
              <a:t> en terme de productivité et de maintenance .</a:t>
            </a:r>
          </a:p>
          <a:p>
            <a:endParaRPr lang="fr-FR" baseline="0" dirty="0" smtClean="0"/>
          </a:p>
          <a:p>
            <a:r>
              <a:rPr lang="fr-FR" baseline="0" dirty="0" smtClean="0"/>
              <a:t>Mature :</a:t>
            </a:r>
          </a:p>
          <a:p>
            <a:r>
              <a:rPr lang="fr-FR" baseline="0" dirty="0" smtClean="0"/>
              <a:t>SL et Flex sont matures, on peut migrer vers ces technologies là </a:t>
            </a:r>
            <a:r>
              <a:rPr lang="fr-FR" baseline="0" dirty="0" err="1" smtClean="0"/>
              <a:t>today</a:t>
            </a:r>
            <a:r>
              <a:rPr lang="fr-FR" baseline="0" dirty="0" smtClean="0"/>
              <a:t>. Bien </a:t>
            </a:r>
            <a:r>
              <a:rPr lang="fr-FR" baseline="0" dirty="0" err="1" smtClean="0"/>
              <a:t>evidemment</a:t>
            </a:r>
            <a:r>
              <a:rPr lang="fr-FR" baseline="0" dirty="0" smtClean="0"/>
              <a:t> faut </a:t>
            </a:r>
            <a:r>
              <a:rPr lang="fr-FR" baseline="0" dirty="0" err="1" smtClean="0"/>
              <a:t>etudiez</a:t>
            </a:r>
            <a:r>
              <a:rPr lang="fr-FR" baseline="0" dirty="0" smtClean="0"/>
              <a:t> le contexte, on est pas entrain de vous dire.. On vous vend pas notre sauces, en gros on vous dit </a:t>
            </a:r>
            <a:r>
              <a:rPr lang="fr-FR" baseline="0" dirty="0" err="1" smtClean="0"/>
              <a:t>detudiez</a:t>
            </a:r>
            <a:r>
              <a:rPr lang="fr-FR" baseline="0" dirty="0" smtClean="0"/>
              <a:t> le contexte, passer pas des phases des POC et vous pouvez y aller et l’un d </a:t>
            </a:r>
            <a:r>
              <a:rPr lang="fr-FR" baseline="0" dirty="0" err="1" smtClean="0"/>
              <a:t>symptome</a:t>
            </a:r>
            <a:r>
              <a:rPr lang="fr-FR" baseline="0" dirty="0" smtClean="0"/>
              <a:t> de la maturité en fait c </a:t>
            </a:r>
            <a:r>
              <a:rPr lang="fr-FR" baseline="0" dirty="0" err="1" smtClean="0"/>
              <a:t>ke</a:t>
            </a:r>
            <a:r>
              <a:rPr lang="fr-FR" baseline="0" dirty="0" smtClean="0"/>
              <a:t> on c industrialiser c techno.</a:t>
            </a:r>
          </a:p>
          <a:p>
            <a:endParaRPr lang="fr-FR" baseline="0" dirty="0" smtClean="0"/>
          </a:p>
          <a:p>
            <a:r>
              <a:rPr lang="fr-FR" baseline="0" dirty="0" smtClean="0"/>
              <a:t>Pour terminer et pour ouvrir le </a:t>
            </a:r>
            <a:r>
              <a:rPr lang="fr-FR" baseline="0" dirty="0" err="1" smtClean="0"/>
              <a:t>dabt</a:t>
            </a:r>
            <a:r>
              <a:rPr lang="fr-FR" baseline="0" dirty="0" smtClean="0"/>
              <a:t> finalement, c </a:t>
            </a:r>
            <a:r>
              <a:rPr lang="fr-FR" baseline="0" dirty="0" err="1" smtClean="0"/>
              <a:t>ke</a:t>
            </a:r>
            <a:r>
              <a:rPr lang="fr-FR" baseline="0" dirty="0" smtClean="0"/>
              <a:t> la RIA c sur le navigateur du PC, que demain ce sera sur le navigateur mobile </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64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NAK</a:t>
            </a:r>
          </a:p>
        </p:txBody>
      </p:sp>
      <p:sp>
        <p:nvSpPr>
          <p:cNvPr id="4" name="Espace réservé de l'en-tête 3"/>
          <p:cNvSpPr>
            <a:spLocks noGrp="1"/>
          </p:cNvSpPr>
          <p:nvPr>
            <p:ph type="hdr" sz="quarter" idx="10"/>
          </p:nvPr>
        </p:nvSpPr>
        <p:spPr/>
        <p:txBody>
          <a:bodyPr/>
          <a:lstStyle/>
          <a:p>
            <a:endParaRPr lang="en-US" dirty="0"/>
          </a:p>
        </p:txBody>
      </p:sp>
      <p:sp>
        <p:nvSpPr>
          <p:cNvPr id="5" name="Espace réservé de la date 4"/>
          <p:cNvSpPr>
            <a:spLocks noGrp="1"/>
          </p:cNvSpPr>
          <p:nvPr>
            <p:ph type="dt" idx="11"/>
          </p:nvPr>
        </p:nvSpPr>
        <p:spPr/>
        <p:txBody>
          <a:bodyPr/>
          <a:lstStyle/>
          <a:p>
            <a:fld id="{81331B57-0BE5-4F82-AA58-76F53EFF3ADA}" type="datetime8">
              <a:rPr lang="en-US" smtClean="0"/>
              <a:pPr/>
              <a:t>1/25/2010 11:52 PM</a:t>
            </a:fld>
            <a:endParaRPr lang="en-US" dirty="0"/>
          </a:p>
        </p:txBody>
      </p:sp>
      <p:sp>
        <p:nvSpPr>
          <p:cNvPr id="6" name="Espace réservé du pied de page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Espace réservé du numéro de diapositive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VINCE</a:t>
            </a:r>
            <a:endParaRPr lang="fr-FR" dirty="0"/>
          </a:p>
        </p:txBody>
      </p:sp>
      <p:sp>
        <p:nvSpPr>
          <p:cNvPr id="4" name="Espace réservé du numéro de diapositive 3"/>
          <p:cNvSpPr>
            <a:spLocks noGrp="1"/>
          </p:cNvSpPr>
          <p:nvPr>
            <p:ph type="sldNum" sz="quarter" idx="10"/>
          </p:nvPr>
        </p:nvSpPr>
        <p:spPr/>
        <p:txBody>
          <a:bodyPr/>
          <a:lstStyle/>
          <a:p>
            <a:pPr>
              <a:defRPr/>
            </a:pPr>
            <a:fld id="{79B09556-88F1-427A-9049-FFDC36038F8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VINCE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Exemple de site : http://cm.my.yahoo.com/</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err="1" smtClean="0"/>
              <a:t>Homoerectus</a:t>
            </a:r>
            <a:r>
              <a:rPr lang="fr-FR" baseline="0" dirty="0" smtClean="0"/>
              <a:t>, utiliser des outils, être un peu plus habile, </a:t>
            </a:r>
            <a:r>
              <a:rPr lang="fr-FR" baseline="0" dirty="0" err="1" smtClean="0"/>
              <a:t>gmail</a:t>
            </a:r>
            <a:r>
              <a:rPr lang="fr-FR" baseline="0" dirty="0" smtClean="0"/>
              <a:t> =&gt; rafraichissement localisés dans la page, modèles full </a:t>
            </a:r>
            <a:r>
              <a:rPr lang="fr-FR" baseline="0" dirty="0" err="1" smtClean="0"/>
              <a:t>ajax</a:t>
            </a:r>
            <a:r>
              <a:rPr lang="fr-FR" baseline="0" dirty="0" smtClean="0"/>
              <a:t>, donner à l’xp utilisateur possibilité de ne plus avoir le sentiment entre les différents écrans de l’application =&gt; donc mieux. Par contre côté </a:t>
            </a:r>
            <a:r>
              <a:rPr lang="fr-FR" baseline="0" dirty="0" err="1" smtClean="0"/>
              <a:t>dev</a:t>
            </a:r>
            <a:r>
              <a:rPr lang="fr-FR" baseline="0" dirty="0" smtClean="0"/>
              <a:t>, </a:t>
            </a:r>
            <a:r>
              <a:rPr lang="fr-FR" baseline="0" dirty="0" err="1" smtClean="0"/>
              <a:t>framework</a:t>
            </a:r>
            <a:r>
              <a:rPr lang="fr-FR" baseline="0" dirty="0" smtClean="0"/>
              <a:t>, bien, mais trop, donc c’est compliqué. Evolution CSS avec les problèmes de </a:t>
            </a:r>
            <a:r>
              <a:rPr lang="fr-FR" baseline="0" dirty="0" err="1" smtClean="0"/>
              <a:t>multinavigateurs</a:t>
            </a:r>
            <a:r>
              <a:rPr lang="fr-FR" baseline="0" dirty="0" smtClean="0"/>
              <a:t>. (</a:t>
            </a:r>
            <a:r>
              <a:rPr lang="fr-FR" baseline="0" dirty="0" err="1" smtClean="0"/>
              <a:t>firefox</a:t>
            </a:r>
            <a:r>
              <a:rPr lang="fr-FR" baseline="0" dirty="0" smtClean="0"/>
              <a:t>, </a:t>
            </a:r>
            <a:r>
              <a:rPr lang="fr-FR" baseline="0" dirty="0" err="1" smtClean="0"/>
              <a:t>ie</a:t>
            </a:r>
            <a:r>
              <a:rPr lang="fr-FR" baseline="0" dirty="0" smtClean="0"/>
              <a:t> …) Xp </a:t>
            </a:r>
            <a:r>
              <a:rPr lang="fr-FR" baseline="0" dirty="0" err="1" smtClean="0"/>
              <a:t>Utilsateur</a:t>
            </a:r>
            <a:r>
              <a:rPr lang="fr-FR" baseline="0" dirty="0" smtClean="0"/>
              <a:t> bien, mais xp </a:t>
            </a:r>
            <a:r>
              <a:rPr lang="fr-FR" baseline="0" dirty="0" err="1" smtClean="0"/>
              <a:t>dev</a:t>
            </a:r>
            <a:r>
              <a:rPr lang="fr-FR" baseline="0" dirty="0" smtClean="0"/>
              <a:t> moins bonne qualité </a:t>
            </a:r>
            <a:r>
              <a:rPr lang="fr-FR" baseline="0" dirty="0" err="1" smtClean="0"/>
              <a:t>q’uavant</a:t>
            </a:r>
            <a:r>
              <a:rPr lang="fr-FR" baseline="0" dirty="0" smtClean="0"/>
              <a:t>.</a:t>
            </a:r>
          </a:p>
          <a:p>
            <a:endParaRPr lang="fr-FR" dirty="0" smtClean="0"/>
          </a:p>
          <a:p>
            <a:endParaRPr lang="fr-FR" dirty="0" smtClean="0"/>
          </a:p>
        </p:txBody>
      </p:sp>
      <p:sp>
        <p:nvSpPr>
          <p:cNvPr id="4" name="Espace réservé de l'en-tête 3"/>
          <p:cNvSpPr>
            <a:spLocks noGrp="1"/>
          </p:cNvSpPr>
          <p:nvPr>
            <p:ph type="hdr" sz="quarter" idx="10"/>
          </p:nvPr>
        </p:nvSpPr>
        <p:spPr/>
        <p:txBody>
          <a:bodyPr/>
          <a:lstStyle/>
          <a:p>
            <a:endParaRPr lang="en-US" dirty="0"/>
          </a:p>
        </p:txBody>
      </p:sp>
      <p:sp>
        <p:nvSpPr>
          <p:cNvPr id="5" name="Espace réservé de la date 4"/>
          <p:cNvSpPr>
            <a:spLocks noGrp="1"/>
          </p:cNvSpPr>
          <p:nvPr>
            <p:ph type="dt" idx="11"/>
          </p:nvPr>
        </p:nvSpPr>
        <p:spPr/>
        <p:txBody>
          <a:bodyPr/>
          <a:lstStyle/>
          <a:p>
            <a:fld id="{81331B57-0BE5-4F82-AA58-76F53EFF3ADA}" type="datetime8">
              <a:rPr lang="en-US" smtClean="0"/>
              <a:pPr/>
              <a:t>1/25/2010 11:52 PM</a:t>
            </a:fld>
            <a:endParaRPr lang="en-US" dirty="0"/>
          </a:p>
        </p:txBody>
      </p:sp>
      <p:sp>
        <p:nvSpPr>
          <p:cNvPr id="6" name="Espace réservé du pied de page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Espace réservé du numéro de diapositive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 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Silverlight_logo.png"/>
          <p:cNvPicPr>
            <a:picLocks noChangeAspect="1"/>
          </p:cNvPicPr>
          <p:nvPr userDrawn="1"/>
        </p:nvPicPr>
        <p:blipFill>
          <a:blip r:embed="rId3" cstate="print"/>
          <a:srcRect/>
          <a:stretch>
            <a:fillRect/>
          </a:stretch>
        </p:blipFill>
        <p:spPr bwMode="auto">
          <a:xfrm>
            <a:off x="381000" y="231775"/>
            <a:ext cx="2465388" cy="800100"/>
          </a:xfrm>
          <a:prstGeom prst="rect">
            <a:avLst/>
          </a:prstGeom>
          <a:noFill/>
          <a:ln w="9525">
            <a:noFill/>
            <a:miter lim="800000"/>
            <a:headEnd/>
            <a:tailEnd/>
          </a:ln>
        </p:spPr>
      </p:pic>
      <p:sp>
        <p:nvSpPr>
          <p:cNvPr id="2" name="Title 1"/>
          <p:cNvSpPr>
            <a:spLocks noGrp="1"/>
          </p:cNvSpPr>
          <p:nvPr>
            <p:ph type="ctrTitle"/>
          </p:nvPr>
        </p:nvSpPr>
        <p:spPr>
          <a:xfrm>
            <a:off x="539749" y="2837824"/>
            <a:ext cx="8031428" cy="507832"/>
          </a:xfrm>
        </p:spPr>
        <p:txBody>
          <a:bodyPr anchor="b" anchorCtr="0"/>
          <a:lstStyle>
            <a:lvl1pPr algn="r">
              <a:lnSpc>
                <a:spcPct val="90000"/>
              </a:lnSpc>
              <a:defRPr sz="3700"/>
            </a:lvl1pPr>
          </a:lstStyle>
          <a:p>
            <a:r>
              <a:rPr lang="en-US" smtClean="0"/>
              <a:t>Click to edit Master title style</a:t>
            </a:r>
            <a:endParaRPr lang="en-US" dirty="0"/>
          </a:p>
        </p:txBody>
      </p:sp>
      <p:sp>
        <p:nvSpPr>
          <p:cNvPr id="3" name="Subtitle 2"/>
          <p:cNvSpPr>
            <a:spLocks noGrp="1"/>
          </p:cNvSpPr>
          <p:nvPr>
            <p:ph type="subTitle" idx="1"/>
          </p:nvPr>
        </p:nvSpPr>
        <p:spPr>
          <a:xfrm>
            <a:off x="881063" y="3430323"/>
            <a:ext cx="7690116" cy="323165"/>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Espace réservé du numéro de diapositive 5"/>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‹N°›</a:t>
            </a:fld>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Silverlight_logo.png"/>
          <p:cNvPicPr>
            <a:picLocks noChangeAspect="1"/>
          </p:cNvPicPr>
          <p:nvPr userDrawn="1"/>
        </p:nvPicPr>
        <p:blipFill>
          <a:blip r:embed="rId3" cstate="print"/>
          <a:srcRect/>
          <a:stretch>
            <a:fillRect/>
          </a:stretch>
        </p:blipFill>
        <p:spPr bwMode="auto">
          <a:xfrm>
            <a:off x="381000" y="231775"/>
            <a:ext cx="2465388" cy="800100"/>
          </a:xfrm>
          <a:prstGeom prst="rect">
            <a:avLst/>
          </a:prstGeom>
          <a:noFill/>
          <a:ln w="9525">
            <a:noFill/>
            <a:miter lim="800000"/>
            <a:headEnd/>
            <a:tailEnd/>
          </a:ln>
        </p:spPr>
      </p:pic>
      <p:sp>
        <p:nvSpPr>
          <p:cNvPr id="7" name="Title 1"/>
          <p:cNvSpPr>
            <a:spLocks noGrp="1"/>
          </p:cNvSpPr>
          <p:nvPr>
            <p:ph type="ctrTitle"/>
          </p:nvPr>
        </p:nvSpPr>
        <p:spPr>
          <a:xfrm>
            <a:off x="539749" y="2837824"/>
            <a:ext cx="8031428" cy="507832"/>
          </a:xfrm>
        </p:spPr>
        <p:txBody>
          <a:bodyPr anchor="b" anchorCtr="0"/>
          <a:lstStyle>
            <a:lvl1pPr algn="r">
              <a:lnSpc>
                <a:spcPct val="90000"/>
              </a:lnSpc>
              <a:defRPr sz="3700"/>
            </a:lvl1pPr>
          </a:lstStyle>
          <a:p>
            <a:r>
              <a:rPr lang="en-US" smtClean="0"/>
              <a:t>Click to edit Master title style</a:t>
            </a:r>
            <a:endParaRPr lang="en-US" dirty="0"/>
          </a:p>
        </p:txBody>
      </p:sp>
      <p:sp>
        <p:nvSpPr>
          <p:cNvPr id="12" name="Subtitle 2"/>
          <p:cNvSpPr>
            <a:spLocks noGrp="1"/>
          </p:cNvSpPr>
          <p:nvPr>
            <p:ph type="subTitle" idx="1"/>
          </p:nvPr>
        </p:nvSpPr>
        <p:spPr>
          <a:xfrm>
            <a:off x="881063" y="3430323"/>
            <a:ext cx="7690116" cy="323165"/>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smtClean="0"/>
              <a:t>Click to edit Master subtitle style</a:t>
            </a:r>
            <a:endParaRPr lang="en-US" dirty="0" smtClean="0"/>
          </a:p>
        </p:txBody>
      </p:sp>
      <p:sp>
        <p:nvSpPr>
          <p:cNvPr id="5" name="Date Placeholder 5"/>
          <p:cNvSpPr>
            <a:spLocks noGrp="1"/>
          </p:cNvSpPr>
          <p:nvPr>
            <p:ph type="dt" sz="half" idx="10"/>
          </p:nvPr>
        </p:nvSpPr>
        <p:spPr>
          <a:xfrm>
            <a:off x="360363" y="6492875"/>
            <a:ext cx="3149600" cy="365125"/>
          </a:xfrm>
          <a:prstGeom prst="rect">
            <a:avLst/>
          </a:prstGeom>
        </p:spPr>
        <p:txBody>
          <a:bodyPr/>
          <a:lstStyle>
            <a:lvl1pPr>
              <a:defRPr/>
            </a:lvl1pPr>
          </a:lstStyle>
          <a:p>
            <a:pPr>
              <a:defRPr/>
            </a:pPr>
            <a:endParaRPr lang="en-US" dirty="0"/>
          </a:p>
        </p:txBody>
      </p:sp>
      <p:sp>
        <p:nvSpPr>
          <p:cNvPr id="6" name="Footer Placeholder 7"/>
          <p:cNvSpPr>
            <a:spLocks noGrp="1"/>
          </p:cNvSpPr>
          <p:nvPr>
            <p:ph type="ftr" sz="quarter" idx="11"/>
          </p:nvPr>
        </p:nvSpPr>
        <p:spPr>
          <a:xfrm>
            <a:off x="3611563" y="6492875"/>
            <a:ext cx="1920875" cy="365125"/>
          </a:xfrm>
          <a:prstGeom prst="rect">
            <a:avLst/>
          </a:prstGeom>
        </p:spPr>
        <p:txBody>
          <a:bodyPr/>
          <a:lstStyle>
            <a:lvl1pPr>
              <a:defRPr/>
            </a:lvl1pPr>
          </a:lstStyle>
          <a:p>
            <a:pPr>
              <a:defRPr/>
            </a:pP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‹N°›</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alternate">
    <p:spTree>
      <p:nvGrpSpPr>
        <p:cNvPr id="1" name=""/>
        <p:cNvGrpSpPr/>
        <p:nvPr/>
      </p:nvGrpSpPr>
      <p:grpSpPr>
        <a:xfrm>
          <a:off x="0" y="0"/>
          <a:ext cx="0" cy="0"/>
          <a:chOff x="0" y="0"/>
          <a:chExt cx="0" cy="0"/>
        </a:xfrm>
      </p:grpSpPr>
      <p:pic>
        <p:nvPicPr>
          <p:cNvPr id="6" name="Picture 6" descr="Silverlight_logo.png"/>
          <p:cNvPicPr>
            <a:picLocks noChangeAspect="1"/>
          </p:cNvPicPr>
          <p:nvPr userDrawn="1"/>
        </p:nvPicPr>
        <p:blipFill>
          <a:blip r:embed="rId2" cstate="print"/>
          <a:srcRect/>
          <a:stretch>
            <a:fillRect/>
          </a:stretch>
        </p:blipFill>
        <p:spPr bwMode="auto">
          <a:xfrm>
            <a:off x="7383463" y="6053138"/>
            <a:ext cx="1379537"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5"/>
          <p:cNvSpPr>
            <a:spLocks noGrp="1"/>
          </p:cNvSpPr>
          <p:nvPr>
            <p:ph type="body" sz="quarter" idx="10"/>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Espace réservé du numéro de diapositive 8"/>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‹N°›</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749" y="3430323"/>
            <a:ext cx="8031428" cy="507832"/>
          </a:xfrm>
        </p:spPr>
        <p:txBody>
          <a:bodyPr anchor="b" anchorCtr="0"/>
          <a:lstStyle>
            <a:lvl1pPr algn="r">
              <a:lnSpc>
                <a:spcPct val="90000"/>
              </a:lnSpc>
              <a:defRPr sz="3700"/>
            </a:lvl1pPr>
          </a:lstStyle>
          <a:p>
            <a:r>
              <a:rPr lang="en-US" smtClean="0"/>
              <a:t>Click to edit Master title style</a:t>
            </a:r>
            <a:endParaRPr lang="en-US" dirty="0"/>
          </a:p>
        </p:txBody>
      </p:sp>
      <p:sp>
        <p:nvSpPr>
          <p:cNvPr id="3" name="Subtitle 2"/>
          <p:cNvSpPr>
            <a:spLocks noGrp="1"/>
          </p:cNvSpPr>
          <p:nvPr>
            <p:ph type="subTitle" idx="1"/>
          </p:nvPr>
        </p:nvSpPr>
        <p:spPr>
          <a:xfrm>
            <a:off x="881063" y="4022824"/>
            <a:ext cx="7690116" cy="646331"/>
          </a:xfrm>
        </p:spPr>
        <p:txBody>
          <a:bodyPr/>
          <a:lstStyle>
            <a:lvl1pPr marL="0" indent="0" algn="r">
              <a:lnSpc>
                <a:spcPct val="90000"/>
              </a:lnSpc>
              <a:spcBef>
                <a:spcPts val="0"/>
              </a:spcBef>
              <a:buNone/>
              <a:defRPr sz="2300" baseline="0">
                <a:solidFill>
                  <a:schemeClr val="accent5"/>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749" y="2837824"/>
            <a:ext cx="8031428" cy="507832"/>
          </a:xfrm>
        </p:spPr>
        <p:txBody>
          <a:bodyPr anchor="b" anchorCtr="0"/>
          <a:lstStyle>
            <a:lvl1pPr algn="r">
              <a:lnSpc>
                <a:spcPct val="90000"/>
              </a:lnSpc>
              <a:defRPr sz="3700"/>
            </a:lvl1pPr>
          </a:lstStyle>
          <a:p>
            <a:r>
              <a:rPr lang="en-US" smtClean="0"/>
              <a:t>Click to edit Master title style</a:t>
            </a:r>
            <a:endParaRPr lang="en-US" dirty="0"/>
          </a:p>
        </p:txBody>
      </p:sp>
      <p:sp>
        <p:nvSpPr>
          <p:cNvPr id="3" name="Subtitle 2"/>
          <p:cNvSpPr>
            <a:spLocks noGrp="1"/>
          </p:cNvSpPr>
          <p:nvPr>
            <p:ph type="subTitle" idx="1"/>
          </p:nvPr>
        </p:nvSpPr>
        <p:spPr>
          <a:xfrm>
            <a:off x="881063" y="3430325"/>
            <a:ext cx="7690116" cy="646331"/>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Espace réservé du numéro de diapositive 5"/>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‹N°›</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Rectangle 5"/>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‹N°›</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11" name="Rectangle 11"/>
          <p:cNvSpPr>
            <a:spLocks noGrp="1"/>
          </p:cNvSpPr>
          <p:nvPr>
            <p:ph sz="quarter" idx="15"/>
          </p:nvPr>
        </p:nvSpPr>
        <p:spPr>
          <a:xfrm>
            <a:off x="304800" y="609601"/>
            <a:ext cx="8077200" cy="167276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5"/>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‹N°›</a:t>
            </a:fld>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636588"/>
            <a:ext cx="8382000" cy="508000"/>
          </a:xfrm>
          <a:prstGeom prst="rect">
            <a:avLst/>
          </a:prstGeom>
        </p:spPr>
        <p:txBody>
          <a:bodyPr vert="horz" wrap="square" lIns="0" tIns="0" rIns="0" bIns="0" rtlCol="0" anchor="t">
            <a:spAutoFit/>
          </a:bodyPr>
          <a:lstStyle/>
          <a:p>
            <a:r>
              <a:rPr lang="en-US" dirty="0" smtClean="0"/>
              <a:t>One Column Text Page</a:t>
            </a:r>
            <a:endParaRPr lang="en-US" dirty="0"/>
          </a:p>
        </p:txBody>
      </p:sp>
      <p:sp>
        <p:nvSpPr>
          <p:cNvPr id="1027" name="Text Placeholder 2"/>
          <p:cNvSpPr>
            <a:spLocks noGrp="1"/>
          </p:cNvSpPr>
          <p:nvPr>
            <p:ph type="body" idx="1"/>
          </p:nvPr>
        </p:nvSpPr>
        <p:spPr bwMode="auto">
          <a:xfrm>
            <a:off x="360363" y="1203325"/>
            <a:ext cx="8382000" cy="1677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&lt;Insert First Level Text&gt;</a:t>
            </a:r>
          </a:p>
          <a:p>
            <a:pPr lvl="1"/>
            <a:r>
              <a:rPr lang="en-US" smtClean="0"/>
              <a:t>&lt;Insert Second Level Text&gt;</a:t>
            </a:r>
          </a:p>
          <a:p>
            <a:pPr lvl="2"/>
            <a:r>
              <a:rPr lang="en-US" smtClean="0"/>
              <a:t>&lt;Insert Third Level Text&gt;</a:t>
            </a:r>
          </a:p>
          <a:p>
            <a:pPr lvl="3"/>
            <a:r>
              <a:rPr lang="en-US" smtClean="0"/>
              <a:t>&lt;Insert Fourth Level Text&gt;</a:t>
            </a:r>
          </a:p>
          <a:p>
            <a:pPr lvl="4"/>
            <a:r>
              <a:rPr lang="en-US" smtClean="0"/>
              <a:t>&lt;Insert Fifth Level Text&gt;</a:t>
            </a:r>
          </a:p>
        </p:txBody>
      </p:sp>
      <p:sp>
        <p:nvSpPr>
          <p:cNvPr id="6" name="Espace réservé du numéro de diapositive 5"/>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‹N°›</a:t>
            </a:fld>
            <a:endParaRPr lang="en-US" dirty="0"/>
          </a:p>
        </p:txBody>
      </p:sp>
    </p:spTree>
  </p:cSld>
  <p:clrMap bg1="dk1" tx1="lt1" bg2="dk2" tx2="lt2" accent1="accent1" accent2="accent2" accent3="accent3" accent4="accent4" accent5="accent5" accent6="accent6" hlink="hlink" folHlink="folHlink"/>
  <p:sldLayoutIdLst>
    <p:sldLayoutId id="2147483787" r:id="rId1"/>
    <p:sldLayoutId id="2147483788" r:id="rId2"/>
    <p:sldLayoutId id="2147483773" r:id="rId3"/>
    <p:sldLayoutId id="2147483789" r:id="rId4"/>
    <p:sldLayoutId id="2147483798" r:id="rId5"/>
    <p:sldLayoutId id="2147483799" r:id="rId6"/>
    <p:sldLayoutId id="2147483802" r:id="rId7"/>
    <p:sldLayoutId id="2147483786" r:id="rId8"/>
    <p:sldLayoutId id="2147483805" r:id="rId9"/>
    <p:sldLayoutId id="2147483806" r:id="rId10"/>
  </p:sldLayoutIdLst>
  <p:transition>
    <p:fade/>
  </p:transition>
  <p:timing>
    <p:tnLst>
      <p:par>
        <p:cTn id="1" dur="indefinite" restart="never" nodeType="tmRoot"/>
      </p:par>
    </p:tnLst>
  </p:timing>
  <p:hf hdr="0" ftr="0" dt="0"/>
  <p:txStyles>
    <p:titleStyle>
      <a:lvl1pPr algn="l" defTabSz="912813" rtl="0" eaLnBrk="0" fontAlgn="base" hangingPunct="0">
        <a:lnSpc>
          <a:spcPct val="90000"/>
        </a:lnSpc>
        <a:spcBef>
          <a:spcPct val="0"/>
        </a:spcBef>
        <a:spcAft>
          <a:spcPct val="0"/>
        </a:spcAft>
        <a:defRPr lang="en-US" sz="3700" kern="1200" spc="-125" dirty="0">
          <a:ln w="3175">
            <a:noFill/>
          </a:ln>
          <a:solidFill>
            <a:schemeClr val="bg2"/>
          </a:solidFill>
          <a:latin typeface="Segoe Light" pitchFamily="34" charset="0"/>
          <a:ea typeface="+mn-ea"/>
          <a:cs typeface="Arial" charset="0"/>
        </a:defRPr>
      </a:lvl1pPr>
      <a:lvl2pPr algn="l" defTabSz="912813" rtl="0" eaLnBrk="0" fontAlgn="base" hangingPunct="0">
        <a:lnSpc>
          <a:spcPct val="90000"/>
        </a:lnSpc>
        <a:spcBef>
          <a:spcPct val="0"/>
        </a:spcBef>
        <a:spcAft>
          <a:spcPct val="0"/>
        </a:spcAft>
        <a:defRPr sz="3700">
          <a:solidFill>
            <a:schemeClr val="bg2"/>
          </a:solidFill>
          <a:latin typeface="Segoe Light"/>
          <a:cs typeface="Arial" pitchFamily="34" charset="0"/>
        </a:defRPr>
      </a:lvl2pPr>
      <a:lvl3pPr algn="l" defTabSz="912813" rtl="0" eaLnBrk="0" fontAlgn="base" hangingPunct="0">
        <a:lnSpc>
          <a:spcPct val="90000"/>
        </a:lnSpc>
        <a:spcBef>
          <a:spcPct val="0"/>
        </a:spcBef>
        <a:spcAft>
          <a:spcPct val="0"/>
        </a:spcAft>
        <a:defRPr sz="3700">
          <a:solidFill>
            <a:schemeClr val="bg2"/>
          </a:solidFill>
          <a:latin typeface="Segoe Light"/>
          <a:cs typeface="Arial" pitchFamily="34" charset="0"/>
        </a:defRPr>
      </a:lvl3pPr>
      <a:lvl4pPr algn="l" defTabSz="912813" rtl="0" eaLnBrk="0" fontAlgn="base" hangingPunct="0">
        <a:lnSpc>
          <a:spcPct val="90000"/>
        </a:lnSpc>
        <a:spcBef>
          <a:spcPct val="0"/>
        </a:spcBef>
        <a:spcAft>
          <a:spcPct val="0"/>
        </a:spcAft>
        <a:defRPr sz="3700">
          <a:solidFill>
            <a:schemeClr val="bg2"/>
          </a:solidFill>
          <a:latin typeface="Segoe Light"/>
          <a:cs typeface="Arial" pitchFamily="34" charset="0"/>
        </a:defRPr>
      </a:lvl4pPr>
      <a:lvl5pPr algn="l" defTabSz="912813" rtl="0" eaLnBrk="0" fontAlgn="base" hangingPunct="0">
        <a:lnSpc>
          <a:spcPct val="90000"/>
        </a:lnSpc>
        <a:spcBef>
          <a:spcPct val="0"/>
        </a:spcBef>
        <a:spcAft>
          <a:spcPct val="0"/>
        </a:spcAft>
        <a:defRPr sz="3700">
          <a:solidFill>
            <a:schemeClr val="bg2"/>
          </a:solidFill>
          <a:latin typeface="Segoe Light"/>
          <a:cs typeface="Arial" pitchFamily="34" charset="0"/>
        </a:defRPr>
      </a:lvl5pPr>
      <a:lvl6pPr marL="457200" algn="l" defTabSz="912813" rtl="0" fontAlgn="base">
        <a:lnSpc>
          <a:spcPct val="90000"/>
        </a:lnSpc>
        <a:spcBef>
          <a:spcPct val="0"/>
        </a:spcBef>
        <a:spcAft>
          <a:spcPct val="0"/>
        </a:spcAft>
        <a:defRPr sz="3700">
          <a:solidFill>
            <a:schemeClr val="bg2"/>
          </a:solidFill>
          <a:latin typeface="Segoe Light"/>
          <a:cs typeface="Arial" pitchFamily="34" charset="0"/>
        </a:defRPr>
      </a:lvl6pPr>
      <a:lvl7pPr marL="914400" algn="l" defTabSz="912813" rtl="0" fontAlgn="base">
        <a:lnSpc>
          <a:spcPct val="90000"/>
        </a:lnSpc>
        <a:spcBef>
          <a:spcPct val="0"/>
        </a:spcBef>
        <a:spcAft>
          <a:spcPct val="0"/>
        </a:spcAft>
        <a:defRPr sz="3700">
          <a:solidFill>
            <a:schemeClr val="bg2"/>
          </a:solidFill>
          <a:latin typeface="Segoe Light"/>
          <a:cs typeface="Arial" pitchFamily="34" charset="0"/>
        </a:defRPr>
      </a:lvl7pPr>
      <a:lvl8pPr marL="1371600" algn="l" defTabSz="912813" rtl="0" fontAlgn="base">
        <a:lnSpc>
          <a:spcPct val="90000"/>
        </a:lnSpc>
        <a:spcBef>
          <a:spcPct val="0"/>
        </a:spcBef>
        <a:spcAft>
          <a:spcPct val="0"/>
        </a:spcAft>
        <a:defRPr sz="3700">
          <a:solidFill>
            <a:schemeClr val="bg2"/>
          </a:solidFill>
          <a:latin typeface="Segoe Light"/>
          <a:cs typeface="Arial" pitchFamily="34" charset="0"/>
        </a:defRPr>
      </a:lvl8pPr>
      <a:lvl9pPr marL="1828800" algn="l" defTabSz="912813" rtl="0" fontAlgn="base">
        <a:lnSpc>
          <a:spcPct val="90000"/>
        </a:lnSpc>
        <a:spcBef>
          <a:spcPct val="0"/>
        </a:spcBef>
        <a:spcAft>
          <a:spcPct val="0"/>
        </a:spcAft>
        <a:defRPr sz="3700">
          <a:solidFill>
            <a:schemeClr val="bg2"/>
          </a:solidFill>
          <a:latin typeface="Segoe Light"/>
          <a:cs typeface="Arial" pitchFamily="34" charset="0"/>
        </a:defRPr>
      </a:lvl9pPr>
    </p:titleStyle>
    <p:bodyStyle>
      <a:lvl1pPr marL="288925" indent="-288925" algn="l" defTabSz="912813" rtl="0" eaLnBrk="0" fontAlgn="base" hangingPunct="0">
        <a:lnSpc>
          <a:spcPct val="90000"/>
        </a:lnSpc>
        <a:spcBef>
          <a:spcPct val="20000"/>
        </a:spcBef>
        <a:spcAft>
          <a:spcPct val="0"/>
        </a:spcAft>
        <a:buFont typeface="Arial" pitchFamily="34" charset="0"/>
        <a:buChar char="•"/>
        <a:defRPr sz="2300" kern="1200">
          <a:solidFill>
            <a:schemeClr val="bg1"/>
          </a:solidFill>
          <a:latin typeface="+mn-lt"/>
          <a:ea typeface="+mn-ea"/>
          <a:cs typeface="+mn-cs"/>
        </a:defRPr>
      </a:lvl1pPr>
      <a:lvl2pPr marL="519113" indent="-228600" algn="l" defTabSz="912813" rtl="0" eaLnBrk="0" fontAlgn="base" hangingPunct="0">
        <a:lnSpc>
          <a:spcPct val="90000"/>
        </a:lnSpc>
        <a:spcBef>
          <a:spcPct val="20000"/>
        </a:spcBef>
        <a:spcAft>
          <a:spcPct val="0"/>
        </a:spcAft>
        <a:buFont typeface="Arial" pitchFamily="34" charset="0"/>
        <a:buChar char="•"/>
        <a:defRPr sz="2000" kern="1200">
          <a:solidFill>
            <a:schemeClr val="bg1"/>
          </a:solidFill>
          <a:latin typeface="+mn-lt"/>
          <a:ea typeface="+mn-ea"/>
          <a:cs typeface="+mn-cs"/>
        </a:defRPr>
      </a:lvl2pPr>
      <a:lvl3pPr marL="712788" indent="-192088" algn="l" defTabSz="912813" rtl="0" eaLnBrk="0" fontAlgn="base" hangingPunct="0">
        <a:lnSpc>
          <a:spcPct val="90000"/>
        </a:lnSpc>
        <a:spcBef>
          <a:spcPct val="20000"/>
        </a:spcBef>
        <a:spcAft>
          <a:spcPct val="0"/>
        </a:spcAft>
        <a:buFont typeface="Arial" pitchFamily="34" charset="0"/>
        <a:buChar char="•"/>
        <a:defRPr sz="2000" kern="1200">
          <a:solidFill>
            <a:schemeClr val="bg1"/>
          </a:solidFill>
          <a:latin typeface="+mn-lt"/>
          <a:ea typeface="+mn-ea"/>
          <a:cs typeface="+mn-cs"/>
        </a:defRPr>
      </a:lvl3pPr>
      <a:lvl4pPr marL="954088" indent="-241300" algn="l" defTabSz="912813" rtl="0" eaLnBrk="0" fontAlgn="base" hangingPunct="0">
        <a:lnSpc>
          <a:spcPct val="90000"/>
        </a:lnSpc>
        <a:spcBef>
          <a:spcPct val="20000"/>
        </a:spcBef>
        <a:spcAft>
          <a:spcPct val="0"/>
        </a:spcAft>
        <a:buFont typeface="Arial" pitchFamily="34" charset="0"/>
        <a:buChar char="•"/>
        <a:defRPr sz="2000" kern="1200">
          <a:solidFill>
            <a:schemeClr val="bg1"/>
          </a:solidFill>
          <a:latin typeface="+mn-lt"/>
          <a:ea typeface="+mn-ea"/>
          <a:cs typeface="+mn-cs"/>
        </a:defRPr>
      </a:lvl4pPr>
      <a:lvl5pPr marL="1184275" indent="-228600" algn="l" defTabSz="912813" rtl="0" eaLnBrk="0" fontAlgn="base" hangingPunct="0">
        <a:lnSpc>
          <a:spcPct val="90000"/>
        </a:lnSpc>
        <a:spcBef>
          <a:spcPct val="20000"/>
        </a:spcBef>
        <a:spcAft>
          <a:spcPct val="0"/>
        </a:spcAft>
        <a:buFont typeface="Arial" pitchFamily="34" charset="0"/>
        <a:buChar char="•"/>
        <a:defRPr sz="2000" kern="1200">
          <a:solidFill>
            <a:schemeClr val="bg1"/>
          </a:solidFill>
          <a:latin typeface="+mn-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8.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image" Target="../media/image12.jpeg"/><Relationship Id="rId9" Type="http://schemas.openxmlformats.org/officeDocument/2006/relationships/image" Target="../media/image25.png"/><Relationship Id="rId1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8.jpe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8.png"/><Relationship Id="rId2" Type="http://schemas.openxmlformats.org/officeDocument/2006/relationships/notesSlide" Target="../notesSlides/notesSlide25.xml"/><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12.jpeg"/><Relationship Id="rId9" Type="http://schemas.openxmlformats.org/officeDocument/2006/relationships/image" Target="../media/image51.png"/><Relationship Id="rId14"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0.png"/><Relationship Id="rId3" Type="http://schemas.openxmlformats.org/officeDocument/2006/relationships/image" Target="../media/image8.jpeg"/><Relationship Id="rId7" Type="http://schemas.openxmlformats.org/officeDocument/2006/relationships/image" Target="../media/image55.png"/><Relationship Id="rId12"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45.png"/><Relationship Id="rId4" Type="http://schemas.openxmlformats.org/officeDocument/2006/relationships/image" Target="../media/image12.jpeg"/><Relationship Id="rId9"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notesSlide" Target="../notesSlides/notesSlide28.xml"/><Relationship Id="rId7" Type="http://schemas.openxmlformats.org/officeDocument/2006/relationships/image" Target="../media/image63.png"/><Relationship Id="rId12"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ideo" Target="file:///C:\Users\seanalex\Documents\SL_final_x3.avi" TargetMode="Externa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jpeg"/></Relationships>
</file>

<file path=ppt/slides/_rels/slide29.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45.png"/><Relationship Id="rId2" Type="http://schemas.openxmlformats.org/officeDocument/2006/relationships/notesSlide" Target="../notesSlides/notesSlide29.xml"/><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83.pn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40.pn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38.xml"/><Relationship Id="rId7" Type="http://schemas.openxmlformats.org/officeDocument/2006/relationships/image" Target="../media/image90.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89.png"/><Relationship Id="rId11" Type="http://schemas.openxmlformats.org/officeDocument/2006/relationships/image" Target="../media/image40.png"/><Relationship Id="rId5" Type="http://schemas.openxmlformats.org/officeDocument/2006/relationships/image" Target="../media/image88.png"/><Relationship Id="rId10" Type="http://schemas.openxmlformats.org/officeDocument/2006/relationships/image" Target="../media/image45.png"/><Relationship Id="rId4" Type="http://schemas.openxmlformats.org/officeDocument/2006/relationships/image" Target="../media/image87.png"/><Relationship Id="rId9"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93.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notesSlide" Target="../notesSlides/notesSlide40.xml"/><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jpeg"/><Relationship Id="rId10" Type="http://schemas.openxmlformats.org/officeDocument/2006/relationships/image" Target="../media/image99.png"/><Relationship Id="rId4" Type="http://schemas.openxmlformats.org/officeDocument/2006/relationships/image" Target="../media/image40.png"/><Relationship Id="rId9" Type="http://schemas.openxmlformats.org/officeDocument/2006/relationships/image" Target="../media/image98.jpeg"/><Relationship Id="rId14" Type="http://schemas.openxmlformats.org/officeDocument/2006/relationships/image" Target="../media/image103.png"/></Relationships>
</file>

<file path=ppt/slides/_rels/slide4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notesSlide" Target="../notesSlides/notesSlide41.xml"/><Relationship Id="rId7" Type="http://schemas.openxmlformats.org/officeDocument/2006/relationships/image" Target="../media/image108.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7.png"/><Relationship Id="rId11" Type="http://schemas.openxmlformats.org/officeDocument/2006/relationships/image" Target="../media/image45.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4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5.png"/><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15.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17.pn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11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9.xml"/><Relationship Id="rId5" Type="http://schemas.openxmlformats.org/officeDocument/2006/relationships/image" Target="../media/image120.png"/><Relationship Id="rId4" Type="http://schemas.openxmlformats.org/officeDocument/2006/relationships/image" Target="../media/image12.jpeg"/></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9.xml"/><Relationship Id="rId5" Type="http://schemas.openxmlformats.org/officeDocument/2006/relationships/image" Target="../media/image121.jpeg"/><Relationship Id="rId4" Type="http://schemas.openxmlformats.org/officeDocument/2006/relationships/image" Target="../media/image12.jpeg"/></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9.xml"/><Relationship Id="rId5" Type="http://schemas.openxmlformats.org/officeDocument/2006/relationships/image" Target="../media/image122.png"/><Relationship Id="rId4" Type="http://schemas.openxmlformats.org/officeDocument/2006/relationships/image" Target="../media/image12.jpeg"/></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8.xml"/><Relationship Id="rId1" Type="http://schemas.openxmlformats.org/officeDocument/2006/relationships/slideLayout" Target="../slideLayouts/slideLayout9.xml"/><Relationship Id="rId5" Type="http://schemas.openxmlformats.org/officeDocument/2006/relationships/image" Target="../media/image12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9.xml"/><Relationship Id="rId5" Type="http://schemas.openxmlformats.org/officeDocument/2006/relationships/image" Target="../media/image124.png"/><Relationship Id="rId4" Type="http://schemas.openxmlformats.org/officeDocument/2006/relationships/image" Target="../media/image12.jpeg"/></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1.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64.xml.rels><?xml version="1.0" encoding="UTF-8" standalone="yes"?>
<Relationships xmlns="http://schemas.openxmlformats.org/package/2006/relationships"><Relationship Id="rId8" Type="http://schemas.openxmlformats.org/officeDocument/2006/relationships/hyperlink" Target="http://flex.org/" TargetMode="External"/><Relationship Id="rId3" Type="http://schemas.openxmlformats.org/officeDocument/2006/relationships/image" Target="../media/image8.jpeg"/><Relationship Id="rId7" Type="http://schemas.openxmlformats.org/officeDocument/2006/relationships/hyperlink" Target="http://www.flex-tutorial.fr/" TargetMode="External"/><Relationship Id="rId2" Type="http://schemas.openxmlformats.org/officeDocument/2006/relationships/notesSlide" Target="../notesSlides/notesSlide63.xml"/><Relationship Id="rId1" Type="http://schemas.openxmlformats.org/officeDocument/2006/relationships/slideLayout" Target="../slideLayouts/slideLayout9.xml"/><Relationship Id="rId6" Type="http://schemas.openxmlformats.org/officeDocument/2006/relationships/hyperlink" Target="http://silverlight.net/" TargetMode="External"/><Relationship Id="rId5" Type="http://schemas.openxmlformats.org/officeDocument/2006/relationships/hyperlink" Target="http://msdn.microsoft.com/fr-fr/" TargetMode="External"/><Relationship Id="rId4" Type="http://schemas.openxmlformats.org/officeDocument/2006/relationships/image" Target="../media/image12.jpeg"/></Relationships>
</file>

<file path=ppt/slides/_rels/slide65.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dirty="0" smtClean="0"/>
              <a:t>RIA : Silverlight &amp; Flex</a:t>
            </a:r>
            <a:endParaRPr lang="en-US" dirty="0"/>
          </a:p>
        </p:txBody>
      </p:sp>
      <p:sp>
        <p:nvSpPr>
          <p:cNvPr id="5" name="Subtitle 4"/>
          <p:cNvSpPr>
            <a:spLocks noGrp="1"/>
          </p:cNvSpPr>
          <p:nvPr>
            <p:ph type="subTitle" idx="1"/>
          </p:nvPr>
        </p:nvSpPr>
        <p:spPr>
          <a:xfrm>
            <a:off x="881063" y="4022824"/>
            <a:ext cx="7690116" cy="553998"/>
          </a:xfrm>
        </p:spPr>
        <p:txBody>
          <a:bodyPr/>
          <a:lstStyle/>
          <a:p>
            <a:r>
              <a:rPr lang="en-US" sz="2000" dirty="0" smtClean="0"/>
              <a:t>DEMANY Vincent</a:t>
            </a:r>
          </a:p>
          <a:p>
            <a:r>
              <a:rPr lang="en-US" sz="2000" dirty="0" smtClean="0"/>
              <a:t>N’GUYEN Christophe</a:t>
            </a:r>
          </a:p>
        </p:txBody>
      </p:sp>
      <p:pic>
        <p:nvPicPr>
          <p:cNvPr id="7" name="Picture 2"/>
          <p:cNvPicPr>
            <a:picLocks noChangeAspect="1" noChangeArrowheads="1"/>
          </p:cNvPicPr>
          <p:nvPr/>
        </p:nvPicPr>
        <p:blipFill>
          <a:blip r:embed="rId3" cstate="print"/>
          <a:srcRect/>
          <a:stretch>
            <a:fillRect/>
          </a:stretch>
        </p:blipFill>
        <p:spPr bwMode="auto">
          <a:xfrm>
            <a:off x="8382000" y="6172200"/>
            <a:ext cx="533400" cy="533400"/>
          </a:xfrm>
          <a:prstGeom prst="rect">
            <a:avLst/>
          </a:prstGeom>
          <a:noFill/>
          <a:ln w="9525">
            <a:noFill/>
            <a:miter lim="800000"/>
            <a:headEnd/>
            <a:tailEnd/>
          </a:ln>
        </p:spPr>
      </p:pic>
      <p:sp>
        <p:nvSpPr>
          <p:cNvPr id="8" name="Subtitle 4"/>
          <p:cNvSpPr txBox="1">
            <a:spLocks/>
          </p:cNvSpPr>
          <p:nvPr/>
        </p:nvSpPr>
        <p:spPr bwMode="auto">
          <a:xfrm>
            <a:off x="533400" y="6324600"/>
            <a:ext cx="7690116"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912813" rtl="0" eaLnBrk="0" fontAlgn="base" latinLnBrk="0" hangingPunct="0">
              <a:lnSpc>
                <a:spcPct val="90000"/>
              </a:lnSpc>
              <a:spcBef>
                <a:spcPts val="0"/>
              </a:spcBef>
              <a:spcAft>
                <a:spcPct val="0"/>
              </a:spcAft>
              <a:buClrTx/>
              <a:buSzTx/>
              <a:buFont typeface="Arial" pitchFamily="34" charset="0"/>
              <a:buNone/>
              <a:tabLst/>
              <a:defRPr/>
            </a:pPr>
            <a:r>
              <a:rPr kumimoji="0" lang="en-US" sz="2000" b="0" i="0" u="none" strike="noStrike" kern="1200" cap="none" spc="0" normalizeH="0" baseline="0" noProof="0" dirty="0" err="1" smtClean="0">
                <a:ln>
                  <a:noFill/>
                </a:ln>
                <a:solidFill>
                  <a:schemeClr val="accent5"/>
                </a:solidFill>
                <a:effectLst/>
                <a:uLnTx/>
                <a:uFillTx/>
                <a:latin typeface="+mn-lt"/>
                <a:ea typeface="+mn-ea"/>
                <a:cs typeface="+mn-cs"/>
              </a:rPr>
              <a:t>Xposé</a:t>
            </a:r>
            <a:r>
              <a:rPr kumimoji="0" lang="en-US" sz="2000" b="0" i="0" u="none" strike="noStrike" kern="1200" cap="none" spc="0" normalizeH="0" baseline="0" noProof="0" dirty="0" smtClean="0">
                <a:ln>
                  <a:noFill/>
                </a:ln>
                <a:solidFill>
                  <a:schemeClr val="accent5"/>
                </a:solidFill>
                <a:effectLst/>
                <a:uLnTx/>
                <a:uFillTx/>
                <a:latin typeface="+mn-lt"/>
                <a:ea typeface="+mn-ea"/>
                <a:cs typeface="+mn-cs"/>
              </a:rPr>
              <a:t> 2009 – 2010				INGENIEURS2000</a:t>
            </a:r>
            <a:endParaRPr kumimoji="0" lang="en-US" sz="2000" b="0" i="0" u="none" strike="noStrike" kern="1200" cap="none" spc="0" normalizeH="0" baseline="0" noProof="0" dirty="0">
              <a:ln>
                <a:noFill/>
              </a:ln>
              <a:solidFill>
                <a:schemeClr val="accent5"/>
              </a:solidFill>
              <a:effectLst/>
              <a:uLnTx/>
              <a:uFillTx/>
              <a:latin typeface="+mn-lt"/>
              <a:ea typeface="+mn-ea"/>
              <a:cs typeface="+mn-cs"/>
            </a:endParaRPr>
          </a:p>
        </p:txBody>
      </p:sp>
    </p:spTree>
  </p:cSld>
  <p:clrMapOvr>
    <a:masterClrMapping/>
  </p:clrMapOvr>
  <p:transition advTm="52244">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0" y="1066801"/>
            <a:ext cx="9144000" cy="51816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304800" y="76200"/>
            <a:ext cx="613488" cy="914400"/>
          </a:xfrm>
          <a:prstGeom prst="rect">
            <a:avLst/>
          </a:prstGeom>
          <a:noFill/>
          <a:ln w="9525">
            <a:noFill/>
            <a:miter lim="800000"/>
            <a:headEnd/>
            <a:tailEnd/>
          </a:ln>
        </p:spPr>
      </p:pic>
      <p:sp>
        <p:nvSpPr>
          <p:cNvPr id="6" name="Titre 3"/>
          <p:cNvSpPr>
            <a:spLocks noGrp="1"/>
          </p:cNvSpPr>
          <p:nvPr>
            <p:ph type="title"/>
          </p:nvPr>
        </p:nvSpPr>
        <p:spPr>
          <a:xfrm>
            <a:off x="1143000" y="244446"/>
            <a:ext cx="8382000" cy="512448"/>
          </a:xfrm>
        </p:spPr>
        <p:txBody>
          <a:bodyPr/>
          <a:lstStyle/>
          <a:p>
            <a:r>
              <a:rPr lang="fr-FR" dirty="0" smtClean="0"/>
              <a:t>Modèle RIA</a:t>
            </a:r>
            <a:endParaRPr lang="fr-FR" dirty="0"/>
          </a:p>
        </p:txBody>
      </p:sp>
      <p:sp>
        <p:nvSpPr>
          <p:cNvPr id="7" name="Espace réservé du numéro de diapositive 6"/>
          <p:cNvSpPr>
            <a:spLocks noGrp="1"/>
          </p:cNvSpPr>
          <p:nvPr>
            <p:ph type="sldNum" sz="quarter" idx="4"/>
          </p:nvPr>
        </p:nvSpPr>
        <p:spPr/>
        <p:txBody>
          <a:bodyPr/>
          <a:lstStyle/>
          <a:p>
            <a:fld id="{10C358E2-BEB3-40E5-9F87-0EBEE5901F9F}" type="slidenum">
              <a:rPr lang="en-US" smtClean="0"/>
              <a:pPr/>
              <a:t>10</a:t>
            </a:fld>
            <a:endParaRPr lang="en-US" dirty="0"/>
          </a:p>
        </p:txBody>
      </p:sp>
    </p:spTree>
  </p:cSld>
  <p:clrMapOvr>
    <a:masterClrMapping/>
  </p:clrMapOvr>
  <p:transition advTm="33462">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9833" y="244446"/>
            <a:ext cx="8382000" cy="512448"/>
          </a:xfrm>
        </p:spPr>
        <p:txBody>
          <a:bodyPr/>
          <a:lstStyle/>
          <a:p>
            <a:r>
              <a:rPr lang="fr-FR" dirty="0" smtClean="0"/>
              <a:t>Modèle RIA</a:t>
            </a:r>
            <a:endParaRPr lang="fr-FR" dirty="0"/>
          </a:p>
        </p:txBody>
      </p:sp>
      <p:sp>
        <p:nvSpPr>
          <p:cNvPr id="5" name="Espace réservé du contenu 4"/>
          <p:cNvSpPr>
            <a:spLocks noGrp="1"/>
          </p:cNvSpPr>
          <p:nvPr>
            <p:ph sz="quarter" idx="15"/>
          </p:nvPr>
        </p:nvSpPr>
        <p:spPr>
          <a:xfrm>
            <a:off x="304800" y="870867"/>
            <a:ext cx="8610600" cy="3988784"/>
          </a:xfrm>
        </p:spPr>
        <p:txBody>
          <a:bodyPr/>
          <a:lstStyle/>
          <a:p>
            <a:pPr marL="342900" lvl="0" indent="-342900">
              <a:buBlip>
                <a:blip r:embed="rId3"/>
              </a:buBlip>
            </a:pPr>
            <a:r>
              <a:rPr lang="fr-FR" sz="2400" b="1" kern="0" dirty="0" smtClean="0">
                <a:solidFill>
                  <a:srgbClr val="4D4D4D"/>
                </a:solidFill>
                <a:latin typeface="Arial"/>
              </a:rPr>
              <a:t>Coté Utilisateur </a:t>
            </a:r>
          </a:p>
          <a:p>
            <a:pPr marL="742950" lvl="1" indent="-285750">
              <a:buBlip>
                <a:blip r:embed="rId4"/>
              </a:buBlip>
            </a:pPr>
            <a:r>
              <a:rPr lang="fr-FR" sz="2400" kern="0" dirty="0" smtClean="0">
                <a:solidFill>
                  <a:srgbClr val="4D4D4D"/>
                </a:solidFill>
                <a:latin typeface="Arial"/>
              </a:rPr>
              <a:t>Très fluide</a:t>
            </a:r>
          </a:p>
          <a:p>
            <a:pPr marL="742950" lvl="1" indent="-285750">
              <a:buBlip>
                <a:blip r:embed="rId4"/>
              </a:buBlip>
            </a:pPr>
            <a:r>
              <a:rPr lang="fr-FR" sz="2400" kern="0" dirty="0" smtClean="0">
                <a:solidFill>
                  <a:srgbClr val="4D4D4D"/>
                </a:solidFill>
                <a:latin typeface="Arial"/>
              </a:rPr>
              <a:t>Graphismes riches (ex: animation 3D)</a:t>
            </a:r>
          </a:p>
          <a:p>
            <a:pPr marL="742950" lvl="1" indent="-285750">
              <a:buBlip>
                <a:blip r:embed="rId4"/>
              </a:buBlip>
            </a:pPr>
            <a:r>
              <a:rPr lang="fr-FR" sz="2400" kern="0" dirty="0" smtClean="0">
                <a:solidFill>
                  <a:srgbClr val="4D4D4D"/>
                </a:solidFill>
                <a:latin typeface="Arial"/>
              </a:rPr>
              <a:t>Ergonomie similaire à celle d’un client lourd</a:t>
            </a:r>
          </a:p>
          <a:p>
            <a:pPr marL="742950" lvl="1" indent="-285750">
              <a:buBlip>
                <a:blip r:embed="rId4"/>
              </a:buBlip>
            </a:pPr>
            <a:endParaRPr lang="fr-FR" sz="2400" kern="0" dirty="0" smtClean="0">
              <a:solidFill>
                <a:srgbClr val="4D4D4D"/>
              </a:solidFill>
              <a:latin typeface="Arial"/>
            </a:endParaRPr>
          </a:p>
          <a:p>
            <a:pPr marL="342900" lvl="0" indent="-342900">
              <a:buBlip>
                <a:blip r:embed="rId3"/>
              </a:buBlip>
            </a:pPr>
            <a:r>
              <a:rPr lang="fr-FR" sz="2400" b="1" kern="0" dirty="0" smtClean="0">
                <a:solidFill>
                  <a:srgbClr val="4D4D4D"/>
                </a:solidFill>
                <a:latin typeface="Arial"/>
              </a:rPr>
              <a:t>Coté Développeur </a:t>
            </a:r>
          </a:p>
          <a:p>
            <a:pPr marL="742950" lvl="1" indent="-285750">
              <a:buBlip>
                <a:blip r:embed="rId4"/>
              </a:buBlip>
            </a:pPr>
            <a:r>
              <a:rPr lang="fr-FR" sz="2400" kern="0" dirty="0" smtClean="0">
                <a:solidFill>
                  <a:srgbClr val="4D4D4D"/>
                </a:solidFill>
                <a:latin typeface="Arial"/>
              </a:rPr>
              <a:t>Paradigmes de développement proches </a:t>
            </a:r>
          </a:p>
          <a:p>
            <a:pPr marL="742950" lvl="1" indent="-285750">
              <a:buNone/>
            </a:pPr>
            <a:r>
              <a:rPr lang="fr-FR" sz="2400" kern="0" dirty="0" smtClean="0">
                <a:solidFill>
                  <a:srgbClr val="4D4D4D"/>
                </a:solidFill>
                <a:latin typeface="Arial"/>
              </a:rPr>
              <a:t>	du client lourd</a:t>
            </a:r>
          </a:p>
          <a:p>
            <a:pPr marL="742950" lvl="1" indent="-285750">
              <a:buBlip>
                <a:blip r:embed="rId4"/>
              </a:buBlip>
            </a:pPr>
            <a:r>
              <a:rPr lang="fr-FR" sz="2400" kern="0" dirty="0" smtClean="0">
                <a:solidFill>
                  <a:srgbClr val="4D4D4D"/>
                </a:solidFill>
                <a:latin typeface="Arial"/>
              </a:rPr>
              <a:t>Langages puissants et très outillés</a:t>
            </a:r>
          </a:p>
          <a:p>
            <a:pPr marL="742950" lvl="1" indent="-285750">
              <a:buBlip>
                <a:blip r:embed="rId4"/>
              </a:buBlip>
            </a:pPr>
            <a:r>
              <a:rPr lang="fr-FR" sz="2400" kern="0" dirty="0" smtClean="0">
                <a:solidFill>
                  <a:srgbClr val="4D4D4D"/>
                </a:solidFill>
                <a:latin typeface="Arial"/>
              </a:rPr>
              <a:t>Utilisation du pattern MVC</a:t>
            </a:r>
          </a:p>
        </p:txBody>
      </p:sp>
      <p:pic>
        <p:nvPicPr>
          <p:cNvPr id="4098" name="Picture 2"/>
          <p:cNvPicPr>
            <a:picLocks noChangeAspect="1" noChangeArrowheads="1"/>
          </p:cNvPicPr>
          <p:nvPr/>
        </p:nvPicPr>
        <p:blipFill>
          <a:blip r:embed="rId5" cstate="print"/>
          <a:srcRect/>
          <a:stretch>
            <a:fillRect/>
          </a:stretch>
        </p:blipFill>
        <p:spPr bwMode="auto">
          <a:xfrm>
            <a:off x="6638925" y="3124200"/>
            <a:ext cx="2505075" cy="3733800"/>
          </a:xfrm>
          <a:prstGeom prst="rect">
            <a:avLst/>
          </a:prstGeom>
          <a:noFill/>
          <a:ln w="9525">
            <a:noFill/>
            <a:miter lim="800000"/>
            <a:headEnd/>
            <a:tailEnd/>
          </a:ln>
        </p:spPr>
      </p:pic>
      <p:sp>
        <p:nvSpPr>
          <p:cNvPr id="6" name="Espace réservé du numéro de diapositive 5"/>
          <p:cNvSpPr>
            <a:spLocks noGrp="1"/>
          </p:cNvSpPr>
          <p:nvPr>
            <p:ph type="sldNum" sz="quarter" idx="4"/>
          </p:nvPr>
        </p:nvSpPr>
        <p:spPr/>
        <p:txBody>
          <a:bodyPr/>
          <a:lstStyle/>
          <a:p>
            <a:fld id="{10C358E2-BEB3-40E5-9F87-0EBEE5901F9F}" type="slidenum">
              <a:rPr lang="en-US" smtClean="0"/>
              <a:pPr/>
              <a:t>11</a:t>
            </a:fld>
            <a:endParaRPr lang="en-US" dirty="0"/>
          </a:p>
        </p:txBody>
      </p:sp>
    </p:spTree>
  </p:cSld>
  <p:clrMapOvr>
    <a:masterClrMapping/>
  </p:clrMapOvr>
  <p:transition advTm="114395">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9833" y="244446"/>
            <a:ext cx="8382000" cy="512448"/>
          </a:xfrm>
        </p:spPr>
        <p:txBody>
          <a:bodyPr/>
          <a:lstStyle/>
          <a:p>
            <a:r>
              <a:rPr lang="fr-FR" dirty="0" smtClean="0"/>
              <a:t>L’évolution des application WEB</a:t>
            </a:r>
            <a:endParaRPr lang="fr-FR" dirty="0"/>
          </a:p>
        </p:txBody>
      </p:sp>
      <p:sp>
        <p:nvSpPr>
          <p:cNvPr id="5" name="Espace réservé du contenu 4"/>
          <p:cNvSpPr>
            <a:spLocks noGrp="1"/>
          </p:cNvSpPr>
          <p:nvPr>
            <p:ph sz="quarter" idx="15"/>
          </p:nvPr>
        </p:nvSpPr>
        <p:spPr>
          <a:xfrm>
            <a:off x="304800" y="870867"/>
            <a:ext cx="8077200" cy="984885"/>
          </a:xfrm>
        </p:spPr>
        <p:txBody>
          <a:bodyPr/>
          <a:lstStyle/>
          <a:p>
            <a:endParaRPr lang="fr-FR" sz="3200" dirty="0" smtClean="0"/>
          </a:p>
          <a:p>
            <a:endParaRPr lang="fr-FR" sz="3200" dirty="0" smtClean="0"/>
          </a:p>
        </p:txBody>
      </p:sp>
      <p:cxnSp>
        <p:nvCxnSpPr>
          <p:cNvPr id="7" name="Connecteur droit 20"/>
          <p:cNvCxnSpPr>
            <a:cxnSpLocks noChangeShapeType="1"/>
          </p:cNvCxnSpPr>
          <p:nvPr/>
        </p:nvCxnSpPr>
        <p:spPr bwMode="auto">
          <a:xfrm rot="16200000" flipH="1">
            <a:off x="460532" y="3778250"/>
            <a:ext cx="4241800" cy="12700"/>
          </a:xfrm>
          <a:prstGeom prst="line">
            <a:avLst/>
          </a:prstGeom>
          <a:noFill/>
          <a:ln w="9525" algn="ctr">
            <a:solidFill>
              <a:schemeClr val="tx1"/>
            </a:solidFill>
            <a:round/>
            <a:headEnd/>
            <a:tailEnd/>
          </a:ln>
        </p:spPr>
      </p:cxnSp>
      <p:cxnSp>
        <p:nvCxnSpPr>
          <p:cNvPr id="8" name="Connecteur droit 21"/>
          <p:cNvCxnSpPr>
            <a:cxnSpLocks noChangeShapeType="1"/>
          </p:cNvCxnSpPr>
          <p:nvPr/>
        </p:nvCxnSpPr>
        <p:spPr bwMode="auto">
          <a:xfrm rot="16200000" flipH="1">
            <a:off x="2754822" y="3740150"/>
            <a:ext cx="4241800" cy="12700"/>
          </a:xfrm>
          <a:prstGeom prst="line">
            <a:avLst/>
          </a:prstGeom>
          <a:noFill/>
          <a:ln w="9525" algn="ctr">
            <a:solidFill>
              <a:schemeClr val="tx1"/>
            </a:solidFill>
            <a:round/>
            <a:headEnd/>
            <a:tailEnd/>
          </a:ln>
        </p:spPr>
      </p:cxnSp>
      <p:cxnSp>
        <p:nvCxnSpPr>
          <p:cNvPr id="9" name="Connecteur droit 22"/>
          <p:cNvCxnSpPr>
            <a:cxnSpLocks noChangeShapeType="1"/>
          </p:cNvCxnSpPr>
          <p:nvPr/>
        </p:nvCxnSpPr>
        <p:spPr bwMode="auto">
          <a:xfrm rot="16200000" flipH="1">
            <a:off x="4982545" y="3727450"/>
            <a:ext cx="4241800" cy="12700"/>
          </a:xfrm>
          <a:prstGeom prst="line">
            <a:avLst/>
          </a:prstGeom>
          <a:noFill/>
          <a:ln w="9525" algn="ctr">
            <a:solidFill>
              <a:schemeClr val="tx1"/>
            </a:solidFill>
            <a:round/>
            <a:headEnd/>
            <a:tailEnd/>
          </a:ln>
        </p:spPr>
      </p:cxnSp>
      <p:graphicFrame>
        <p:nvGraphicFramePr>
          <p:cNvPr id="17" name="Chart 16"/>
          <p:cNvGraphicFramePr/>
          <p:nvPr/>
        </p:nvGraphicFramePr>
        <p:xfrm>
          <a:off x="685800" y="3124200"/>
          <a:ext cx="8173039" cy="18228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nvGraphicFramePr>
        <p:xfrm>
          <a:off x="838200" y="990600"/>
          <a:ext cx="8090719" cy="1727200"/>
        </p:xfrm>
        <a:graphic>
          <a:graphicData uri="http://schemas.openxmlformats.org/drawingml/2006/chart">
            <c:chart xmlns:c="http://schemas.openxmlformats.org/drawingml/2006/chart" xmlns:r="http://schemas.openxmlformats.org/officeDocument/2006/relationships" r:id="rId4"/>
          </a:graphicData>
        </a:graphic>
      </p:graphicFrame>
      <p:pic>
        <p:nvPicPr>
          <p:cNvPr id="29" name="Picture 7" descr="C:\Users\Christophe\Desktop\Sans titre-2 copie.png"/>
          <p:cNvPicPr>
            <a:picLocks noChangeAspect="1" noChangeArrowheads="1"/>
          </p:cNvPicPr>
          <p:nvPr/>
        </p:nvPicPr>
        <p:blipFill>
          <a:blip r:embed="rId5" cstate="print"/>
          <a:srcRect/>
          <a:stretch>
            <a:fillRect/>
          </a:stretch>
        </p:blipFill>
        <p:spPr bwMode="auto">
          <a:xfrm>
            <a:off x="0" y="1524000"/>
            <a:ext cx="914400" cy="993504"/>
          </a:xfrm>
          <a:prstGeom prst="rect">
            <a:avLst/>
          </a:prstGeom>
          <a:noFill/>
        </p:spPr>
      </p:pic>
      <p:pic>
        <p:nvPicPr>
          <p:cNvPr id="30" name="Picture 6" descr="C:\Users\Christophe\Desktop\mr geek.png"/>
          <p:cNvPicPr>
            <a:picLocks noChangeAspect="1" noChangeArrowheads="1"/>
          </p:cNvPicPr>
          <p:nvPr/>
        </p:nvPicPr>
        <p:blipFill>
          <a:blip r:embed="rId6" cstate="print"/>
          <a:srcRect/>
          <a:stretch>
            <a:fillRect/>
          </a:stretch>
        </p:blipFill>
        <p:spPr bwMode="auto">
          <a:xfrm>
            <a:off x="0" y="3581400"/>
            <a:ext cx="914400" cy="1162512"/>
          </a:xfrm>
          <a:prstGeom prst="rect">
            <a:avLst/>
          </a:prstGeom>
          <a:noFill/>
        </p:spPr>
      </p:pic>
      <p:sp>
        <p:nvSpPr>
          <p:cNvPr id="22" name="TextBox 21"/>
          <p:cNvSpPr txBox="1"/>
          <p:nvPr/>
        </p:nvSpPr>
        <p:spPr>
          <a:xfrm>
            <a:off x="0" y="2514600"/>
            <a:ext cx="1676400" cy="646331"/>
          </a:xfrm>
          <a:prstGeom prst="rect">
            <a:avLst/>
          </a:prstGeom>
          <a:noFill/>
        </p:spPr>
        <p:txBody>
          <a:bodyPr wrap="square" rtlCol="0">
            <a:spAutoFit/>
          </a:bodyPr>
          <a:lstStyle/>
          <a:p>
            <a:r>
              <a:rPr lang="fr-FR" dirty="0" smtClean="0">
                <a:solidFill>
                  <a:schemeClr val="accent1">
                    <a:lumMod val="25000"/>
                  </a:schemeClr>
                </a:solidFill>
              </a:rPr>
              <a:t>Expérience Utilisateur</a:t>
            </a:r>
            <a:endParaRPr lang="fr-FR" dirty="0">
              <a:solidFill>
                <a:schemeClr val="accent1">
                  <a:lumMod val="25000"/>
                </a:schemeClr>
              </a:solidFill>
            </a:endParaRPr>
          </a:p>
        </p:txBody>
      </p:sp>
      <p:sp>
        <p:nvSpPr>
          <p:cNvPr id="23" name="TextBox 22"/>
          <p:cNvSpPr txBox="1"/>
          <p:nvPr/>
        </p:nvSpPr>
        <p:spPr>
          <a:xfrm>
            <a:off x="0" y="4648200"/>
            <a:ext cx="1676400" cy="646331"/>
          </a:xfrm>
          <a:prstGeom prst="rect">
            <a:avLst/>
          </a:prstGeom>
          <a:noFill/>
        </p:spPr>
        <p:txBody>
          <a:bodyPr wrap="square" rtlCol="0">
            <a:spAutoFit/>
          </a:bodyPr>
          <a:lstStyle/>
          <a:p>
            <a:r>
              <a:rPr lang="fr-FR" dirty="0" smtClean="0">
                <a:solidFill>
                  <a:schemeClr val="accent1">
                    <a:lumMod val="25000"/>
                  </a:schemeClr>
                </a:solidFill>
              </a:rPr>
              <a:t>Expérience</a:t>
            </a:r>
          </a:p>
          <a:p>
            <a:r>
              <a:rPr lang="fr-FR" dirty="0" smtClean="0">
                <a:solidFill>
                  <a:schemeClr val="accent1">
                    <a:lumMod val="25000"/>
                  </a:schemeClr>
                </a:solidFill>
              </a:rPr>
              <a:t>Développeur</a:t>
            </a:r>
            <a:endParaRPr lang="fr-FR" dirty="0">
              <a:solidFill>
                <a:schemeClr val="accent1">
                  <a:lumMod val="25000"/>
                </a:schemeClr>
              </a:solidFill>
            </a:endParaRPr>
          </a:p>
        </p:txBody>
      </p:sp>
      <p:cxnSp>
        <p:nvCxnSpPr>
          <p:cNvPr id="25" name="Straight Arrow Connector 24"/>
          <p:cNvCxnSpPr/>
          <p:nvPr/>
        </p:nvCxnSpPr>
        <p:spPr>
          <a:xfrm>
            <a:off x="914400" y="5943600"/>
            <a:ext cx="7696200" cy="1588"/>
          </a:xfrm>
          <a:prstGeom prst="straightConnector1">
            <a:avLst/>
          </a:prstGeom>
          <a:ln>
            <a:tailEnd type="arrow"/>
          </a:ln>
          <a:effectLst>
            <a:glow rad="101600">
              <a:schemeClr val="accent5">
                <a:satMod val="175000"/>
                <a:alpha val="40000"/>
              </a:schemeClr>
            </a:glow>
          </a:effectLst>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0" y="5486400"/>
            <a:ext cx="1828800" cy="369332"/>
          </a:xfrm>
          <a:prstGeom prst="rect">
            <a:avLst/>
          </a:prstGeom>
          <a:noFill/>
        </p:spPr>
        <p:txBody>
          <a:bodyPr wrap="square" rtlCol="0">
            <a:spAutoFit/>
          </a:bodyPr>
          <a:lstStyle/>
          <a:p>
            <a:r>
              <a:rPr lang="fr-FR" dirty="0" smtClean="0">
                <a:solidFill>
                  <a:schemeClr val="accent1">
                    <a:lumMod val="25000"/>
                  </a:schemeClr>
                </a:solidFill>
              </a:rPr>
              <a:t>Modèle classique </a:t>
            </a:r>
            <a:endParaRPr lang="fr-FR" dirty="0">
              <a:solidFill>
                <a:schemeClr val="accent1">
                  <a:lumMod val="25000"/>
                </a:schemeClr>
              </a:solidFill>
            </a:endParaRPr>
          </a:p>
        </p:txBody>
      </p:sp>
      <p:sp>
        <p:nvSpPr>
          <p:cNvPr id="32" name="TextBox 31"/>
          <p:cNvSpPr txBox="1"/>
          <p:nvPr/>
        </p:nvSpPr>
        <p:spPr>
          <a:xfrm>
            <a:off x="2667000" y="5486400"/>
            <a:ext cx="1828800" cy="369332"/>
          </a:xfrm>
          <a:prstGeom prst="rect">
            <a:avLst/>
          </a:prstGeom>
          <a:noFill/>
        </p:spPr>
        <p:txBody>
          <a:bodyPr wrap="square" rtlCol="0">
            <a:spAutoFit/>
          </a:bodyPr>
          <a:lstStyle/>
          <a:p>
            <a:r>
              <a:rPr lang="fr-FR" dirty="0" smtClean="0">
                <a:solidFill>
                  <a:schemeClr val="accent1">
                    <a:lumMod val="25000"/>
                  </a:schemeClr>
                </a:solidFill>
              </a:rPr>
              <a:t>Modèle Web 1.x</a:t>
            </a:r>
            <a:endParaRPr lang="fr-FR" dirty="0">
              <a:solidFill>
                <a:schemeClr val="accent1">
                  <a:lumMod val="25000"/>
                </a:schemeClr>
              </a:solidFill>
            </a:endParaRPr>
          </a:p>
        </p:txBody>
      </p:sp>
      <p:sp>
        <p:nvSpPr>
          <p:cNvPr id="33" name="TextBox 32"/>
          <p:cNvSpPr txBox="1"/>
          <p:nvPr/>
        </p:nvSpPr>
        <p:spPr>
          <a:xfrm>
            <a:off x="5334000" y="5486400"/>
            <a:ext cx="1828800" cy="369332"/>
          </a:xfrm>
          <a:prstGeom prst="rect">
            <a:avLst/>
          </a:prstGeom>
          <a:noFill/>
        </p:spPr>
        <p:txBody>
          <a:bodyPr wrap="square" rtlCol="0">
            <a:spAutoFit/>
          </a:bodyPr>
          <a:lstStyle/>
          <a:p>
            <a:r>
              <a:rPr lang="fr-FR" dirty="0" smtClean="0">
                <a:solidFill>
                  <a:schemeClr val="accent1">
                    <a:lumMod val="25000"/>
                  </a:schemeClr>
                </a:solidFill>
              </a:rPr>
              <a:t>Modèle Ajax</a:t>
            </a:r>
            <a:endParaRPr lang="fr-FR" dirty="0">
              <a:solidFill>
                <a:schemeClr val="accent1">
                  <a:lumMod val="25000"/>
                </a:schemeClr>
              </a:solidFill>
            </a:endParaRPr>
          </a:p>
        </p:txBody>
      </p:sp>
      <p:sp>
        <p:nvSpPr>
          <p:cNvPr id="34" name="TextBox 33"/>
          <p:cNvSpPr txBox="1"/>
          <p:nvPr/>
        </p:nvSpPr>
        <p:spPr>
          <a:xfrm>
            <a:off x="7772400" y="5486400"/>
            <a:ext cx="1828800" cy="369332"/>
          </a:xfrm>
          <a:prstGeom prst="rect">
            <a:avLst/>
          </a:prstGeom>
          <a:noFill/>
        </p:spPr>
        <p:txBody>
          <a:bodyPr wrap="square" rtlCol="0">
            <a:spAutoFit/>
          </a:bodyPr>
          <a:lstStyle/>
          <a:p>
            <a:r>
              <a:rPr lang="fr-FR" dirty="0" smtClean="0">
                <a:solidFill>
                  <a:schemeClr val="accent1">
                    <a:lumMod val="25000"/>
                  </a:schemeClr>
                </a:solidFill>
              </a:rPr>
              <a:t>Modèle RIA</a:t>
            </a:r>
            <a:endParaRPr lang="fr-FR" dirty="0">
              <a:solidFill>
                <a:schemeClr val="accent1">
                  <a:lumMod val="25000"/>
                </a:schemeClr>
              </a:solidFill>
            </a:endParaRPr>
          </a:p>
        </p:txBody>
      </p:sp>
      <p:sp>
        <p:nvSpPr>
          <p:cNvPr id="35" name="TextBox 34"/>
          <p:cNvSpPr txBox="1"/>
          <p:nvPr/>
        </p:nvSpPr>
        <p:spPr>
          <a:xfrm>
            <a:off x="76200" y="6107668"/>
            <a:ext cx="1981200" cy="369332"/>
          </a:xfrm>
          <a:prstGeom prst="rect">
            <a:avLst/>
          </a:prstGeom>
          <a:noFill/>
        </p:spPr>
        <p:txBody>
          <a:bodyPr wrap="square" rtlCol="0">
            <a:spAutoFit/>
          </a:bodyPr>
          <a:lstStyle/>
          <a:p>
            <a:r>
              <a:rPr lang="fr-FR" dirty="0" smtClean="0">
                <a:solidFill>
                  <a:schemeClr val="accent1">
                    <a:lumMod val="25000"/>
                  </a:schemeClr>
                </a:solidFill>
              </a:rPr>
              <a:t>Site de Rémi </a:t>
            </a:r>
            <a:r>
              <a:rPr lang="fr-FR" dirty="0" err="1" smtClean="0">
                <a:solidFill>
                  <a:schemeClr val="accent1">
                    <a:lumMod val="25000"/>
                  </a:schemeClr>
                </a:solidFill>
              </a:rPr>
              <a:t>Forax</a:t>
            </a:r>
            <a:endParaRPr lang="fr-FR" dirty="0">
              <a:solidFill>
                <a:schemeClr val="accent1">
                  <a:lumMod val="25000"/>
                </a:schemeClr>
              </a:solidFill>
            </a:endParaRPr>
          </a:p>
        </p:txBody>
      </p:sp>
      <p:sp>
        <p:nvSpPr>
          <p:cNvPr id="36" name="TextBox 35"/>
          <p:cNvSpPr txBox="1"/>
          <p:nvPr/>
        </p:nvSpPr>
        <p:spPr>
          <a:xfrm>
            <a:off x="2895600" y="6096000"/>
            <a:ext cx="1981200" cy="369332"/>
          </a:xfrm>
          <a:prstGeom prst="rect">
            <a:avLst/>
          </a:prstGeom>
          <a:noFill/>
        </p:spPr>
        <p:txBody>
          <a:bodyPr wrap="square" rtlCol="0">
            <a:spAutoFit/>
          </a:bodyPr>
          <a:lstStyle/>
          <a:p>
            <a:r>
              <a:rPr lang="fr-FR" dirty="0" smtClean="0">
                <a:solidFill>
                  <a:schemeClr val="accent1">
                    <a:lumMod val="25000"/>
                  </a:schemeClr>
                </a:solidFill>
              </a:rPr>
              <a:t>Site de SNCF</a:t>
            </a:r>
            <a:endParaRPr lang="fr-FR" dirty="0">
              <a:solidFill>
                <a:schemeClr val="accent1">
                  <a:lumMod val="25000"/>
                </a:schemeClr>
              </a:solidFill>
            </a:endParaRPr>
          </a:p>
        </p:txBody>
      </p:sp>
      <p:sp>
        <p:nvSpPr>
          <p:cNvPr id="37" name="TextBox 36"/>
          <p:cNvSpPr txBox="1"/>
          <p:nvPr/>
        </p:nvSpPr>
        <p:spPr>
          <a:xfrm>
            <a:off x="5334000" y="6107668"/>
            <a:ext cx="1981200" cy="369332"/>
          </a:xfrm>
          <a:prstGeom prst="rect">
            <a:avLst/>
          </a:prstGeom>
          <a:noFill/>
        </p:spPr>
        <p:txBody>
          <a:bodyPr wrap="square" rtlCol="0">
            <a:spAutoFit/>
          </a:bodyPr>
          <a:lstStyle/>
          <a:p>
            <a:r>
              <a:rPr lang="fr-FR" dirty="0" smtClean="0">
                <a:solidFill>
                  <a:schemeClr val="accent1">
                    <a:lumMod val="25000"/>
                  </a:schemeClr>
                </a:solidFill>
              </a:rPr>
              <a:t>Site de Yahoo</a:t>
            </a:r>
            <a:endParaRPr lang="fr-FR" dirty="0">
              <a:solidFill>
                <a:schemeClr val="accent1">
                  <a:lumMod val="25000"/>
                </a:schemeClr>
              </a:solidFill>
            </a:endParaRPr>
          </a:p>
        </p:txBody>
      </p:sp>
      <p:sp>
        <p:nvSpPr>
          <p:cNvPr id="38" name="TextBox 37"/>
          <p:cNvSpPr txBox="1"/>
          <p:nvPr/>
        </p:nvSpPr>
        <p:spPr>
          <a:xfrm>
            <a:off x="8001000" y="6107668"/>
            <a:ext cx="990600" cy="369332"/>
          </a:xfrm>
          <a:prstGeom prst="rect">
            <a:avLst/>
          </a:prstGeom>
          <a:noFill/>
        </p:spPr>
        <p:txBody>
          <a:bodyPr wrap="square" rtlCol="0">
            <a:spAutoFit/>
          </a:bodyPr>
          <a:lstStyle/>
          <a:p>
            <a:r>
              <a:rPr lang="fr-FR" dirty="0" smtClean="0">
                <a:solidFill>
                  <a:schemeClr val="accent1">
                    <a:lumMod val="25000"/>
                  </a:schemeClr>
                </a:solidFill>
              </a:rPr>
              <a:t>Site RIA</a:t>
            </a:r>
            <a:endParaRPr lang="fr-FR" dirty="0">
              <a:solidFill>
                <a:schemeClr val="accent1">
                  <a:lumMod val="25000"/>
                </a:schemeClr>
              </a:solidFill>
            </a:endParaRPr>
          </a:p>
        </p:txBody>
      </p:sp>
      <p:sp>
        <p:nvSpPr>
          <p:cNvPr id="24" name="Espace réservé du numéro de diapositive 23"/>
          <p:cNvSpPr>
            <a:spLocks noGrp="1"/>
          </p:cNvSpPr>
          <p:nvPr>
            <p:ph type="sldNum" sz="quarter" idx="4"/>
          </p:nvPr>
        </p:nvSpPr>
        <p:spPr/>
        <p:txBody>
          <a:bodyPr/>
          <a:lstStyle/>
          <a:p>
            <a:fld id="{10C358E2-BEB3-40E5-9F87-0EBEE5901F9F}" type="slidenum">
              <a:rPr lang="en-US" smtClean="0"/>
              <a:pPr/>
              <a:t>12</a:t>
            </a:fld>
            <a:endParaRPr lang="en-US" dirty="0"/>
          </a:p>
        </p:txBody>
      </p:sp>
    </p:spTree>
  </p:cSld>
  <p:clrMapOvr>
    <a:masterClrMapping/>
  </p:clrMapOvr>
  <p:transition advTm="1326">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60363" y="636588"/>
            <a:ext cx="8382000" cy="508000"/>
          </a:xfrm>
          <a:prstGeom prst="rect">
            <a:avLst/>
          </a:prstGeom>
        </p:spPr>
        <p:txBody>
          <a:bodyPr vert="horz" wrap="square" lIns="0" tIns="0" rIns="0" bIns="0" rtlCol="0" anchor="b" anchorCtr="0">
            <a:spAutoFit/>
          </a:bodyPr>
          <a:lstStyle/>
          <a:p>
            <a:pPr marL="0" marR="0" lvl="0" indent="0" defTabSz="912813" rtl="0" eaLnBrk="0" fontAlgn="base" latinLnBrk="0" hangingPunct="0">
              <a:lnSpc>
                <a:spcPct val="90000"/>
              </a:lnSpc>
              <a:spcBef>
                <a:spcPct val="0"/>
              </a:spcBef>
              <a:spcAft>
                <a:spcPct val="0"/>
              </a:spcAft>
              <a:buClrTx/>
              <a:buSzTx/>
              <a:buFontTx/>
              <a:buNone/>
              <a:tabLst/>
              <a:defRPr/>
            </a:pPr>
            <a:r>
              <a:rPr kumimoji="0" lang="en-US" sz="3700" b="0" i="0" u="none" strike="noStrike" kern="1200" cap="none" spc="-125" normalizeH="0" baseline="0" noProof="0" smtClean="0">
                <a:ln w="3175">
                  <a:noFill/>
                </a:ln>
                <a:solidFill>
                  <a:schemeClr val="bg2"/>
                </a:solidFill>
                <a:effectLst/>
                <a:uLnTx/>
                <a:uFillTx/>
                <a:latin typeface="Segoe Light" pitchFamily="34" charset="0"/>
                <a:ea typeface="+mn-ea"/>
                <a:cs typeface="Arial" charset="0"/>
              </a:rPr>
              <a:t>RIA : Rich Internet Application</a:t>
            </a:r>
            <a:endParaRPr kumimoji="0" lang="en-US"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pic>
        <p:nvPicPr>
          <p:cNvPr id="1031" name="Picture 7" descr="C:\Users\Christophe\Desktop\TitreRIA.png"/>
          <p:cNvPicPr>
            <a:picLocks noChangeAspect="1" noChangeArrowheads="1"/>
          </p:cNvPicPr>
          <p:nvPr/>
        </p:nvPicPr>
        <p:blipFill>
          <a:blip r:embed="rId3" cstate="print"/>
          <a:srcRect/>
          <a:stretch>
            <a:fillRect/>
          </a:stretch>
        </p:blipFill>
        <p:spPr bwMode="auto">
          <a:xfrm>
            <a:off x="762000" y="1447800"/>
            <a:ext cx="7855536" cy="48053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40404">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5" name="Rectangle 3"/>
          <p:cNvSpPr>
            <a:spLocks noGrp="1" noChangeArrowheads="1"/>
          </p:cNvSpPr>
          <p:nvPr>
            <p:ph type="body" idx="1"/>
          </p:nvPr>
        </p:nvSpPr>
        <p:spPr>
          <a:xfrm>
            <a:off x="417513" y="985218"/>
            <a:ext cx="8402637" cy="1292662"/>
          </a:xfrm>
        </p:spPr>
        <p:txBody>
          <a:bodyPr/>
          <a:lstStyle/>
          <a:p>
            <a:pPr marL="342900" lvl="0" indent="-342900">
              <a:buBlip>
                <a:blip r:embed="rId3"/>
              </a:buBlip>
            </a:pPr>
            <a:r>
              <a:rPr lang="fr-FR" sz="2000" b="1" kern="0" dirty="0" smtClean="0">
                <a:solidFill>
                  <a:srgbClr val="4D4D4D"/>
                </a:solidFill>
                <a:latin typeface="Arial"/>
              </a:rPr>
              <a:t>RIA = </a:t>
            </a:r>
            <a:r>
              <a:rPr lang="fr-FR" sz="2000" b="1" kern="0" dirty="0" err="1" smtClean="0">
                <a:solidFill>
                  <a:srgbClr val="4D4D4D"/>
                </a:solidFill>
                <a:latin typeface="Arial"/>
              </a:rPr>
              <a:t>Rich</a:t>
            </a:r>
            <a:r>
              <a:rPr lang="fr-FR" sz="2000" b="1" kern="0" dirty="0" smtClean="0">
                <a:solidFill>
                  <a:srgbClr val="4D4D4D"/>
                </a:solidFill>
                <a:latin typeface="Arial"/>
              </a:rPr>
              <a:t> Internet Application</a:t>
            </a:r>
          </a:p>
          <a:p>
            <a:pPr marL="742950" lvl="1" indent="-285750">
              <a:buBlip>
                <a:blip r:embed="rId4"/>
              </a:buBlip>
            </a:pPr>
            <a:r>
              <a:rPr lang="fr-FR" kern="0" dirty="0" smtClean="0">
                <a:solidFill>
                  <a:srgbClr val="4D4D4D"/>
                </a:solidFill>
                <a:latin typeface="Arial"/>
              </a:rPr>
              <a:t>Terme inventé par </a:t>
            </a:r>
            <a:r>
              <a:rPr lang="fr-FR" kern="0" dirty="0" err="1" smtClean="0">
                <a:solidFill>
                  <a:srgbClr val="4D4D4D"/>
                </a:solidFill>
                <a:latin typeface="Arial"/>
              </a:rPr>
              <a:t>Macromedia</a:t>
            </a:r>
            <a:r>
              <a:rPr lang="fr-FR" kern="0" dirty="0" smtClean="0">
                <a:solidFill>
                  <a:srgbClr val="4D4D4D"/>
                </a:solidFill>
                <a:latin typeface="Arial"/>
              </a:rPr>
              <a:t> en 2002</a:t>
            </a:r>
          </a:p>
          <a:p>
            <a:pPr marL="742950" lvl="1" indent="-285750">
              <a:buBlip>
                <a:blip r:embed="rId4"/>
              </a:buBlip>
            </a:pPr>
            <a:r>
              <a:rPr lang="fr-FR" kern="0" dirty="0" smtClean="0">
                <a:solidFill>
                  <a:srgbClr val="4D4D4D"/>
                </a:solidFill>
                <a:latin typeface="Arial"/>
              </a:rPr>
              <a:t>Application riche dans un navigateur Web</a:t>
            </a:r>
          </a:p>
          <a:p>
            <a:pPr marL="742950" lvl="1" indent="-285750">
              <a:buBlip>
                <a:blip r:embed="rId4"/>
              </a:buBlip>
            </a:pPr>
            <a:r>
              <a:rPr lang="fr-FR" kern="0" dirty="0" smtClean="0">
                <a:solidFill>
                  <a:srgbClr val="4D4D4D"/>
                </a:solidFill>
                <a:latin typeface="Arial"/>
              </a:rPr>
              <a:t>Convergence du client lourd et du client léger</a:t>
            </a:r>
          </a:p>
        </p:txBody>
      </p:sp>
      <p:sp>
        <p:nvSpPr>
          <p:cNvPr id="940038" name="Rectangle 6"/>
          <p:cNvSpPr>
            <a:spLocks noGrp="1" noChangeArrowheads="1"/>
          </p:cNvSpPr>
          <p:nvPr>
            <p:ph type="title"/>
          </p:nvPr>
        </p:nvSpPr>
        <p:spPr>
          <a:xfrm>
            <a:off x="360363" y="254000"/>
            <a:ext cx="8382000" cy="508000"/>
          </a:xfrm>
          <a:noFill/>
          <a:ln/>
        </p:spPr>
        <p:txBody>
          <a:bodyPr/>
          <a:lstStyle/>
          <a:p>
            <a:r>
              <a:rPr lang="fr-FR" dirty="0" smtClean="0"/>
              <a:t>RIA : Définition</a:t>
            </a:r>
            <a:endParaRPr lang="fr-FR" dirty="0"/>
          </a:p>
        </p:txBody>
      </p:sp>
      <p:sp>
        <p:nvSpPr>
          <p:cNvPr id="6" name="Double flèche horizontale 5"/>
          <p:cNvSpPr/>
          <p:nvPr/>
        </p:nvSpPr>
        <p:spPr bwMode="auto">
          <a:xfrm>
            <a:off x="990600" y="2590800"/>
            <a:ext cx="7086600" cy="990600"/>
          </a:xfrm>
          <a:prstGeom prst="leftRightArrow">
            <a:avLst>
              <a:gd name="adj1" fmla="val 50000"/>
              <a:gd name="adj2" fmla="val 7449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ZoneTexte 7"/>
          <p:cNvSpPr txBox="1"/>
          <p:nvPr/>
        </p:nvSpPr>
        <p:spPr>
          <a:xfrm>
            <a:off x="1219200" y="2968823"/>
            <a:ext cx="762000" cy="307777"/>
          </a:xfrm>
          <a:prstGeom prst="rect">
            <a:avLst/>
          </a:prstGeom>
          <a:noFill/>
        </p:spPr>
        <p:txBody>
          <a:bodyPr wrap="square" rtlCol="0">
            <a:spAutoFit/>
          </a:bodyPr>
          <a:lstStyle/>
          <a:p>
            <a:r>
              <a:rPr lang="fr-FR" sz="1400" b="1" dirty="0" smtClean="0">
                <a:solidFill>
                  <a:schemeClr val="bg1"/>
                </a:solidFill>
              </a:rPr>
              <a:t>HTML</a:t>
            </a:r>
            <a:endParaRPr lang="fr-FR" sz="1400" b="1" dirty="0">
              <a:solidFill>
                <a:schemeClr val="bg1"/>
              </a:solidFill>
            </a:endParaRPr>
          </a:p>
        </p:txBody>
      </p:sp>
      <p:sp>
        <p:nvSpPr>
          <p:cNvPr id="9" name="ZoneTexte 8"/>
          <p:cNvSpPr txBox="1"/>
          <p:nvPr/>
        </p:nvSpPr>
        <p:spPr>
          <a:xfrm>
            <a:off x="2590800" y="2971800"/>
            <a:ext cx="533400" cy="304800"/>
          </a:xfrm>
          <a:prstGeom prst="rect">
            <a:avLst/>
          </a:prstGeom>
          <a:noFill/>
        </p:spPr>
        <p:txBody>
          <a:bodyPr wrap="square" rtlCol="0">
            <a:spAutoFit/>
          </a:bodyPr>
          <a:lstStyle/>
          <a:p>
            <a:r>
              <a:rPr lang="fr-FR" sz="1400" b="1" dirty="0" smtClean="0">
                <a:solidFill>
                  <a:schemeClr val="bg1"/>
                </a:solidFill>
              </a:rPr>
              <a:t>Ajax</a:t>
            </a:r>
            <a:endParaRPr lang="fr-FR" sz="1400" b="1" dirty="0">
              <a:solidFill>
                <a:schemeClr val="bg1"/>
              </a:solidFill>
            </a:endParaRPr>
          </a:p>
        </p:txBody>
      </p:sp>
      <p:sp>
        <p:nvSpPr>
          <p:cNvPr id="10" name="ZoneTexte 9"/>
          <p:cNvSpPr txBox="1"/>
          <p:nvPr/>
        </p:nvSpPr>
        <p:spPr>
          <a:xfrm>
            <a:off x="4038600" y="2819400"/>
            <a:ext cx="990600" cy="523220"/>
          </a:xfrm>
          <a:prstGeom prst="rect">
            <a:avLst/>
          </a:prstGeom>
          <a:noFill/>
        </p:spPr>
        <p:txBody>
          <a:bodyPr wrap="square" rtlCol="0">
            <a:spAutoFit/>
          </a:bodyPr>
          <a:lstStyle/>
          <a:p>
            <a:pPr algn="ctr"/>
            <a:r>
              <a:rPr lang="fr-FR" sz="1400" b="1" dirty="0" smtClean="0">
                <a:solidFill>
                  <a:schemeClr val="bg1"/>
                </a:solidFill>
              </a:rPr>
              <a:t>Flex</a:t>
            </a:r>
          </a:p>
          <a:p>
            <a:pPr algn="ctr"/>
            <a:r>
              <a:rPr lang="fr-FR" sz="1400" b="1" dirty="0" smtClean="0">
                <a:solidFill>
                  <a:schemeClr val="bg1"/>
                </a:solidFill>
              </a:rPr>
              <a:t>Silverlight</a:t>
            </a:r>
            <a:endParaRPr lang="fr-FR" sz="1400" b="1" dirty="0">
              <a:solidFill>
                <a:schemeClr val="bg1"/>
              </a:solidFill>
            </a:endParaRPr>
          </a:p>
        </p:txBody>
      </p:sp>
      <p:sp>
        <p:nvSpPr>
          <p:cNvPr id="11" name="ZoneTexte 10"/>
          <p:cNvSpPr txBox="1"/>
          <p:nvPr/>
        </p:nvSpPr>
        <p:spPr>
          <a:xfrm>
            <a:off x="5638800" y="2819400"/>
            <a:ext cx="762000" cy="523220"/>
          </a:xfrm>
          <a:prstGeom prst="rect">
            <a:avLst/>
          </a:prstGeom>
          <a:noFill/>
        </p:spPr>
        <p:txBody>
          <a:bodyPr wrap="square" rtlCol="0">
            <a:spAutoFit/>
          </a:bodyPr>
          <a:lstStyle/>
          <a:p>
            <a:pPr algn="ctr"/>
            <a:r>
              <a:rPr lang="fr-FR" sz="1400" b="1" dirty="0" smtClean="0">
                <a:solidFill>
                  <a:schemeClr val="bg1"/>
                </a:solidFill>
              </a:rPr>
              <a:t>AIR</a:t>
            </a:r>
          </a:p>
          <a:p>
            <a:pPr algn="ctr"/>
            <a:r>
              <a:rPr lang="fr-FR" sz="1400" b="1" dirty="0" smtClean="0">
                <a:solidFill>
                  <a:schemeClr val="bg1"/>
                </a:solidFill>
              </a:rPr>
              <a:t>SL OOB</a:t>
            </a:r>
            <a:endParaRPr lang="fr-FR" sz="1400" b="1" dirty="0">
              <a:solidFill>
                <a:schemeClr val="bg1"/>
              </a:solidFill>
            </a:endParaRPr>
          </a:p>
        </p:txBody>
      </p:sp>
      <p:sp>
        <p:nvSpPr>
          <p:cNvPr id="12" name="ZoneTexte 11"/>
          <p:cNvSpPr txBox="1"/>
          <p:nvPr/>
        </p:nvSpPr>
        <p:spPr>
          <a:xfrm>
            <a:off x="7010400" y="2819400"/>
            <a:ext cx="914400" cy="523220"/>
          </a:xfrm>
          <a:prstGeom prst="rect">
            <a:avLst/>
          </a:prstGeom>
          <a:noFill/>
        </p:spPr>
        <p:txBody>
          <a:bodyPr wrap="square" rtlCol="0">
            <a:spAutoFit/>
          </a:bodyPr>
          <a:lstStyle/>
          <a:p>
            <a:pPr algn="ctr"/>
            <a:r>
              <a:rPr lang="fr-FR" sz="1400" b="1" dirty="0" smtClean="0">
                <a:solidFill>
                  <a:schemeClr val="bg1"/>
                </a:solidFill>
              </a:rPr>
              <a:t>Windows</a:t>
            </a:r>
          </a:p>
          <a:p>
            <a:pPr algn="ctr"/>
            <a:r>
              <a:rPr lang="fr-FR" sz="1400" b="1" dirty="0" smtClean="0">
                <a:solidFill>
                  <a:schemeClr val="bg1"/>
                </a:solidFill>
              </a:rPr>
              <a:t>Mac</a:t>
            </a:r>
            <a:endParaRPr lang="fr-FR" sz="1400" b="1" dirty="0">
              <a:solidFill>
                <a:schemeClr val="bg1"/>
              </a:solidFill>
            </a:endParaRPr>
          </a:p>
        </p:txBody>
      </p:sp>
      <p:sp>
        <p:nvSpPr>
          <p:cNvPr id="13" name="ZoneTexte 12"/>
          <p:cNvSpPr txBox="1"/>
          <p:nvPr/>
        </p:nvSpPr>
        <p:spPr>
          <a:xfrm>
            <a:off x="0" y="2968823"/>
            <a:ext cx="1143000" cy="307777"/>
          </a:xfrm>
          <a:prstGeom prst="rect">
            <a:avLst/>
          </a:prstGeom>
          <a:noFill/>
        </p:spPr>
        <p:txBody>
          <a:bodyPr wrap="square" rtlCol="0">
            <a:spAutoFit/>
          </a:bodyPr>
          <a:lstStyle/>
          <a:p>
            <a:r>
              <a:rPr lang="fr-FR" sz="1400" b="1" dirty="0" smtClean="0">
                <a:solidFill>
                  <a:schemeClr val="bg1"/>
                </a:solidFill>
              </a:rPr>
              <a:t>Client léger</a:t>
            </a:r>
            <a:endParaRPr lang="fr-FR" sz="1400" b="1" dirty="0">
              <a:solidFill>
                <a:schemeClr val="bg1"/>
              </a:solidFill>
            </a:endParaRPr>
          </a:p>
        </p:txBody>
      </p:sp>
      <p:sp>
        <p:nvSpPr>
          <p:cNvPr id="14" name="ZoneTexte 13"/>
          <p:cNvSpPr txBox="1"/>
          <p:nvPr/>
        </p:nvSpPr>
        <p:spPr>
          <a:xfrm>
            <a:off x="8077200" y="2971800"/>
            <a:ext cx="1295400" cy="307777"/>
          </a:xfrm>
          <a:prstGeom prst="rect">
            <a:avLst/>
          </a:prstGeom>
          <a:noFill/>
        </p:spPr>
        <p:txBody>
          <a:bodyPr wrap="square" rtlCol="0">
            <a:spAutoFit/>
          </a:bodyPr>
          <a:lstStyle/>
          <a:p>
            <a:r>
              <a:rPr lang="fr-FR" sz="1400" b="1" dirty="0" smtClean="0">
                <a:solidFill>
                  <a:schemeClr val="bg1"/>
                </a:solidFill>
              </a:rPr>
              <a:t>Client lourd</a:t>
            </a:r>
            <a:endParaRPr lang="fr-FR" sz="1400" b="1" dirty="0">
              <a:solidFill>
                <a:schemeClr val="bg1"/>
              </a:solidFill>
            </a:endParaRPr>
          </a:p>
        </p:txBody>
      </p:sp>
      <p:sp>
        <p:nvSpPr>
          <p:cNvPr id="15" name="ZoneTexte 14"/>
          <p:cNvSpPr txBox="1"/>
          <p:nvPr/>
        </p:nvSpPr>
        <p:spPr>
          <a:xfrm>
            <a:off x="0" y="3657600"/>
            <a:ext cx="3048000" cy="523220"/>
          </a:xfrm>
          <a:prstGeom prst="rect">
            <a:avLst/>
          </a:prstGeom>
          <a:noFill/>
        </p:spPr>
        <p:txBody>
          <a:bodyPr wrap="square" rtlCol="0">
            <a:spAutoFit/>
          </a:bodyPr>
          <a:lstStyle/>
          <a:p>
            <a:pPr algn="ctr"/>
            <a:r>
              <a:rPr lang="fr-FR" sz="1400" b="1" dirty="0" smtClean="0">
                <a:solidFill>
                  <a:schemeClr val="bg1"/>
                </a:solidFill>
              </a:rPr>
              <a:t>Accessible « partout »</a:t>
            </a:r>
          </a:p>
          <a:p>
            <a:pPr algn="ctr"/>
            <a:r>
              <a:rPr lang="fr-FR" sz="1400" b="1" dirty="0" smtClean="0">
                <a:solidFill>
                  <a:schemeClr val="bg1"/>
                </a:solidFill>
              </a:rPr>
              <a:t>Pas de problème de déploiement</a:t>
            </a:r>
          </a:p>
        </p:txBody>
      </p:sp>
      <p:sp>
        <p:nvSpPr>
          <p:cNvPr id="16" name="ZoneTexte 15"/>
          <p:cNvSpPr txBox="1"/>
          <p:nvPr/>
        </p:nvSpPr>
        <p:spPr>
          <a:xfrm>
            <a:off x="6629400" y="3657600"/>
            <a:ext cx="1981200" cy="523220"/>
          </a:xfrm>
          <a:prstGeom prst="rect">
            <a:avLst/>
          </a:prstGeom>
          <a:noFill/>
        </p:spPr>
        <p:txBody>
          <a:bodyPr wrap="square" rtlCol="0">
            <a:spAutoFit/>
          </a:bodyPr>
          <a:lstStyle/>
          <a:p>
            <a:pPr algn="ctr"/>
            <a:r>
              <a:rPr lang="fr-FR" sz="1400" b="1" dirty="0" smtClean="0">
                <a:solidFill>
                  <a:schemeClr val="bg1"/>
                </a:solidFill>
              </a:rPr>
              <a:t>Interface intuitive</a:t>
            </a:r>
          </a:p>
          <a:p>
            <a:pPr algn="ctr"/>
            <a:r>
              <a:rPr lang="fr-FR" sz="1400" b="1" dirty="0" smtClean="0">
                <a:solidFill>
                  <a:schemeClr val="bg1"/>
                </a:solidFill>
              </a:rPr>
              <a:t>Réponse immédiate</a:t>
            </a:r>
            <a:endParaRPr lang="fr-FR" sz="1400" b="1" dirty="0">
              <a:solidFill>
                <a:schemeClr val="bg1"/>
              </a:solidFill>
            </a:endParaRPr>
          </a:p>
        </p:txBody>
      </p:sp>
      <p:sp>
        <p:nvSpPr>
          <p:cNvPr id="17" name="ZoneTexte 16"/>
          <p:cNvSpPr txBox="1"/>
          <p:nvPr/>
        </p:nvSpPr>
        <p:spPr>
          <a:xfrm>
            <a:off x="3276600" y="3657600"/>
            <a:ext cx="2590800" cy="307777"/>
          </a:xfrm>
          <a:prstGeom prst="rect">
            <a:avLst/>
          </a:prstGeom>
          <a:noFill/>
        </p:spPr>
        <p:txBody>
          <a:bodyPr wrap="square" rtlCol="0">
            <a:spAutoFit/>
          </a:bodyPr>
          <a:lstStyle/>
          <a:p>
            <a:pPr algn="ctr"/>
            <a:r>
              <a:rPr lang="fr-FR" sz="1400" b="1" dirty="0" smtClean="0">
                <a:solidFill>
                  <a:schemeClr val="bg1"/>
                </a:solidFill>
              </a:rPr>
              <a:t>Bénéfice des deux clients</a:t>
            </a:r>
            <a:endParaRPr lang="fr-FR" sz="1400" b="1" dirty="0">
              <a:solidFill>
                <a:schemeClr val="bg1"/>
              </a:solidFill>
            </a:endParaRPr>
          </a:p>
        </p:txBody>
      </p:sp>
      <p:sp>
        <p:nvSpPr>
          <p:cNvPr id="18" name="Rectangle 3"/>
          <p:cNvSpPr txBox="1">
            <a:spLocks noChangeArrowheads="1"/>
          </p:cNvSpPr>
          <p:nvPr/>
        </p:nvSpPr>
        <p:spPr bwMode="auto">
          <a:xfrm>
            <a:off x="457200" y="4602540"/>
            <a:ext cx="8402637" cy="15696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marR="0" lvl="0" indent="-342900" algn="l" defTabSz="912813" rtl="0" eaLnBrk="0" fontAlgn="base" latinLnBrk="0" hangingPunct="0">
              <a:lnSpc>
                <a:spcPct val="90000"/>
              </a:lnSpc>
              <a:spcBef>
                <a:spcPct val="20000"/>
              </a:spcBef>
              <a:spcAft>
                <a:spcPct val="0"/>
              </a:spcAft>
              <a:buClrTx/>
              <a:buSzTx/>
              <a:buFont typeface="Arial" pitchFamily="34" charset="0"/>
              <a:buBlip>
                <a:blip r:embed="rId3"/>
              </a:buBlip>
              <a:tabLst/>
              <a:defRPr/>
            </a:pPr>
            <a:r>
              <a:rPr kumimoji="0" lang="fr-FR" sz="2000" b="1" i="0" u="none" strike="noStrike" kern="0" cap="none" spc="0" normalizeH="0" baseline="0" noProof="0" dirty="0" err="1" smtClean="0">
                <a:ln>
                  <a:noFill/>
                </a:ln>
                <a:solidFill>
                  <a:schemeClr val="bg1">
                    <a:lumMod val="75000"/>
                    <a:lumOff val="25000"/>
                  </a:schemeClr>
                </a:solidFill>
                <a:effectLst/>
                <a:uLnTx/>
                <a:uFillTx/>
                <a:latin typeface="Arial"/>
                <a:ea typeface="+mn-ea"/>
                <a:cs typeface="+mn-cs"/>
              </a:rPr>
              <a:t>Rich</a:t>
            </a:r>
            <a:r>
              <a:rPr kumimoji="0" lang="fr-FR" sz="2000" b="1" i="0" u="none" strike="noStrike" kern="0" cap="none" spc="0" normalizeH="0" baseline="0" noProof="0" dirty="0" smtClean="0">
                <a:ln>
                  <a:noFill/>
                </a:ln>
                <a:solidFill>
                  <a:schemeClr val="bg1">
                    <a:lumMod val="75000"/>
                    <a:lumOff val="25000"/>
                  </a:schemeClr>
                </a:solidFill>
                <a:effectLst/>
                <a:uLnTx/>
                <a:uFillTx/>
                <a:latin typeface="Arial"/>
                <a:ea typeface="+mn-ea"/>
                <a:cs typeface="+mn-cs"/>
              </a:rPr>
              <a:t> !?</a:t>
            </a:r>
          </a:p>
          <a:p>
            <a:pPr marL="742950" marR="0" lvl="1" indent="-285750" algn="l" defTabSz="912813" rtl="0" eaLnBrk="0" fontAlgn="base" latinLnBrk="0" hangingPunct="0">
              <a:lnSpc>
                <a:spcPct val="90000"/>
              </a:lnSpc>
              <a:spcBef>
                <a:spcPct val="20000"/>
              </a:spcBef>
              <a:spcAft>
                <a:spcPct val="0"/>
              </a:spcAft>
              <a:buClrTx/>
              <a:buSzTx/>
              <a:buFont typeface="Arial" pitchFamily="34" charset="0"/>
              <a:buBlip>
                <a:blip r:embed="rId4"/>
              </a:buBlip>
              <a:tabLst/>
              <a:defRPr/>
            </a:pPr>
            <a:r>
              <a:rPr kumimoji="0" lang="fr-FR" sz="2000" b="0" i="0" u="none" strike="noStrike" kern="0" cap="none" spc="0" normalizeH="0" baseline="0" noProof="0" dirty="0" smtClean="0">
                <a:ln>
                  <a:noFill/>
                </a:ln>
                <a:solidFill>
                  <a:srgbClr val="4D4D4D"/>
                </a:solidFill>
                <a:effectLst/>
                <a:uLnTx/>
                <a:uFillTx/>
                <a:latin typeface="Arial"/>
                <a:ea typeface="+mn-ea"/>
                <a:cs typeface="+mn-cs"/>
              </a:rPr>
              <a:t>Interactions (glisser/déplacer, redimensionnement, zoom, effets, translations, rotations, déformations, animations)</a:t>
            </a:r>
          </a:p>
          <a:p>
            <a:pPr marL="742950" marR="0" lvl="1" indent="-285750" algn="l" defTabSz="912813" rtl="0" eaLnBrk="0" fontAlgn="base" latinLnBrk="0" hangingPunct="0">
              <a:lnSpc>
                <a:spcPct val="90000"/>
              </a:lnSpc>
              <a:spcBef>
                <a:spcPct val="20000"/>
              </a:spcBef>
              <a:spcAft>
                <a:spcPct val="0"/>
              </a:spcAft>
              <a:buClrTx/>
              <a:buSzTx/>
              <a:buFont typeface="Arial" pitchFamily="34" charset="0"/>
              <a:buBlip>
                <a:blip r:embed="rId4"/>
              </a:buBlip>
              <a:tabLst/>
              <a:defRPr/>
            </a:pPr>
            <a:r>
              <a:rPr kumimoji="0" lang="fr-FR" sz="2000" b="0" i="0" u="none" strike="noStrike" kern="0" cap="none" spc="0" normalizeH="0" baseline="0" noProof="0" dirty="0" smtClean="0">
                <a:ln>
                  <a:noFill/>
                </a:ln>
                <a:solidFill>
                  <a:srgbClr val="4D4D4D"/>
                </a:solidFill>
                <a:effectLst/>
                <a:uLnTx/>
                <a:uFillTx/>
                <a:latin typeface="Arial"/>
                <a:ea typeface="+mn-ea"/>
                <a:cs typeface="+mn-cs"/>
              </a:rPr>
              <a:t>Contenu / média (musique, vidéos, affichage vectoriel)</a:t>
            </a:r>
          </a:p>
          <a:p>
            <a:pPr marL="742950" marR="0" lvl="1" indent="-285750" algn="l" defTabSz="912813" rtl="0" eaLnBrk="0" fontAlgn="base" latinLnBrk="0" hangingPunct="0">
              <a:lnSpc>
                <a:spcPct val="90000"/>
              </a:lnSpc>
              <a:spcBef>
                <a:spcPct val="20000"/>
              </a:spcBef>
              <a:spcAft>
                <a:spcPct val="0"/>
              </a:spcAft>
              <a:buClrTx/>
              <a:buSzTx/>
              <a:buFont typeface="Arial" pitchFamily="34" charset="0"/>
              <a:buBlip>
                <a:blip r:embed="rId4"/>
              </a:buBlip>
              <a:tabLst/>
              <a:defRPr/>
            </a:pPr>
            <a:r>
              <a:rPr kumimoji="0" lang="fr-FR" sz="2000" b="0" i="0" u="none" strike="noStrike" kern="0" cap="none" spc="0" normalizeH="0" baseline="0" noProof="0" dirty="0" smtClean="0">
                <a:ln>
                  <a:noFill/>
                </a:ln>
                <a:solidFill>
                  <a:srgbClr val="4D4D4D"/>
                </a:solidFill>
                <a:effectLst/>
                <a:uLnTx/>
                <a:uFillTx/>
                <a:latin typeface="Arial"/>
                <a:ea typeface="+mn-ea"/>
                <a:cs typeface="+mn-cs"/>
              </a:rPr>
              <a:t>Nouvelle perception de navigation</a:t>
            </a:r>
          </a:p>
        </p:txBody>
      </p:sp>
      <p:cxnSp>
        <p:nvCxnSpPr>
          <p:cNvPr id="20" name="Connecteur droit avec flèche 19"/>
          <p:cNvCxnSpPr/>
          <p:nvPr/>
        </p:nvCxnSpPr>
        <p:spPr>
          <a:xfrm>
            <a:off x="2438400" y="38100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10800000">
            <a:off x="5638800" y="38100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Espace réservé du numéro de diapositive 20"/>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14</a:t>
            </a:fld>
            <a:endParaRPr lang="en-US" dirty="0"/>
          </a:p>
        </p:txBody>
      </p:sp>
    </p:spTree>
  </p:cSld>
  <p:clrMapOvr>
    <a:masterClrMapping/>
  </p:clrMapOvr>
  <p:transition advTm="4009">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gner un rectangle avec un coin diagonal 5"/>
          <p:cNvSpPr/>
          <p:nvPr/>
        </p:nvSpPr>
        <p:spPr bwMode="auto">
          <a:xfrm>
            <a:off x="304800" y="5715000"/>
            <a:ext cx="8534400" cy="609600"/>
          </a:xfrm>
          <a:prstGeom prst="snip2Diag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Unir les deux mondes =&gt; </a:t>
            </a:r>
            <a:r>
              <a:rPr lang="fr-FR" sz="2000" b="1" dirty="0" smtClean="0">
                <a:solidFill>
                  <a:schemeClr val="tx1"/>
                </a:solidFill>
                <a:effectLst>
                  <a:outerShdw blurRad="38100" dist="38100" dir="2700000" algn="tl">
                    <a:srgbClr val="000000">
                      <a:alpha val="43137"/>
                    </a:srgbClr>
                  </a:outerShdw>
                </a:effectLst>
                <a:latin typeface="Segoe" pitchFamily="34" charset="0"/>
              </a:rPr>
              <a:t>« Agréable à utiliser et à construire »</a:t>
            </a:r>
            <a:endParaRPr kumimoji="0" lang="fr-FR" sz="2000" b="1"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Bulle ronde 9"/>
          <p:cNvSpPr/>
          <p:nvPr/>
        </p:nvSpPr>
        <p:spPr bwMode="auto">
          <a:xfrm>
            <a:off x="1295400" y="990600"/>
            <a:ext cx="3276600" cy="1295400"/>
          </a:xfrm>
          <a:prstGeom prst="wedgeEllipseCallou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fr-FR"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rPr>
              <a:t>Ergonomie,</a:t>
            </a:r>
            <a:r>
              <a:rPr kumimoji="0" lang="fr-FR" sz="28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rPr>
              <a:t> ergonomie!</a:t>
            </a:r>
            <a:endParaRPr kumimoji="0" lang="fr-FR"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endParaRPr>
          </a:p>
        </p:txBody>
      </p:sp>
      <p:sp>
        <p:nvSpPr>
          <p:cNvPr id="11" name="Bulle ronde 10"/>
          <p:cNvSpPr/>
          <p:nvPr/>
        </p:nvSpPr>
        <p:spPr bwMode="auto">
          <a:xfrm>
            <a:off x="5181600" y="990600"/>
            <a:ext cx="3581400" cy="1295400"/>
          </a:xfrm>
          <a:prstGeom prst="wedgeEllipseCallou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fr-FR"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rPr>
              <a:t>Maintenabilité, productivité, pérennité</a:t>
            </a:r>
            <a:r>
              <a:rPr kumimoji="0" lang="fr-FR" sz="28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rPr>
              <a:t>!</a:t>
            </a:r>
            <a:endParaRPr kumimoji="0" lang="fr-FR"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endParaRPr>
          </a:p>
        </p:txBody>
      </p:sp>
      <p:pic>
        <p:nvPicPr>
          <p:cNvPr id="1030" name="Picture 6" descr="C:\Users\Christophe\Desktop\mr geek.png"/>
          <p:cNvPicPr>
            <a:picLocks noChangeAspect="1" noChangeArrowheads="1"/>
          </p:cNvPicPr>
          <p:nvPr/>
        </p:nvPicPr>
        <p:blipFill>
          <a:blip r:embed="rId4" cstate="print"/>
          <a:srcRect/>
          <a:stretch>
            <a:fillRect/>
          </a:stretch>
        </p:blipFill>
        <p:spPr bwMode="auto">
          <a:xfrm>
            <a:off x="5081275" y="2590800"/>
            <a:ext cx="2157725" cy="2743200"/>
          </a:xfrm>
          <a:prstGeom prst="rect">
            <a:avLst/>
          </a:prstGeom>
          <a:noFill/>
        </p:spPr>
      </p:pic>
      <p:pic>
        <p:nvPicPr>
          <p:cNvPr id="1031" name="Picture 7" descr="C:\Users\Christophe\Desktop\Sans titre-2 copie.png"/>
          <p:cNvPicPr>
            <a:picLocks noChangeAspect="1" noChangeArrowheads="1"/>
          </p:cNvPicPr>
          <p:nvPr/>
        </p:nvPicPr>
        <p:blipFill>
          <a:blip r:embed="rId5" cstate="print"/>
          <a:srcRect/>
          <a:stretch>
            <a:fillRect/>
          </a:stretch>
        </p:blipFill>
        <p:spPr bwMode="auto">
          <a:xfrm>
            <a:off x="1143000" y="2590800"/>
            <a:ext cx="2286000" cy="2483760"/>
          </a:xfrm>
          <a:prstGeom prst="rect">
            <a:avLst/>
          </a:prstGeom>
          <a:noFill/>
        </p:spPr>
      </p:pic>
      <p:sp>
        <p:nvSpPr>
          <p:cNvPr id="16" name="ZoneTexte 15"/>
          <p:cNvSpPr txBox="1"/>
          <p:nvPr/>
        </p:nvSpPr>
        <p:spPr>
          <a:xfrm>
            <a:off x="1524000" y="5105400"/>
            <a:ext cx="1600200" cy="461665"/>
          </a:xfrm>
          <a:prstGeom prst="rect">
            <a:avLst/>
          </a:prstGeom>
          <a:noFill/>
        </p:spPr>
        <p:txBody>
          <a:bodyPr wrap="square" rtlCol="0">
            <a:spAutoFit/>
          </a:bodyPr>
          <a:lstStyle/>
          <a:p>
            <a:r>
              <a:rPr lang="fr-FR" sz="2400" dirty="0" smtClean="0">
                <a:solidFill>
                  <a:schemeClr val="bg1"/>
                </a:solidFill>
                <a:latin typeface="Arial" pitchFamily="34" charset="0"/>
              </a:rPr>
              <a:t>Utilisateur</a:t>
            </a:r>
            <a:endParaRPr lang="fr-FR" sz="2400" dirty="0">
              <a:solidFill>
                <a:schemeClr val="bg1"/>
              </a:solidFill>
              <a:latin typeface="Arial" pitchFamily="34" charset="0"/>
            </a:endParaRPr>
          </a:p>
        </p:txBody>
      </p:sp>
      <p:sp>
        <p:nvSpPr>
          <p:cNvPr id="17" name="ZoneTexte 16"/>
          <p:cNvSpPr txBox="1"/>
          <p:nvPr/>
        </p:nvSpPr>
        <p:spPr>
          <a:xfrm>
            <a:off x="5257800" y="5105400"/>
            <a:ext cx="1981200" cy="461665"/>
          </a:xfrm>
          <a:prstGeom prst="rect">
            <a:avLst/>
          </a:prstGeom>
          <a:noFill/>
        </p:spPr>
        <p:txBody>
          <a:bodyPr wrap="square" rtlCol="0">
            <a:spAutoFit/>
          </a:bodyPr>
          <a:lstStyle/>
          <a:p>
            <a:r>
              <a:rPr lang="fr-FR" sz="2400" dirty="0" smtClean="0">
                <a:solidFill>
                  <a:schemeClr val="bg1"/>
                </a:solidFill>
                <a:latin typeface="Arial" pitchFamily="34" charset="0"/>
              </a:rPr>
              <a:t>Développeur</a:t>
            </a:r>
            <a:endParaRPr lang="fr-FR" sz="2400" dirty="0">
              <a:solidFill>
                <a:schemeClr val="bg1"/>
              </a:solidFill>
              <a:latin typeface="Arial" pitchFamily="34" charset="0"/>
            </a:endParaRPr>
          </a:p>
        </p:txBody>
      </p:sp>
      <p:sp>
        <p:nvSpPr>
          <p:cNvPr id="20"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RIA : Les enjeux</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12" name="Espace réservé du numéro de diapositive 11"/>
          <p:cNvSpPr>
            <a:spLocks noGrp="1"/>
          </p:cNvSpPr>
          <p:nvPr>
            <p:ph type="sldNum" sz="quarter" idx="4"/>
          </p:nvPr>
        </p:nvSpPr>
        <p:spPr/>
        <p:txBody>
          <a:bodyPr/>
          <a:lstStyle/>
          <a:p>
            <a:fld id="{10C358E2-BEB3-40E5-9F87-0EBEE5901F9F}" type="slidenum">
              <a:rPr lang="en-US" smtClean="0"/>
              <a:pPr/>
              <a:t>15</a:t>
            </a:fld>
            <a:endParaRPr lang="en-US" dirty="0"/>
          </a:p>
        </p:txBody>
      </p:sp>
    </p:spTree>
    <p:custDataLst>
      <p:tags r:id="rId1"/>
    </p:custDataLst>
  </p:cSld>
  <p:clrMapOvr>
    <a:masterClrMapping/>
  </p:clrMapOvr>
  <p:transition advTm="10202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checkerboard(across)">
                                      <p:cBhvr>
                                        <p:cTn id="10" dur="500"/>
                                        <p:tgtEl>
                                          <p:spTgt spid="103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par>
                                <p:cTn id="19" presetID="5" presetClass="entr" presetSubtype="1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checkerboard(across)">
                                      <p:cBhvr>
                                        <p:cTn id="21" dur="500"/>
                                        <p:tgtEl>
                                          <p:spTgt spid="103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heckerboard(across)">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5"/>
          </p:nvPr>
        </p:nvSpPr>
        <p:spPr>
          <a:xfrm>
            <a:off x="304800" y="990600"/>
            <a:ext cx="8077200" cy="4390433"/>
          </a:xfrm>
        </p:spPr>
        <p:txBody>
          <a:bodyPr/>
          <a:lstStyle/>
          <a:p>
            <a:pPr marL="342900" lvl="0" indent="-342900">
              <a:buBlip>
                <a:blip r:embed="rId3"/>
              </a:buBlip>
            </a:pPr>
            <a:r>
              <a:rPr lang="fr-FR" sz="2000" b="1" kern="0" dirty="0" smtClean="0">
                <a:solidFill>
                  <a:srgbClr val="4D4D4D"/>
                </a:solidFill>
                <a:latin typeface="Arial"/>
              </a:rPr>
              <a:t>Interfaces novatrices</a:t>
            </a:r>
          </a:p>
          <a:p>
            <a:pPr marL="742950" lvl="1" indent="-285750">
              <a:buBlip>
                <a:blip r:embed="rId4"/>
              </a:buBlip>
            </a:pPr>
            <a:r>
              <a:rPr lang="fr-FR" kern="0" dirty="0" smtClean="0">
                <a:solidFill>
                  <a:srgbClr val="4D4D4D"/>
                </a:solidFill>
                <a:latin typeface="Arial"/>
              </a:rPr>
              <a:t>Plus intuitive et adaptives</a:t>
            </a:r>
          </a:p>
          <a:p>
            <a:pPr marL="742950" lvl="1" indent="-285750">
              <a:buBlip>
                <a:blip r:embed="rId4"/>
              </a:buBlip>
            </a:pPr>
            <a:r>
              <a:rPr lang="fr-FR" kern="0" dirty="0" smtClean="0">
                <a:solidFill>
                  <a:srgbClr val="4D4D4D"/>
                </a:solidFill>
                <a:latin typeface="Arial"/>
              </a:rPr>
              <a:t>Adaptées aux gestes métiers</a:t>
            </a:r>
          </a:p>
          <a:p>
            <a:pPr marL="742950" lvl="1" indent="-285750">
              <a:buBlip>
                <a:blip r:embed="rId4"/>
              </a:buBlip>
            </a:pPr>
            <a:r>
              <a:rPr lang="fr-FR" kern="0" dirty="0" smtClean="0">
                <a:solidFill>
                  <a:srgbClr val="4D4D4D"/>
                </a:solidFill>
                <a:latin typeface="Arial"/>
              </a:rPr>
              <a:t>Disposant d’un meilleur look &amp; </a:t>
            </a:r>
            <a:r>
              <a:rPr lang="fr-FR" kern="0" dirty="0" err="1" smtClean="0">
                <a:solidFill>
                  <a:srgbClr val="4D4D4D"/>
                </a:solidFill>
                <a:latin typeface="Arial"/>
              </a:rPr>
              <a:t>field</a:t>
            </a:r>
            <a:endParaRPr lang="fr-FR" kern="0" dirty="0" smtClean="0">
              <a:solidFill>
                <a:srgbClr val="4D4D4D"/>
              </a:solidFill>
              <a:latin typeface="Arial"/>
            </a:endParaRPr>
          </a:p>
          <a:p>
            <a:pPr marL="742950" lvl="1" indent="-285750">
              <a:buBlip>
                <a:blip r:embed="rId4"/>
              </a:buBlip>
            </a:pPr>
            <a:endParaRPr lang="fr-FR" kern="0" dirty="0" smtClean="0">
              <a:solidFill>
                <a:srgbClr val="4D4D4D"/>
              </a:solidFill>
              <a:latin typeface="Arial"/>
            </a:endParaRPr>
          </a:p>
          <a:p>
            <a:pPr marL="342900" lvl="0" indent="-342900">
              <a:buBlip>
                <a:blip r:embed="rId3"/>
              </a:buBlip>
            </a:pPr>
            <a:r>
              <a:rPr lang="fr-FR" sz="2000" b="1" kern="0" dirty="0" smtClean="0">
                <a:solidFill>
                  <a:srgbClr val="4D4D4D"/>
                </a:solidFill>
                <a:latin typeface="Arial"/>
              </a:rPr>
              <a:t>Avantages des deux mondes</a:t>
            </a:r>
          </a:p>
          <a:p>
            <a:pPr marL="742950" lvl="1" indent="-285750">
              <a:buBlip>
                <a:blip r:embed="rId4"/>
              </a:buBlip>
            </a:pPr>
            <a:r>
              <a:rPr lang="fr-FR" kern="0" dirty="0" smtClean="0">
                <a:solidFill>
                  <a:srgbClr val="4D4D4D"/>
                </a:solidFill>
                <a:latin typeface="Arial"/>
              </a:rPr>
              <a:t>Client lourd</a:t>
            </a:r>
          </a:p>
          <a:p>
            <a:pPr marL="936625" lvl="2" indent="-285750">
              <a:buBlip>
                <a:blip r:embed="rId4"/>
              </a:buBlip>
            </a:pPr>
            <a:r>
              <a:rPr lang="fr-FR" kern="0" dirty="0" smtClean="0">
                <a:solidFill>
                  <a:srgbClr val="4D4D4D"/>
                </a:solidFill>
                <a:latin typeface="Arial"/>
              </a:rPr>
              <a:t>Fluidité</a:t>
            </a:r>
          </a:p>
          <a:p>
            <a:pPr marL="936625" lvl="2" indent="-285750">
              <a:buBlip>
                <a:blip r:embed="rId4"/>
              </a:buBlip>
            </a:pPr>
            <a:r>
              <a:rPr lang="fr-FR" kern="0" dirty="0" smtClean="0">
                <a:solidFill>
                  <a:srgbClr val="4D4D4D"/>
                </a:solidFill>
                <a:latin typeface="Arial"/>
              </a:rPr>
              <a:t>Vectoriel</a:t>
            </a:r>
          </a:p>
          <a:p>
            <a:pPr marL="742950" lvl="1" indent="-285750">
              <a:buBlip>
                <a:blip r:embed="rId4"/>
              </a:buBlip>
            </a:pPr>
            <a:r>
              <a:rPr lang="fr-FR" kern="0" dirty="0" smtClean="0">
                <a:solidFill>
                  <a:srgbClr val="4D4D4D"/>
                </a:solidFill>
                <a:latin typeface="Arial"/>
              </a:rPr>
              <a:t>Client léger</a:t>
            </a:r>
          </a:p>
          <a:p>
            <a:pPr marL="936625" lvl="2" indent="-285750">
              <a:buBlip>
                <a:blip r:embed="rId4"/>
              </a:buBlip>
            </a:pPr>
            <a:r>
              <a:rPr lang="fr-FR" kern="0" dirty="0" smtClean="0">
                <a:solidFill>
                  <a:srgbClr val="4D4D4D"/>
                </a:solidFill>
                <a:latin typeface="Arial"/>
              </a:rPr>
              <a:t>Aucune installation</a:t>
            </a:r>
          </a:p>
          <a:p>
            <a:pPr marL="936625" lvl="2" indent="-285750">
              <a:buBlip>
                <a:blip r:embed="rId4"/>
              </a:buBlip>
            </a:pPr>
            <a:r>
              <a:rPr lang="fr-FR" kern="0" dirty="0" smtClean="0">
                <a:solidFill>
                  <a:srgbClr val="4D4D4D"/>
                </a:solidFill>
                <a:latin typeface="Arial"/>
              </a:rPr>
              <a:t>Diffusion maximale</a:t>
            </a:r>
          </a:p>
          <a:p>
            <a:pPr marL="512762" indent="-285750">
              <a:buNone/>
            </a:pPr>
            <a:endParaRPr lang="fr-FR" kern="0" dirty="0" smtClean="0">
              <a:solidFill>
                <a:srgbClr val="4D4D4D"/>
              </a:solidFill>
              <a:latin typeface="Arial"/>
            </a:endParaRPr>
          </a:p>
        </p:txBody>
      </p:sp>
      <p:sp>
        <p:nvSpPr>
          <p:cNvPr id="6" name="Rogner un rectangle avec un coin diagonal 5"/>
          <p:cNvSpPr/>
          <p:nvPr/>
        </p:nvSpPr>
        <p:spPr bwMode="auto">
          <a:xfrm>
            <a:off x="1066800" y="5638800"/>
            <a:ext cx="7086600" cy="609600"/>
          </a:xfrm>
          <a:prstGeom prst="snip2Diag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Le navigateur se fait oublier au profit de l’application</a:t>
            </a:r>
          </a:p>
        </p:txBody>
      </p:sp>
      <p:pic>
        <p:nvPicPr>
          <p:cNvPr id="10" name="Picture 7" descr="C:\Users\Christophe\Desktop\Sans titre-2 copie.png"/>
          <p:cNvPicPr>
            <a:picLocks noChangeAspect="1" noChangeArrowheads="1"/>
          </p:cNvPicPr>
          <p:nvPr/>
        </p:nvPicPr>
        <p:blipFill>
          <a:blip r:embed="rId5" cstate="print"/>
          <a:srcRect/>
          <a:stretch>
            <a:fillRect/>
          </a:stretch>
        </p:blipFill>
        <p:spPr bwMode="auto">
          <a:xfrm>
            <a:off x="8305800" y="5877680"/>
            <a:ext cx="838200" cy="904120"/>
          </a:xfrm>
          <a:prstGeom prst="rect">
            <a:avLst/>
          </a:prstGeom>
          <a:noFill/>
        </p:spPr>
      </p:pic>
      <p:sp>
        <p:nvSpPr>
          <p:cNvPr id="13"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RIA : Les concepts (côté utilisateur)</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7" name="Espace réservé du numéro de diapositive 6"/>
          <p:cNvSpPr>
            <a:spLocks noGrp="1"/>
          </p:cNvSpPr>
          <p:nvPr>
            <p:ph type="sldNum" sz="quarter" idx="4"/>
          </p:nvPr>
        </p:nvSpPr>
        <p:spPr/>
        <p:txBody>
          <a:bodyPr/>
          <a:lstStyle/>
          <a:p>
            <a:fld id="{10C358E2-BEB3-40E5-9F87-0EBEE5901F9F}" type="slidenum">
              <a:rPr lang="en-US" smtClean="0"/>
              <a:pPr/>
              <a:t>16</a:t>
            </a:fld>
            <a:endParaRPr lang="en-US" dirty="0"/>
          </a:p>
        </p:txBody>
      </p:sp>
    </p:spTree>
  </p:cSld>
  <p:clrMapOvr>
    <a:masterClrMapping/>
  </p:clrMapOvr>
  <p:transition advTm="3277">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5"/>
          </p:nvPr>
        </p:nvSpPr>
        <p:spPr>
          <a:xfrm>
            <a:off x="304800" y="1179493"/>
            <a:ext cx="8077200" cy="954107"/>
          </a:xfrm>
        </p:spPr>
        <p:txBody>
          <a:bodyPr/>
          <a:lstStyle/>
          <a:p>
            <a:pPr marL="342900" lvl="0" indent="-342900">
              <a:buBlip>
                <a:blip r:embed="rId3"/>
              </a:buBlip>
            </a:pPr>
            <a:r>
              <a:rPr lang="fr-FR" sz="2000" b="1" kern="0" dirty="0" smtClean="0">
                <a:solidFill>
                  <a:srgbClr val="4D4D4D"/>
                </a:solidFill>
                <a:latin typeface="Arial"/>
              </a:rPr>
              <a:t>Multiplateformes</a:t>
            </a:r>
          </a:p>
          <a:p>
            <a:pPr marL="742950" lvl="1" indent="-285750">
              <a:buBlip>
                <a:blip r:embed="rId4"/>
              </a:buBlip>
            </a:pPr>
            <a:r>
              <a:rPr lang="fr-FR" kern="0" dirty="0" smtClean="0">
                <a:solidFill>
                  <a:srgbClr val="4D4D4D"/>
                </a:solidFill>
                <a:latin typeface="Arial"/>
              </a:rPr>
              <a:t>Côté client : plugin navigateur</a:t>
            </a:r>
          </a:p>
          <a:p>
            <a:pPr marL="742950" lvl="1" indent="-285750">
              <a:buBlip>
                <a:blip r:embed="rId4"/>
              </a:buBlip>
            </a:pPr>
            <a:r>
              <a:rPr lang="fr-FR" kern="0" dirty="0" smtClean="0">
                <a:solidFill>
                  <a:srgbClr val="4D4D4D"/>
                </a:solidFill>
                <a:latin typeface="Arial"/>
              </a:rPr>
              <a:t>Côté métier : pas d’adhérence avec la technologie serveur</a:t>
            </a:r>
          </a:p>
        </p:txBody>
      </p:sp>
      <p:pic>
        <p:nvPicPr>
          <p:cNvPr id="7" name="Picture 6" descr="C:\Users\Christophe\Desktop\mr geek.png"/>
          <p:cNvPicPr>
            <a:picLocks noChangeAspect="1" noChangeArrowheads="1"/>
          </p:cNvPicPr>
          <p:nvPr/>
        </p:nvPicPr>
        <p:blipFill>
          <a:blip r:embed="rId5" cstate="print"/>
          <a:srcRect/>
          <a:stretch>
            <a:fillRect/>
          </a:stretch>
        </p:blipFill>
        <p:spPr bwMode="auto">
          <a:xfrm>
            <a:off x="8357874" y="5858568"/>
            <a:ext cx="786126" cy="999432"/>
          </a:xfrm>
          <a:prstGeom prst="rect">
            <a:avLst/>
          </a:prstGeom>
          <a:noFill/>
        </p:spPr>
      </p:pic>
      <p:sp>
        <p:nvSpPr>
          <p:cNvPr id="9"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RIA : Les concepts (côté développeur)</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grpSp>
        <p:nvGrpSpPr>
          <p:cNvPr id="8" name="Group 13"/>
          <p:cNvGrpSpPr/>
          <p:nvPr/>
        </p:nvGrpSpPr>
        <p:grpSpPr>
          <a:xfrm>
            <a:off x="2819400" y="2362200"/>
            <a:ext cx="3037890" cy="494503"/>
            <a:chOff x="2438400" y="2629697"/>
            <a:chExt cx="3037890" cy="494503"/>
          </a:xfrm>
        </p:grpSpPr>
        <p:pic>
          <p:nvPicPr>
            <p:cNvPr id="10" name="Picture 3"/>
            <p:cNvPicPr>
              <a:picLocks noChangeAspect="1"/>
            </p:cNvPicPr>
            <p:nvPr/>
          </p:nvPicPr>
          <p:blipFill>
            <a:blip r:embed="rId6" cstate="print"/>
            <a:stretch>
              <a:fillRect/>
            </a:stretch>
          </p:blipFill>
          <p:spPr>
            <a:xfrm>
              <a:off x="3529130" y="2644033"/>
              <a:ext cx="415364" cy="461914"/>
            </a:xfrm>
            <a:prstGeom prst="rect">
              <a:avLst/>
            </a:prstGeom>
            <a:effectLst>
              <a:reflection stA="50000" endPos="50000" dir="5400000" sy="-100000" algn="bl" rotWithShape="0"/>
            </a:effectLst>
          </p:spPr>
        </p:pic>
        <p:pic>
          <p:nvPicPr>
            <p:cNvPr id="11" name="Picture 4" descr="firefox.jpg"/>
            <p:cNvPicPr>
              <a:picLocks noChangeAspect="1"/>
            </p:cNvPicPr>
            <p:nvPr/>
          </p:nvPicPr>
          <p:blipFill>
            <a:blip r:embed="rId7" cstate="print"/>
            <a:stretch>
              <a:fillRect/>
            </a:stretch>
          </p:blipFill>
          <p:spPr>
            <a:xfrm>
              <a:off x="2994972" y="2681020"/>
              <a:ext cx="450850" cy="424927"/>
            </a:xfrm>
            <a:prstGeom prst="rect">
              <a:avLst/>
            </a:prstGeom>
            <a:effectLst>
              <a:reflection stA="50000" endPos="50000" dir="5400000" sy="-100000" algn="bl" rotWithShape="0"/>
            </a:effectLst>
          </p:spPr>
        </p:pic>
        <p:pic>
          <p:nvPicPr>
            <p:cNvPr id="12" name="Picture 6"/>
            <p:cNvPicPr>
              <a:picLocks noChangeAspect="1"/>
            </p:cNvPicPr>
            <p:nvPr/>
          </p:nvPicPr>
          <p:blipFill>
            <a:blip r:embed="rId8" cstate="print"/>
            <a:stretch>
              <a:fillRect/>
            </a:stretch>
          </p:blipFill>
          <p:spPr>
            <a:xfrm>
              <a:off x="5099492" y="2671956"/>
              <a:ext cx="376798" cy="433991"/>
            </a:xfrm>
            <a:prstGeom prst="rect">
              <a:avLst/>
            </a:prstGeom>
            <a:effectLst>
              <a:reflection stA="50000" endPos="50000" dir="5400000" sy="-100000" algn="bl" rotWithShape="0"/>
            </a:effectLst>
          </p:spPr>
        </p:pic>
        <p:pic>
          <p:nvPicPr>
            <p:cNvPr id="13" name="Picture 7"/>
            <p:cNvPicPr>
              <a:picLocks noChangeAspect="1"/>
            </p:cNvPicPr>
            <p:nvPr/>
          </p:nvPicPr>
          <p:blipFill>
            <a:blip r:embed="rId9" cstate="print"/>
            <a:stretch>
              <a:fillRect/>
            </a:stretch>
          </p:blipFill>
          <p:spPr>
            <a:xfrm>
              <a:off x="4114800" y="2671956"/>
              <a:ext cx="460184" cy="433991"/>
            </a:xfrm>
            <a:prstGeom prst="rect">
              <a:avLst/>
            </a:prstGeom>
            <a:effectLst>
              <a:reflection stA="50000" endPos="50000" dir="5400000" sy="-100000" algn="bl" rotWithShape="0"/>
            </a:effectLst>
          </p:spPr>
        </p:pic>
        <p:pic>
          <p:nvPicPr>
            <p:cNvPr id="14" name="Picture 8"/>
            <p:cNvPicPr>
              <a:picLocks noChangeAspect="1"/>
            </p:cNvPicPr>
            <p:nvPr/>
          </p:nvPicPr>
          <p:blipFill>
            <a:blip r:embed="rId10" cstate="print"/>
            <a:stretch>
              <a:fillRect/>
            </a:stretch>
          </p:blipFill>
          <p:spPr>
            <a:xfrm>
              <a:off x="4648200" y="2671956"/>
              <a:ext cx="391945" cy="452244"/>
            </a:xfrm>
            <a:prstGeom prst="rect">
              <a:avLst/>
            </a:prstGeom>
            <a:effectLst>
              <a:reflection stA="50000" endPos="50000" dir="5400000" sy="-100000" algn="bl" rotWithShape="0"/>
            </a:effectLst>
          </p:spPr>
        </p:pic>
        <p:pic>
          <p:nvPicPr>
            <p:cNvPr id="15" name="Picture 12"/>
            <p:cNvPicPr>
              <a:picLocks noChangeAspect="1"/>
            </p:cNvPicPr>
            <p:nvPr/>
          </p:nvPicPr>
          <p:blipFill>
            <a:blip r:embed="rId11" cstate="print"/>
            <a:stretch>
              <a:fillRect/>
            </a:stretch>
          </p:blipFill>
          <p:spPr>
            <a:xfrm>
              <a:off x="2438400" y="2629697"/>
              <a:ext cx="510574" cy="476250"/>
            </a:xfrm>
            <a:prstGeom prst="rect">
              <a:avLst/>
            </a:prstGeom>
            <a:effectLst>
              <a:reflection stA="50000" endPos="50000" dir="5400000" sy="-100000" algn="bl" rotWithShape="0"/>
            </a:effectLst>
          </p:spPr>
        </p:pic>
      </p:grpSp>
      <p:grpSp>
        <p:nvGrpSpPr>
          <p:cNvPr id="16" name="Group 36"/>
          <p:cNvGrpSpPr/>
          <p:nvPr/>
        </p:nvGrpSpPr>
        <p:grpSpPr>
          <a:xfrm>
            <a:off x="4495800" y="4953000"/>
            <a:ext cx="3395003" cy="746349"/>
            <a:chOff x="2416576" y="3962400"/>
            <a:chExt cx="3752117" cy="819571"/>
          </a:xfrm>
          <a:effectLst>
            <a:reflection stA="50000" endPos="50000" dist="12700" dir="5400000" sy="-100000" algn="bl" rotWithShape="0"/>
          </a:effectLst>
        </p:grpSpPr>
        <p:grpSp>
          <p:nvGrpSpPr>
            <p:cNvPr id="17" name="Group 29"/>
            <p:cNvGrpSpPr/>
            <p:nvPr/>
          </p:nvGrpSpPr>
          <p:grpSpPr>
            <a:xfrm>
              <a:off x="2416576" y="3962400"/>
              <a:ext cx="3752117" cy="819571"/>
              <a:chOff x="4243503" y="3810000"/>
              <a:chExt cx="3752117" cy="819571"/>
            </a:xfrm>
            <a:effectLst/>
          </p:grpSpPr>
          <p:sp>
            <p:nvSpPr>
              <p:cNvPr id="21" name="Oval 21"/>
              <p:cNvSpPr/>
              <p:nvPr/>
            </p:nvSpPr>
            <p:spPr>
              <a:xfrm>
                <a:off x="5718508" y="3814855"/>
                <a:ext cx="802107" cy="8147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2"/>
              <p:cNvSpPr/>
              <p:nvPr/>
            </p:nvSpPr>
            <p:spPr>
              <a:xfrm>
                <a:off x="7193513" y="3814855"/>
                <a:ext cx="802107" cy="8147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3"/>
              <p:cNvSpPr/>
              <p:nvPr/>
            </p:nvSpPr>
            <p:spPr>
              <a:xfrm>
                <a:off x="4243503" y="3810000"/>
                <a:ext cx="802107" cy="8147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 name="Straight Arrow Connector 25"/>
              <p:cNvCxnSpPr>
                <a:stCxn id="23" idx="6"/>
                <a:endCxn id="21" idx="2"/>
              </p:cNvCxnSpPr>
              <p:nvPr/>
            </p:nvCxnSpPr>
            <p:spPr>
              <a:xfrm>
                <a:off x="5045610" y="4217358"/>
                <a:ext cx="672898" cy="4855"/>
              </a:xfrm>
              <a:prstGeom prst="straightConnector1">
                <a:avLst/>
              </a:prstGeom>
              <a:ln w="3810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8"/>
              <p:cNvCxnSpPr/>
              <p:nvPr/>
            </p:nvCxnSpPr>
            <p:spPr>
              <a:xfrm>
                <a:off x="6520615" y="4212503"/>
                <a:ext cx="672898" cy="4855"/>
              </a:xfrm>
              <a:prstGeom prst="straightConnector1">
                <a:avLst/>
              </a:prstGeom>
              <a:ln w="3810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pic>
          <p:nvPicPr>
            <p:cNvPr id="18" name="Picture 33" descr="serveur ws.png"/>
            <p:cNvPicPr>
              <a:picLocks noChangeAspect="1"/>
            </p:cNvPicPr>
            <p:nvPr/>
          </p:nvPicPr>
          <p:blipFill>
            <a:blip r:embed="rId12" cstate="print"/>
            <a:stretch>
              <a:fillRect/>
            </a:stretch>
          </p:blipFill>
          <p:spPr>
            <a:xfrm>
              <a:off x="3990620" y="3992415"/>
              <a:ext cx="581380" cy="717217"/>
            </a:xfrm>
            <a:prstGeom prst="rect">
              <a:avLst/>
            </a:prstGeom>
          </p:spPr>
        </p:pic>
        <p:pic>
          <p:nvPicPr>
            <p:cNvPr id="19" name="Picture 34" descr="serveur DB.png"/>
            <p:cNvPicPr>
              <a:picLocks noChangeAspect="1"/>
            </p:cNvPicPr>
            <p:nvPr/>
          </p:nvPicPr>
          <p:blipFill>
            <a:blip r:embed="rId13" cstate="print"/>
            <a:stretch>
              <a:fillRect/>
            </a:stretch>
          </p:blipFill>
          <p:spPr>
            <a:xfrm>
              <a:off x="5477438" y="4001863"/>
              <a:ext cx="583975" cy="745500"/>
            </a:xfrm>
            <a:prstGeom prst="rect">
              <a:avLst/>
            </a:prstGeom>
          </p:spPr>
        </p:pic>
        <p:pic>
          <p:nvPicPr>
            <p:cNvPr id="20" name="Picture 35" descr="workstation.png"/>
            <p:cNvPicPr>
              <a:picLocks noChangeAspect="1"/>
            </p:cNvPicPr>
            <p:nvPr/>
          </p:nvPicPr>
          <p:blipFill>
            <a:blip r:embed="rId14" cstate="print"/>
            <a:stretch>
              <a:fillRect/>
            </a:stretch>
          </p:blipFill>
          <p:spPr>
            <a:xfrm>
              <a:off x="2456892" y="3987095"/>
              <a:ext cx="787806" cy="721654"/>
            </a:xfrm>
            <a:prstGeom prst="rect">
              <a:avLst/>
            </a:prstGeom>
          </p:spPr>
        </p:pic>
      </p:grpSp>
      <p:sp>
        <p:nvSpPr>
          <p:cNvPr id="34" name="Espace réservé du contenu 4"/>
          <p:cNvSpPr txBox="1">
            <a:spLocks/>
          </p:cNvSpPr>
          <p:nvPr/>
        </p:nvSpPr>
        <p:spPr bwMode="auto">
          <a:xfrm>
            <a:off x="304800" y="3352800"/>
            <a:ext cx="8077200" cy="1681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marR="0" lvl="0" indent="-342900" algn="l" defTabSz="912813" rtl="0" eaLnBrk="0" fontAlgn="base" latinLnBrk="0" hangingPunct="0">
              <a:lnSpc>
                <a:spcPct val="90000"/>
              </a:lnSpc>
              <a:spcBef>
                <a:spcPct val="20000"/>
              </a:spcBef>
              <a:spcAft>
                <a:spcPct val="0"/>
              </a:spcAft>
              <a:buClrTx/>
              <a:buSzTx/>
              <a:buFont typeface="Arial" pitchFamily="34" charset="0"/>
              <a:buBlip>
                <a:blip r:embed="rId3"/>
              </a:buBlip>
              <a:tabLst/>
              <a:defRPr/>
            </a:pPr>
            <a:r>
              <a:rPr kumimoji="0" lang="fr-FR" sz="2000" b="1" i="0" u="none" strike="noStrike" kern="0" cap="none" spc="0" normalizeH="0" baseline="0" noProof="0" dirty="0" smtClean="0">
                <a:ln>
                  <a:noFill/>
                </a:ln>
                <a:solidFill>
                  <a:srgbClr val="4D4D4D"/>
                </a:solidFill>
                <a:effectLst/>
                <a:uLnTx/>
                <a:uFillTx/>
                <a:latin typeface="Arial"/>
                <a:ea typeface="+mn-ea"/>
                <a:cs typeface="+mn-cs"/>
              </a:rPr>
              <a:t>Paradigme de développement</a:t>
            </a:r>
          </a:p>
          <a:p>
            <a:pPr marL="742950" lvl="1" indent="-285750" defTabSz="912813" eaLnBrk="0" hangingPunct="0">
              <a:lnSpc>
                <a:spcPct val="90000"/>
              </a:lnSpc>
              <a:spcBef>
                <a:spcPct val="20000"/>
              </a:spcBef>
              <a:buBlip>
                <a:blip r:embed="rId4"/>
              </a:buBlip>
              <a:defRPr/>
            </a:pPr>
            <a:r>
              <a:rPr lang="fr-FR" sz="2000" kern="0" dirty="0" smtClean="0">
                <a:solidFill>
                  <a:srgbClr val="4D4D4D"/>
                </a:solidFill>
                <a:latin typeface="Arial"/>
              </a:rPr>
              <a:t>Allégement des tâches côté serveur</a:t>
            </a:r>
          </a:p>
          <a:p>
            <a:pPr marL="742950" marR="0" lvl="1" indent="-285750" algn="l" defTabSz="912813" rtl="0" eaLnBrk="0" fontAlgn="base" latinLnBrk="0" hangingPunct="0">
              <a:lnSpc>
                <a:spcPct val="90000"/>
              </a:lnSpc>
              <a:spcBef>
                <a:spcPct val="20000"/>
              </a:spcBef>
              <a:spcAft>
                <a:spcPct val="0"/>
              </a:spcAft>
              <a:buClrTx/>
              <a:buSzTx/>
              <a:buFont typeface="Arial" pitchFamily="34" charset="0"/>
              <a:buBlip>
                <a:blip r:embed="rId4"/>
              </a:buBlip>
              <a:tabLst/>
              <a:defRPr/>
            </a:pPr>
            <a:r>
              <a:rPr kumimoji="0" lang="fr-FR" sz="2000" b="0" i="0" u="none" strike="noStrike" kern="0" cap="none" spc="0" normalizeH="0" baseline="0" noProof="0" dirty="0" smtClean="0">
                <a:ln>
                  <a:noFill/>
                </a:ln>
                <a:solidFill>
                  <a:srgbClr val="4D4D4D"/>
                </a:solidFill>
                <a:effectLst/>
                <a:uLnTx/>
                <a:uFillTx/>
                <a:latin typeface="Arial"/>
                <a:ea typeface="+mn-ea"/>
                <a:cs typeface="+mn-cs"/>
              </a:rPr>
              <a:t>Maintenance </a:t>
            </a:r>
            <a:r>
              <a:rPr kumimoji="0" lang="fr-FR" sz="2000" b="0" i="0" u="none" strike="noStrike" kern="0" cap="none" spc="0" normalizeH="0" baseline="0" noProof="0" dirty="0" smtClean="0">
                <a:ln>
                  <a:noFill/>
                </a:ln>
                <a:solidFill>
                  <a:srgbClr val="4D4D4D"/>
                </a:solidFill>
                <a:effectLst/>
                <a:uLnTx/>
                <a:uFillTx/>
                <a:latin typeface="Arial"/>
                <a:ea typeface="+mn-ea"/>
                <a:cs typeface="+mn-cs"/>
              </a:rPr>
              <a:t>: Distribution de l’application par le serveur</a:t>
            </a:r>
          </a:p>
          <a:p>
            <a:pPr marL="742950" lvl="1" indent="-285750" defTabSz="912813" eaLnBrk="0" hangingPunct="0">
              <a:lnSpc>
                <a:spcPct val="90000"/>
              </a:lnSpc>
              <a:spcBef>
                <a:spcPct val="20000"/>
              </a:spcBef>
              <a:buBlip>
                <a:blip r:embed="rId4"/>
              </a:buBlip>
              <a:defRPr/>
            </a:pPr>
            <a:r>
              <a:rPr lang="fr-FR" sz="2000" kern="0" dirty="0" smtClean="0">
                <a:solidFill>
                  <a:srgbClr val="4D4D4D"/>
                </a:solidFill>
                <a:latin typeface="Arial"/>
              </a:rPr>
              <a:t>Productivité &amp; maintenabilité : code plus court / non </a:t>
            </a:r>
            <a:r>
              <a:rPr lang="fr-FR" sz="2000" kern="0" dirty="0" smtClean="0">
                <a:solidFill>
                  <a:srgbClr val="4D4D4D"/>
                </a:solidFill>
                <a:latin typeface="Arial"/>
              </a:rPr>
              <a:t>spécifique</a:t>
            </a:r>
            <a:endParaRPr kumimoji="0" lang="fr-FR" sz="2000" b="0" i="0" u="none" strike="noStrike" kern="0" cap="none" spc="0" normalizeH="0" baseline="0" noProof="0" dirty="0" smtClean="0">
              <a:ln>
                <a:noFill/>
              </a:ln>
              <a:solidFill>
                <a:srgbClr val="4D4D4D"/>
              </a:solidFill>
              <a:effectLst/>
              <a:uLnTx/>
              <a:uFillTx/>
              <a:latin typeface="Arial"/>
              <a:ea typeface="+mn-ea"/>
              <a:cs typeface="+mn-cs"/>
            </a:endParaRPr>
          </a:p>
          <a:p>
            <a:pPr marL="342900" marR="0" lvl="0" indent="-342900" algn="l" defTabSz="912813" rtl="0" eaLnBrk="0" fontAlgn="base" latinLnBrk="0" hangingPunct="0">
              <a:lnSpc>
                <a:spcPct val="90000"/>
              </a:lnSpc>
              <a:spcBef>
                <a:spcPct val="20000"/>
              </a:spcBef>
              <a:spcAft>
                <a:spcPct val="0"/>
              </a:spcAft>
              <a:buClrTx/>
              <a:buSzTx/>
              <a:buFont typeface="Arial" pitchFamily="34" charset="0"/>
              <a:buBlip>
                <a:blip r:embed="rId3"/>
              </a:buBlip>
              <a:tabLst/>
              <a:defRPr/>
            </a:pPr>
            <a:endParaRPr kumimoji="0" lang="fr-FR" sz="2300" b="0" i="0" u="none" strike="noStrike" kern="0" cap="none" spc="0" normalizeH="0" baseline="0" noProof="0" dirty="0" smtClean="0">
              <a:ln>
                <a:noFill/>
              </a:ln>
              <a:solidFill>
                <a:srgbClr val="4D4D4D"/>
              </a:solidFill>
              <a:effectLst/>
              <a:uLnTx/>
              <a:uFillTx/>
              <a:latin typeface="Arial"/>
              <a:ea typeface="+mn-ea"/>
              <a:cs typeface="+mn-cs"/>
            </a:endParaRPr>
          </a:p>
        </p:txBody>
      </p:sp>
      <p:sp>
        <p:nvSpPr>
          <p:cNvPr id="26" name="Espace réservé du numéro de diapositive 25"/>
          <p:cNvSpPr>
            <a:spLocks noGrp="1"/>
          </p:cNvSpPr>
          <p:nvPr>
            <p:ph type="sldNum" sz="quarter" idx="4"/>
          </p:nvPr>
        </p:nvSpPr>
        <p:spPr/>
        <p:txBody>
          <a:bodyPr/>
          <a:lstStyle/>
          <a:p>
            <a:fld id="{10C358E2-BEB3-40E5-9F87-0EBEE5901F9F}" type="slidenum">
              <a:rPr lang="en-US" smtClean="0"/>
              <a:pPr/>
              <a:t>17</a:t>
            </a:fld>
            <a:endParaRPr lang="en-US" dirty="0"/>
          </a:p>
        </p:txBody>
      </p:sp>
    </p:spTree>
  </p:cSld>
  <p:clrMapOvr>
    <a:masterClrMapping/>
  </p:clrMapOvr>
  <p:transition advTm="214658">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cstate="print"/>
          <a:stretch>
            <a:fillRect/>
          </a:stretch>
        </p:blipFill>
        <p:spPr>
          <a:xfrm>
            <a:off x="4343400" y="1524000"/>
            <a:ext cx="3148807" cy="3148807"/>
          </a:xfrm>
          <a:prstGeom prst="rect">
            <a:avLst/>
          </a:prstGeom>
          <a:noFill/>
          <a:ln>
            <a:noFill/>
          </a:ln>
        </p:spPr>
      </p:pic>
      <p:pic>
        <p:nvPicPr>
          <p:cNvPr id="8" name="Picture 11"/>
          <p:cNvPicPr>
            <a:picLocks noChangeAspect="1"/>
          </p:cNvPicPr>
          <p:nvPr/>
        </p:nvPicPr>
        <p:blipFill>
          <a:blip r:embed="rId4" cstate="print"/>
          <a:stretch>
            <a:fillRect/>
          </a:stretch>
        </p:blipFill>
        <p:spPr>
          <a:xfrm>
            <a:off x="609600" y="1770016"/>
            <a:ext cx="2819400" cy="3141618"/>
          </a:xfrm>
          <a:prstGeom prst="rect">
            <a:avLst/>
          </a:prstGeom>
        </p:spPr>
      </p:pic>
      <p:pic>
        <p:nvPicPr>
          <p:cNvPr id="9" name="Picture 6"/>
          <p:cNvPicPr>
            <a:picLocks noChangeAspect="1"/>
          </p:cNvPicPr>
          <p:nvPr/>
        </p:nvPicPr>
        <p:blipFill>
          <a:blip r:embed="rId5" cstate="print"/>
          <a:stretch>
            <a:fillRect/>
          </a:stretch>
        </p:blipFill>
        <p:spPr>
          <a:xfrm>
            <a:off x="6172200" y="5410200"/>
            <a:ext cx="1257300" cy="1148334"/>
          </a:xfrm>
          <a:prstGeom prst="roundRect">
            <a:avLst>
              <a:gd name="adj" fmla="val 8594"/>
            </a:avLst>
          </a:prstGeom>
          <a:solidFill>
            <a:srgbClr val="FFFFFF">
              <a:shade val="85000"/>
            </a:srgbClr>
          </a:solidFill>
          <a:ln>
            <a:noFill/>
          </a:ln>
          <a:effectLst/>
        </p:spPr>
      </p:pic>
      <p:pic>
        <p:nvPicPr>
          <p:cNvPr id="10" name="Picture 7"/>
          <p:cNvPicPr>
            <a:picLocks noChangeAspect="1"/>
          </p:cNvPicPr>
          <p:nvPr/>
        </p:nvPicPr>
        <p:blipFill>
          <a:blip r:embed="rId6" cstate="print"/>
          <a:stretch>
            <a:fillRect/>
          </a:stretch>
        </p:blipFill>
        <p:spPr>
          <a:xfrm>
            <a:off x="7665466" y="5410200"/>
            <a:ext cx="1148334" cy="1148334"/>
          </a:xfrm>
          <a:prstGeom prst="roundRect">
            <a:avLst>
              <a:gd name="adj" fmla="val 8594"/>
            </a:avLst>
          </a:prstGeom>
          <a:solidFill>
            <a:srgbClr val="FFFFFF">
              <a:shade val="85000"/>
            </a:srgbClr>
          </a:solidFill>
          <a:ln>
            <a:noFill/>
          </a:ln>
          <a:effectLst/>
        </p:spPr>
      </p:pic>
      <p:pic>
        <p:nvPicPr>
          <p:cNvPr id="11" name="Picture 8"/>
          <p:cNvPicPr>
            <a:picLocks noChangeAspect="1"/>
          </p:cNvPicPr>
          <p:nvPr/>
        </p:nvPicPr>
        <p:blipFill>
          <a:blip r:embed="rId7" cstate="print"/>
          <a:stretch>
            <a:fillRect/>
          </a:stretch>
        </p:blipFill>
        <p:spPr>
          <a:xfrm>
            <a:off x="8153400" y="4038600"/>
            <a:ext cx="482600" cy="784225"/>
          </a:xfrm>
          <a:prstGeom prst="roundRect">
            <a:avLst>
              <a:gd name="adj" fmla="val 8594"/>
            </a:avLst>
          </a:prstGeom>
          <a:solidFill>
            <a:srgbClr val="FFFFFF">
              <a:shade val="85000"/>
            </a:srgbClr>
          </a:solidFill>
          <a:ln>
            <a:noFill/>
          </a:ln>
          <a:effectLst/>
        </p:spPr>
      </p:pic>
      <p:sp>
        <p:nvSpPr>
          <p:cNvPr id="12" name="TextBox 9"/>
          <p:cNvSpPr txBox="1"/>
          <p:nvPr/>
        </p:nvSpPr>
        <p:spPr>
          <a:xfrm>
            <a:off x="2345164" y="5867400"/>
            <a:ext cx="1236236" cy="369332"/>
          </a:xfrm>
          <a:prstGeom prst="rect">
            <a:avLst/>
          </a:prstGeom>
          <a:noFill/>
        </p:spPr>
        <p:txBody>
          <a:bodyPr wrap="none" rtlCol="0">
            <a:spAutoFit/>
          </a:bodyPr>
          <a:lstStyle/>
          <a:p>
            <a:r>
              <a:rPr lang="fr-FR" dirty="0">
                <a:solidFill>
                  <a:schemeClr val="bg1"/>
                </a:solidFill>
                <a:latin typeface="Arial" pitchFamily="34" charset="0"/>
              </a:rPr>
              <a:t>Et aussi</a:t>
            </a:r>
            <a:r>
              <a:rPr lang="en-US" dirty="0">
                <a:solidFill>
                  <a:schemeClr val="bg1"/>
                </a:solidFill>
                <a:latin typeface="Arial" pitchFamily="34" charset="0"/>
              </a:rPr>
              <a:t>…</a:t>
            </a:r>
            <a:endParaRPr lang="fr-FR" dirty="0">
              <a:solidFill>
                <a:schemeClr val="bg1"/>
              </a:solidFill>
              <a:latin typeface="Arial" pitchFamily="34" charset="0"/>
            </a:endParaRPr>
          </a:p>
        </p:txBody>
      </p:sp>
      <p:pic>
        <p:nvPicPr>
          <p:cNvPr id="16" name="Picture 10"/>
          <p:cNvPicPr>
            <a:picLocks noChangeAspect="1" noChangeArrowheads="1"/>
          </p:cNvPicPr>
          <p:nvPr/>
        </p:nvPicPr>
        <p:blipFill>
          <a:blip r:embed="rId8" cstate="print"/>
          <a:srcRect l="6250" t="35001" r="6250" b="33333"/>
          <a:stretch>
            <a:fillRect/>
          </a:stretch>
        </p:blipFill>
        <p:spPr bwMode="auto">
          <a:xfrm>
            <a:off x="3810000" y="5791200"/>
            <a:ext cx="2165350" cy="587375"/>
          </a:xfrm>
          <a:prstGeom prst="rect">
            <a:avLst/>
          </a:prstGeom>
          <a:noFill/>
          <a:ln w="9525">
            <a:noFill/>
            <a:miter lim="800000"/>
            <a:headEnd/>
            <a:tailEnd/>
          </a:ln>
        </p:spPr>
      </p:pic>
      <p:sp>
        <p:nvSpPr>
          <p:cNvPr id="14"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RIA : Les acteurs</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13" name="Espace réservé du numéro de diapositive 12"/>
          <p:cNvSpPr>
            <a:spLocks noGrp="1"/>
          </p:cNvSpPr>
          <p:nvPr>
            <p:ph type="sldNum" sz="quarter" idx="4"/>
          </p:nvPr>
        </p:nvSpPr>
        <p:spPr/>
        <p:txBody>
          <a:bodyPr/>
          <a:lstStyle/>
          <a:p>
            <a:fld id="{10C358E2-BEB3-40E5-9F87-0EBEE5901F9F}" type="slidenum">
              <a:rPr lang="en-US" smtClean="0"/>
              <a:pPr/>
              <a:t>18</a:t>
            </a:fld>
            <a:endParaRPr lang="en-US" dirty="0"/>
          </a:p>
        </p:txBody>
      </p:sp>
    </p:spTree>
  </p:cSld>
  <p:clrMapOvr>
    <a:masterClrMapping/>
  </p:clrMapOvr>
  <p:transition advTm="2496">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1752600" y="1143000"/>
            <a:ext cx="5638800" cy="454816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Zoom sur Silverlight</a:t>
            </a:r>
            <a:r>
              <a:rPr kumimoji="0" lang="fr-FR" sz="3700" b="0" i="0" u="none" strike="noStrike" kern="1200" cap="none" spc="-125" normalizeH="0" noProof="0" dirty="0" smtClean="0">
                <a:ln w="3175">
                  <a:noFill/>
                </a:ln>
                <a:solidFill>
                  <a:schemeClr val="bg2"/>
                </a:solidFill>
                <a:effectLst/>
                <a:uLnTx/>
                <a:uFillTx/>
                <a:latin typeface="Segoe Light" pitchFamily="34" charset="0"/>
                <a:ea typeface="+mn-ea"/>
                <a:cs typeface="Arial" charset="0"/>
              </a:rPr>
              <a:t> &amp; Flex</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Tree>
  </p:cSld>
  <p:clrMapOvr>
    <a:masterClrMapping/>
  </p:clrMapOvr>
  <p:transition advTm="39047">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9833" y="244446"/>
            <a:ext cx="8382000" cy="512448"/>
          </a:xfrm>
        </p:spPr>
        <p:txBody>
          <a:bodyPr/>
          <a:lstStyle/>
          <a:p>
            <a:r>
              <a:rPr lang="fr-FR" dirty="0" smtClean="0"/>
              <a:t>Sommaire</a:t>
            </a:r>
            <a:endParaRPr lang="fr-FR" dirty="0"/>
          </a:p>
        </p:txBody>
      </p:sp>
      <p:sp>
        <p:nvSpPr>
          <p:cNvPr id="5" name="Espace réservé du contenu 4"/>
          <p:cNvSpPr>
            <a:spLocks noGrp="1"/>
          </p:cNvSpPr>
          <p:nvPr>
            <p:ph sz="quarter" idx="15"/>
          </p:nvPr>
        </p:nvSpPr>
        <p:spPr>
          <a:xfrm>
            <a:off x="304800" y="1472351"/>
            <a:ext cx="8077200" cy="3582519"/>
          </a:xfrm>
        </p:spPr>
        <p:txBody>
          <a:bodyPr/>
          <a:lstStyle/>
          <a:p>
            <a:pPr marL="342900" lvl="0" indent="-342900">
              <a:buBlip>
                <a:blip r:embed="rId3"/>
              </a:buBlip>
            </a:pPr>
            <a:r>
              <a:rPr lang="fr-FR" sz="2400" b="1" kern="0" dirty="0" smtClean="0">
                <a:solidFill>
                  <a:srgbClr val="4D4D4D"/>
                </a:solidFill>
                <a:latin typeface="Arial"/>
              </a:rPr>
              <a:t>L’évolution des modèles</a:t>
            </a:r>
          </a:p>
          <a:p>
            <a:pPr marL="342900" lvl="0" indent="-342900">
              <a:buBlip>
                <a:blip r:embed="rId3"/>
              </a:buBlip>
            </a:pPr>
            <a:endParaRPr lang="fr-FR" sz="2400" b="1" kern="0" dirty="0" smtClean="0">
              <a:solidFill>
                <a:srgbClr val="4D4D4D"/>
              </a:solidFill>
              <a:latin typeface="Arial"/>
            </a:endParaRPr>
          </a:p>
          <a:p>
            <a:pPr marL="342900" lvl="0" indent="-342900">
              <a:buBlip>
                <a:blip r:embed="rId3"/>
              </a:buBlip>
            </a:pPr>
            <a:r>
              <a:rPr lang="fr-FR" sz="2400" b="1" kern="0" dirty="0" smtClean="0">
                <a:solidFill>
                  <a:srgbClr val="4D4D4D"/>
                </a:solidFill>
                <a:latin typeface="Arial"/>
              </a:rPr>
              <a:t>RIA</a:t>
            </a:r>
          </a:p>
          <a:p>
            <a:pPr marL="342900" lvl="0" indent="-342900">
              <a:buBlip>
                <a:blip r:embed="rId3"/>
              </a:buBlip>
            </a:pPr>
            <a:endParaRPr lang="fr-FR" sz="2400" b="1" kern="0" dirty="0" smtClean="0">
              <a:solidFill>
                <a:srgbClr val="4D4D4D"/>
              </a:solidFill>
              <a:latin typeface="Arial"/>
            </a:endParaRPr>
          </a:p>
          <a:p>
            <a:pPr marL="342900" lvl="0" indent="-342900">
              <a:buBlip>
                <a:blip r:embed="rId3"/>
              </a:buBlip>
            </a:pPr>
            <a:r>
              <a:rPr lang="fr-FR" sz="2400" b="1" kern="0" dirty="0" smtClean="0">
                <a:solidFill>
                  <a:srgbClr val="4D4D4D"/>
                </a:solidFill>
                <a:latin typeface="Arial"/>
              </a:rPr>
              <a:t>Zoom sur Silverlight &amp; Flex</a:t>
            </a:r>
          </a:p>
          <a:p>
            <a:pPr marL="342900" lvl="0" indent="-342900">
              <a:buBlip>
                <a:blip r:embed="rId3"/>
              </a:buBlip>
            </a:pPr>
            <a:endParaRPr lang="fr-FR" sz="2400" b="1" kern="0" dirty="0" smtClean="0">
              <a:solidFill>
                <a:srgbClr val="4D4D4D"/>
              </a:solidFill>
              <a:latin typeface="Arial"/>
            </a:endParaRPr>
          </a:p>
          <a:p>
            <a:pPr marL="342900" lvl="0" indent="-342900">
              <a:buBlip>
                <a:blip r:embed="rId3"/>
              </a:buBlip>
            </a:pPr>
            <a:r>
              <a:rPr lang="fr-FR" sz="2400" b="1" kern="0" dirty="0" smtClean="0">
                <a:solidFill>
                  <a:srgbClr val="4D4D4D"/>
                </a:solidFill>
                <a:latin typeface="Arial"/>
              </a:rPr>
              <a:t>Silverlight &amp; Flex : Le duel</a:t>
            </a:r>
          </a:p>
          <a:p>
            <a:pPr marL="342900" lvl="0" indent="-342900">
              <a:buBlip>
                <a:blip r:embed="rId3"/>
              </a:buBlip>
            </a:pPr>
            <a:endParaRPr lang="fr-FR" sz="2400" b="1" kern="0" dirty="0" smtClean="0">
              <a:solidFill>
                <a:srgbClr val="4D4D4D"/>
              </a:solidFill>
              <a:latin typeface="Arial"/>
            </a:endParaRPr>
          </a:p>
          <a:p>
            <a:pPr marL="342900" lvl="0" indent="-342900">
              <a:buBlip>
                <a:blip r:embed="rId3"/>
              </a:buBlip>
            </a:pPr>
            <a:r>
              <a:rPr lang="fr-FR" sz="2400" b="1" kern="0" dirty="0" smtClean="0">
                <a:solidFill>
                  <a:srgbClr val="4D4D4D"/>
                </a:solidFill>
                <a:latin typeface="Arial"/>
              </a:rPr>
              <a:t>Conclusion</a:t>
            </a:r>
            <a:endParaRPr lang="fr-FR" sz="2400" dirty="0" smtClean="0"/>
          </a:p>
        </p:txBody>
      </p:sp>
    </p:spTree>
  </p:cSld>
  <p:clrMapOvr>
    <a:masterClrMapping/>
  </p:clrMapOvr>
  <p:transition advTm="1404">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Plateforme</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4" name="Espace réservé du contenu 3"/>
          <p:cNvSpPr>
            <a:spLocks noGrp="1"/>
          </p:cNvSpPr>
          <p:nvPr>
            <p:ph idx="1"/>
          </p:nvPr>
        </p:nvSpPr>
        <p:spPr/>
        <p:txBody>
          <a:bodyPr/>
          <a:lstStyle/>
          <a:p>
            <a:endParaRPr lang="fr-FR"/>
          </a:p>
        </p:txBody>
      </p:sp>
      <p:pic>
        <p:nvPicPr>
          <p:cNvPr id="8194" name="Picture 2"/>
          <p:cNvPicPr>
            <a:picLocks noChangeAspect="1" noChangeArrowheads="1"/>
          </p:cNvPicPr>
          <p:nvPr/>
        </p:nvPicPr>
        <p:blipFill>
          <a:blip r:embed="rId3" cstate="print"/>
          <a:srcRect/>
          <a:stretch>
            <a:fillRect/>
          </a:stretch>
        </p:blipFill>
        <p:spPr bwMode="auto">
          <a:xfrm>
            <a:off x="223838" y="1162050"/>
            <a:ext cx="8696325" cy="4533900"/>
          </a:xfrm>
          <a:prstGeom prst="rect">
            <a:avLst/>
          </a:prstGeom>
          <a:noFill/>
          <a:ln w="9525">
            <a:noFill/>
            <a:miter lim="800000"/>
            <a:headEnd/>
            <a:tailEnd/>
          </a:ln>
        </p:spPr>
      </p:pic>
      <p:sp>
        <p:nvSpPr>
          <p:cNvPr id="7" name="Espace réservé du numéro de diapositive 6"/>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20</a:t>
            </a:fld>
            <a:endParaRPr lang="en-US" dirty="0"/>
          </a:p>
        </p:txBody>
      </p:sp>
    </p:spTree>
  </p:cSld>
  <p:clrMapOvr>
    <a:masterClrMapping/>
  </p:clrMapOvr>
  <p:transition advTm="1575">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Plateforme : Fiche / Présentation</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4" name="Espace réservé du contenu 3"/>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3" cstate="print"/>
          <a:srcRect/>
          <a:stretch>
            <a:fillRect/>
          </a:stretch>
        </p:blipFill>
        <p:spPr bwMode="auto">
          <a:xfrm>
            <a:off x="223838" y="1162050"/>
            <a:ext cx="8696325" cy="4533900"/>
          </a:xfrm>
          <a:prstGeom prst="rect">
            <a:avLst/>
          </a:prstGeom>
          <a:noFill/>
          <a:ln w="9525">
            <a:noFill/>
            <a:miter lim="800000"/>
            <a:headEnd/>
            <a:tailEnd/>
          </a:ln>
        </p:spPr>
      </p:pic>
      <p:sp>
        <p:nvSpPr>
          <p:cNvPr id="7" name="Rectangle 6"/>
          <p:cNvSpPr txBox="1">
            <a:spLocks noChangeArrowheads="1"/>
          </p:cNvSpPr>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C358E2-BEB3-40E5-9F87-0EBEE5901F9F}" type="slidenum">
              <a:rPr kumimoji="0" lang="en-US" sz="1400" b="1" i="0" u="none" strike="noStrike" kern="1200" cap="none" spc="0" normalizeH="0" baseline="0" noProof="0" smtClean="0">
                <a:ln w="50800"/>
                <a:solidFill>
                  <a:schemeClr val="bg1">
                    <a:shade val="50000"/>
                  </a:schemeClr>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sz="1400" b="1" i="0" u="none" strike="noStrike" kern="1200" cap="none" spc="0" normalizeH="0" baseline="0" noProof="0" dirty="0">
              <a:ln w="50800"/>
              <a:solidFill>
                <a:schemeClr val="bg1">
                  <a:shade val="50000"/>
                </a:schemeClr>
              </a:solidFill>
              <a:effectLst/>
              <a:uLnTx/>
              <a:uFillTx/>
              <a:latin typeface="+mn-lt"/>
              <a:ea typeface="+mn-ea"/>
              <a:cs typeface="Arial" pitchFamily="34" charset="0"/>
            </a:endParaRPr>
          </a:p>
        </p:txBody>
      </p:sp>
    </p:spTree>
  </p:cSld>
  <p:clrMapOvr>
    <a:masterClrMapping/>
  </p:clrMapOvr>
  <p:transition advTm="1186">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8305800" y="6237208"/>
            <a:ext cx="838200" cy="620792"/>
          </a:xfrm>
          <a:prstGeom prst="rect">
            <a:avLst/>
          </a:prstGeom>
          <a:noFill/>
          <a:ln w="9525">
            <a:noFill/>
            <a:miter lim="800000"/>
            <a:headEnd/>
            <a:tailEnd/>
          </a:ln>
        </p:spPr>
      </p:pic>
      <p:sp>
        <p:nvSpPr>
          <p:cNvPr id="8" name="Espace réservé du contenu 2"/>
          <p:cNvSpPr>
            <a:spLocks noGrp="1"/>
          </p:cNvSpPr>
          <p:nvPr>
            <p:ph idx="1"/>
          </p:nvPr>
        </p:nvSpPr>
        <p:spPr>
          <a:xfrm>
            <a:off x="533400" y="2360676"/>
            <a:ext cx="4572000" cy="2769989"/>
          </a:xfrm>
        </p:spPr>
        <p:txBody>
          <a:bodyPr numCol="1"/>
          <a:lstStyle/>
          <a:p>
            <a:pPr marL="342900" lvl="0" indent="-342900">
              <a:buBlip>
                <a:blip r:embed="rId4"/>
              </a:buBlip>
            </a:pPr>
            <a:r>
              <a:rPr lang="fr-FR" sz="2400" kern="0" dirty="0" smtClean="0">
                <a:solidFill>
                  <a:srgbClr val="4D4D4D"/>
                </a:solidFill>
                <a:latin typeface="Adobe Caslon Pro" pitchFamily="18" charset="0"/>
              </a:rPr>
              <a:t>Nom :</a:t>
            </a:r>
            <a:r>
              <a:rPr lang="fr-FR" sz="2400" b="1" kern="0" dirty="0" smtClean="0">
                <a:solidFill>
                  <a:srgbClr val="4D4D4D"/>
                </a:solidFill>
                <a:latin typeface="Adobe Caslon Pro" pitchFamily="18" charset="0"/>
              </a:rPr>
              <a:t> Silverlight</a:t>
            </a:r>
          </a:p>
          <a:p>
            <a:pPr marL="342900" lvl="0" indent="-342900">
              <a:buBlip>
                <a:blip r:embed="rId4"/>
              </a:buBlip>
            </a:pPr>
            <a:r>
              <a:rPr lang="fr-FR" sz="2400" kern="0" dirty="0" smtClean="0">
                <a:solidFill>
                  <a:srgbClr val="4D4D4D"/>
                </a:solidFill>
                <a:latin typeface="Adobe Caslon Pro" pitchFamily="18" charset="0"/>
              </a:rPr>
              <a:t>Editeur :</a:t>
            </a:r>
            <a:r>
              <a:rPr lang="fr-FR" sz="2400" b="1" kern="0" dirty="0" smtClean="0">
                <a:solidFill>
                  <a:srgbClr val="4D4D4D"/>
                </a:solidFill>
                <a:latin typeface="Adobe Caslon Pro" pitchFamily="18" charset="0"/>
              </a:rPr>
              <a:t> Microsoft</a:t>
            </a:r>
          </a:p>
          <a:p>
            <a:pPr marL="342900" lvl="0" indent="-342900">
              <a:buBlip>
                <a:blip r:embed="rId4"/>
              </a:buBlip>
            </a:pPr>
            <a:r>
              <a:rPr lang="fr-FR" sz="2400" kern="0" dirty="0" smtClean="0">
                <a:solidFill>
                  <a:srgbClr val="4D4D4D"/>
                </a:solidFill>
                <a:latin typeface="Adobe Caslon Pro" pitchFamily="18" charset="0"/>
              </a:rPr>
              <a:t>Date de création :</a:t>
            </a:r>
            <a:r>
              <a:rPr lang="fr-FR" sz="2400" b="1" kern="0" dirty="0" smtClean="0">
                <a:solidFill>
                  <a:srgbClr val="4D4D4D"/>
                </a:solidFill>
                <a:latin typeface="Adobe Caslon Pro" pitchFamily="18" charset="0"/>
              </a:rPr>
              <a:t> Mars 2007</a:t>
            </a:r>
          </a:p>
          <a:p>
            <a:pPr marL="342900" indent="-342900">
              <a:buBlip>
                <a:blip r:embed="rId4"/>
              </a:buBlip>
            </a:pPr>
            <a:r>
              <a:rPr lang="fr-FR" sz="2400" kern="0" dirty="0" smtClean="0">
                <a:solidFill>
                  <a:srgbClr val="4D4D4D"/>
                </a:solidFill>
                <a:latin typeface="Adobe Caslon Pro" pitchFamily="18" charset="0"/>
              </a:rPr>
              <a:t>Version : </a:t>
            </a:r>
            <a:r>
              <a:rPr lang="fr-FR" sz="2400" b="1" kern="0" dirty="0" smtClean="0">
                <a:solidFill>
                  <a:srgbClr val="4D4D4D"/>
                </a:solidFill>
                <a:latin typeface="Adobe Caslon Pro" pitchFamily="18" charset="0"/>
              </a:rPr>
              <a:t>SL 3</a:t>
            </a:r>
            <a:endParaRPr lang="fr-FR" sz="2400" kern="0" dirty="0" smtClean="0">
              <a:solidFill>
                <a:srgbClr val="4D4D4D"/>
              </a:solidFill>
              <a:latin typeface="Adobe Caslon Pro" pitchFamily="18" charset="0"/>
            </a:endParaRPr>
          </a:p>
          <a:p>
            <a:pPr marL="342900" indent="-342900">
              <a:buBlip>
                <a:blip r:embed="rId4"/>
              </a:buBlip>
            </a:pPr>
            <a:r>
              <a:rPr lang="fr-FR" sz="2400" kern="0" dirty="0" smtClean="0">
                <a:solidFill>
                  <a:srgbClr val="4D4D4D"/>
                </a:solidFill>
                <a:latin typeface="Adobe Caslon Pro" pitchFamily="18" charset="0"/>
              </a:rPr>
              <a:t>Licence :</a:t>
            </a:r>
            <a:r>
              <a:rPr lang="fr-FR" sz="2400" b="1" kern="0" dirty="0" smtClean="0">
                <a:solidFill>
                  <a:srgbClr val="4D4D4D"/>
                </a:solidFill>
                <a:latin typeface="Adobe Caslon Pro" pitchFamily="18" charset="0"/>
              </a:rPr>
              <a:t> </a:t>
            </a:r>
            <a:r>
              <a:rPr lang="fr-FR" sz="2400" b="1" kern="0" dirty="0" smtClean="0">
                <a:solidFill>
                  <a:srgbClr val="4D4D4D"/>
                </a:solidFill>
                <a:latin typeface="Adobe Caslon Pro" pitchFamily="18" charset="0"/>
              </a:rPr>
              <a:t>Propriétaire</a:t>
            </a:r>
          </a:p>
          <a:p>
            <a:pPr marL="342900" lvl="0" indent="-342900">
              <a:buBlip>
                <a:blip r:embed="rId4"/>
              </a:buBlip>
            </a:pPr>
            <a:r>
              <a:rPr lang="fr-FR" sz="2400" kern="0" dirty="0" smtClean="0">
                <a:solidFill>
                  <a:srgbClr val="4D4D4D"/>
                </a:solidFill>
                <a:latin typeface="Adobe Caslon Pro" pitchFamily="18" charset="0"/>
              </a:rPr>
              <a:t>IDE :</a:t>
            </a:r>
            <a:r>
              <a:rPr lang="fr-FR" sz="2400" b="1" kern="0" dirty="0" smtClean="0">
                <a:solidFill>
                  <a:srgbClr val="4D4D4D"/>
                </a:solidFill>
                <a:latin typeface="Adobe Caslon Pro" pitchFamily="18" charset="0"/>
              </a:rPr>
              <a:t> Visual Studio / </a:t>
            </a:r>
            <a:r>
              <a:rPr lang="fr-FR" sz="2400" b="1" kern="0" dirty="0" err="1" smtClean="0">
                <a:solidFill>
                  <a:srgbClr val="4D4D4D"/>
                </a:solidFill>
                <a:latin typeface="Adobe Caslon Pro" pitchFamily="18" charset="0"/>
              </a:rPr>
              <a:t>Blend</a:t>
            </a:r>
            <a:endParaRPr lang="fr-FR" sz="2400" b="1" kern="0" dirty="0" smtClean="0">
              <a:solidFill>
                <a:srgbClr val="4D4D4D"/>
              </a:solidFill>
              <a:latin typeface="Adobe Caslon Pro" pitchFamily="18" charset="0"/>
            </a:endParaRPr>
          </a:p>
          <a:p>
            <a:pPr marL="342900" lvl="0" indent="-342900">
              <a:buBlip>
                <a:blip r:embed="rId4"/>
              </a:buBlip>
            </a:pPr>
            <a:r>
              <a:rPr lang="fr-FR" sz="2400" kern="0" dirty="0" smtClean="0">
                <a:solidFill>
                  <a:srgbClr val="4D4D4D"/>
                </a:solidFill>
                <a:latin typeface="Adobe Caslon Pro" pitchFamily="18" charset="0"/>
              </a:rPr>
              <a:t>Langages </a:t>
            </a:r>
            <a:r>
              <a:rPr lang="fr-FR" sz="2400" kern="0" dirty="0" smtClean="0">
                <a:solidFill>
                  <a:srgbClr val="4D4D4D"/>
                </a:solidFill>
                <a:latin typeface="Adobe Caslon Pro" pitchFamily="18" charset="0"/>
              </a:rPr>
              <a:t>:</a:t>
            </a:r>
            <a:r>
              <a:rPr lang="fr-FR" sz="2400" b="1" kern="0" dirty="0" smtClean="0">
                <a:solidFill>
                  <a:srgbClr val="4D4D4D"/>
                </a:solidFill>
                <a:latin typeface="Adobe Caslon Pro" pitchFamily="18" charset="0"/>
              </a:rPr>
              <a:t> XAML / .</a:t>
            </a:r>
            <a:r>
              <a:rPr lang="fr-FR" sz="2400" b="1" kern="0" dirty="0" smtClean="0">
                <a:solidFill>
                  <a:srgbClr val="4D4D4D"/>
                </a:solidFill>
                <a:latin typeface="Adobe Caslon Pro" pitchFamily="18" charset="0"/>
              </a:rPr>
              <a:t>NET</a:t>
            </a:r>
            <a:endParaRPr lang="fr-FR" sz="2400" b="1" kern="0" dirty="0" smtClean="0">
              <a:solidFill>
                <a:srgbClr val="4D4D4D"/>
              </a:solidFill>
              <a:latin typeface="Adobe Caslon Pro" pitchFamily="18" charset="0"/>
            </a:endParaRPr>
          </a:p>
        </p:txBody>
      </p:sp>
      <p:pic>
        <p:nvPicPr>
          <p:cNvPr id="38914" name="Picture 2"/>
          <p:cNvPicPr>
            <a:picLocks noChangeAspect="1" noChangeArrowheads="1"/>
          </p:cNvPicPr>
          <p:nvPr/>
        </p:nvPicPr>
        <p:blipFill>
          <a:blip r:embed="rId5" cstate="print"/>
          <a:srcRect/>
          <a:stretch>
            <a:fillRect/>
          </a:stretch>
        </p:blipFill>
        <p:spPr bwMode="auto">
          <a:xfrm>
            <a:off x="5410200" y="914400"/>
            <a:ext cx="2495550" cy="2486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Rectangle à coins arrondis 10"/>
          <p:cNvSpPr/>
          <p:nvPr/>
        </p:nvSpPr>
        <p:spPr bwMode="auto">
          <a:xfrm>
            <a:off x="152400" y="914400"/>
            <a:ext cx="8686800" cy="5334000"/>
          </a:xfrm>
          <a:prstGeom prst="roundRect">
            <a:avLst/>
          </a:prstGeom>
          <a:noFill/>
          <a:ln>
            <a:solidFill>
              <a:schemeClr val="bg1"/>
            </a:solidFill>
            <a:headEnd type="none" w="med" len="med"/>
            <a:tailEnd type="none" w="med" len="med"/>
          </a:ln>
          <a:effectLst>
            <a:glow rad="76200">
              <a:schemeClr val="accent2">
                <a:tint val="30000"/>
                <a:shade val="95000"/>
                <a:satMod val="300000"/>
                <a:alpha val="50000"/>
              </a:schemeClr>
            </a:glow>
            <a:outerShdw blurRad="50800" dist="50800" dir="5400000" algn="ctr" rotWithShape="0">
              <a:srgbClr val="000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9219" name="Picture 3"/>
          <p:cNvPicPr>
            <a:picLocks noChangeAspect="1" noChangeArrowheads="1"/>
          </p:cNvPicPr>
          <p:nvPr/>
        </p:nvPicPr>
        <p:blipFill>
          <a:blip r:embed="rId6" cstate="print"/>
          <a:srcRect/>
          <a:stretch>
            <a:fillRect/>
          </a:stretch>
        </p:blipFill>
        <p:spPr bwMode="auto">
          <a:xfrm>
            <a:off x="5105400" y="4038600"/>
            <a:ext cx="2819400" cy="15499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Fiche / Présentation</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12" name="Rectangle 11"/>
          <p:cNvSpPr txBox="1">
            <a:spLocks noChangeArrowheads="1"/>
          </p:cNvSpPr>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C358E2-BEB3-40E5-9F87-0EBEE5901F9F}" type="slidenum">
              <a:rPr kumimoji="0" lang="en-US" sz="1400" b="1" i="0" u="none" strike="noStrike" kern="1200" cap="none" spc="0" normalizeH="0" baseline="0" noProof="0" smtClean="0">
                <a:ln w="50800"/>
                <a:solidFill>
                  <a:schemeClr val="bg1">
                    <a:shade val="50000"/>
                  </a:schemeClr>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sz="1400" b="1" i="0" u="none" strike="noStrike" kern="1200" cap="none" spc="0" normalizeH="0" baseline="0" noProof="0" dirty="0">
              <a:ln w="50800"/>
              <a:solidFill>
                <a:schemeClr val="bg1">
                  <a:shade val="50000"/>
                </a:schemeClr>
              </a:solidFill>
              <a:effectLst/>
              <a:uLnTx/>
              <a:uFillTx/>
              <a:latin typeface="+mn-lt"/>
              <a:ea typeface="+mn-ea"/>
              <a:cs typeface="Arial" pitchFamily="34" charset="0"/>
            </a:endParaRPr>
          </a:p>
        </p:txBody>
      </p:sp>
    </p:spTree>
  </p:cSld>
  <p:clrMapOvr>
    <a:masterClrMapping/>
  </p:clrMapOvr>
  <p:transition advTm="144534">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352800" y="1825347"/>
            <a:ext cx="5181600" cy="3176254"/>
          </a:xfrm>
        </p:spPr>
        <p:txBody>
          <a:bodyPr numCol="1"/>
          <a:lstStyle/>
          <a:p>
            <a:pPr marL="342900" lvl="0" indent="-342900">
              <a:buBlip>
                <a:blip r:embed="rId3"/>
              </a:buBlip>
            </a:pPr>
            <a:r>
              <a:rPr lang="fr-FR" sz="2400" kern="0" dirty="0" smtClean="0">
                <a:solidFill>
                  <a:srgbClr val="4D4D4D"/>
                </a:solidFill>
                <a:latin typeface="Adobe Caslon Pro" pitchFamily="18" charset="0"/>
              </a:rPr>
              <a:t>Nom :</a:t>
            </a:r>
            <a:r>
              <a:rPr lang="fr-FR" sz="2400" b="1" kern="0" dirty="0" smtClean="0">
                <a:solidFill>
                  <a:srgbClr val="4D4D4D"/>
                </a:solidFill>
                <a:latin typeface="Adobe Caslon Pro" pitchFamily="18" charset="0"/>
              </a:rPr>
              <a:t> </a:t>
            </a:r>
            <a:r>
              <a:rPr lang="fr-FR" sz="2400" b="1" kern="0" dirty="0" err="1" smtClean="0">
                <a:solidFill>
                  <a:srgbClr val="4D4D4D"/>
                </a:solidFill>
                <a:latin typeface="Adobe Caslon Pro" pitchFamily="18" charset="0"/>
              </a:rPr>
              <a:t>Flex</a:t>
            </a:r>
            <a:endParaRPr lang="fr-FR" sz="2400" b="1" kern="0" dirty="0" smtClean="0">
              <a:solidFill>
                <a:srgbClr val="4D4D4D"/>
              </a:solidFill>
              <a:latin typeface="Adobe Caslon Pro" pitchFamily="18" charset="0"/>
            </a:endParaRPr>
          </a:p>
          <a:p>
            <a:pPr marL="342900" lvl="0" indent="-342900">
              <a:buBlip>
                <a:blip r:embed="rId3"/>
              </a:buBlip>
            </a:pPr>
            <a:r>
              <a:rPr lang="fr-FR" sz="2400" kern="0" dirty="0" smtClean="0">
                <a:solidFill>
                  <a:srgbClr val="4D4D4D"/>
                </a:solidFill>
                <a:latin typeface="Adobe Caslon Pro" pitchFamily="18" charset="0"/>
              </a:rPr>
              <a:t>Editeur :</a:t>
            </a:r>
            <a:r>
              <a:rPr lang="fr-FR" sz="2400" b="1" kern="0" dirty="0" smtClean="0">
                <a:solidFill>
                  <a:srgbClr val="4D4D4D"/>
                </a:solidFill>
                <a:latin typeface="Adobe Caslon Pro" pitchFamily="18" charset="0"/>
              </a:rPr>
              <a:t> </a:t>
            </a:r>
            <a:r>
              <a:rPr lang="fr-FR" sz="2400" b="1" kern="0" dirty="0" err="1" smtClean="0">
                <a:solidFill>
                  <a:srgbClr val="4D4D4D"/>
                </a:solidFill>
                <a:latin typeface="Adobe Caslon Pro" pitchFamily="18" charset="0"/>
              </a:rPr>
              <a:t>Macromedia</a:t>
            </a:r>
            <a:endParaRPr lang="fr-FR" sz="2400" b="1" kern="0" dirty="0" smtClean="0">
              <a:solidFill>
                <a:srgbClr val="4D4D4D"/>
              </a:solidFill>
              <a:latin typeface="Adobe Caslon Pro" pitchFamily="18" charset="0"/>
            </a:endParaRPr>
          </a:p>
          <a:p>
            <a:pPr marL="342900" lvl="0" indent="-342900">
              <a:buBlip>
                <a:blip r:embed="rId3"/>
              </a:buBlip>
            </a:pPr>
            <a:r>
              <a:rPr lang="fr-FR" sz="2400" kern="0" dirty="0" smtClean="0">
                <a:solidFill>
                  <a:srgbClr val="4D4D4D"/>
                </a:solidFill>
                <a:latin typeface="Adobe Caslon Pro" pitchFamily="18" charset="0"/>
              </a:rPr>
              <a:t>Date de création :</a:t>
            </a:r>
            <a:r>
              <a:rPr lang="fr-FR" sz="2400" b="1" kern="0" dirty="0" smtClean="0">
                <a:solidFill>
                  <a:srgbClr val="4D4D4D"/>
                </a:solidFill>
                <a:latin typeface="Adobe Caslon Pro" pitchFamily="18" charset="0"/>
              </a:rPr>
              <a:t> 2004</a:t>
            </a:r>
          </a:p>
          <a:p>
            <a:pPr marL="342900" lvl="0" indent="-342900">
              <a:buBlip>
                <a:blip r:embed="rId3"/>
              </a:buBlip>
            </a:pPr>
            <a:r>
              <a:rPr lang="fr-FR" sz="2400" kern="0" dirty="0" smtClean="0">
                <a:solidFill>
                  <a:srgbClr val="4D4D4D"/>
                </a:solidFill>
                <a:latin typeface="Adobe Caslon Pro" pitchFamily="18" charset="0"/>
              </a:rPr>
              <a:t>Reprise : </a:t>
            </a:r>
            <a:r>
              <a:rPr lang="fr-FR" sz="2400" b="1" kern="0" dirty="0" smtClean="0">
                <a:solidFill>
                  <a:srgbClr val="4D4D4D"/>
                </a:solidFill>
                <a:latin typeface="Adobe Caslon Pro" pitchFamily="18" charset="0"/>
              </a:rPr>
              <a:t>2006 par Adobe</a:t>
            </a:r>
          </a:p>
          <a:p>
            <a:pPr marL="342900" lvl="0" indent="-342900">
              <a:buBlip>
                <a:blip r:embed="rId3"/>
              </a:buBlip>
            </a:pPr>
            <a:r>
              <a:rPr lang="fr-FR" sz="2400" kern="0" dirty="0" smtClean="0">
                <a:solidFill>
                  <a:srgbClr val="4D4D4D"/>
                </a:solidFill>
                <a:latin typeface="Adobe Caslon Pro" pitchFamily="18" charset="0"/>
              </a:rPr>
              <a:t>IDE:</a:t>
            </a:r>
            <a:r>
              <a:rPr lang="fr-FR" sz="2400" b="1" kern="0" dirty="0" smtClean="0">
                <a:solidFill>
                  <a:srgbClr val="4D4D4D"/>
                </a:solidFill>
                <a:latin typeface="Adobe Caslon Pro" pitchFamily="18" charset="0"/>
              </a:rPr>
              <a:t> Flex </a:t>
            </a:r>
            <a:r>
              <a:rPr lang="fr-FR" sz="2400" b="1" kern="0" dirty="0" err="1" smtClean="0">
                <a:solidFill>
                  <a:srgbClr val="4D4D4D"/>
                </a:solidFill>
                <a:latin typeface="Adobe Caslon Pro" pitchFamily="18" charset="0"/>
              </a:rPr>
              <a:t>Builder</a:t>
            </a:r>
            <a:r>
              <a:rPr lang="fr-FR" sz="2400" b="1" kern="0" dirty="0" smtClean="0">
                <a:solidFill>
                  <a:srgbClr val="4D4D4D"/>
                </a:solidFill>
                <a:latin typeface="Adobe Caslon Pro" pitchFamily="18" charset="0"/>
              </a:rPr>
              <a:t> / Air</a:t>
            </a:r>
          </a:p>
          <a:p>
            <a:pPr marL="342900" lvl="0" indent="-342900">
              <a:buBlip>
                <a:blip r:embed="rId3"/>
              </a:buBlip>
            </a:pPr>
            <a:r>
              <a:rPr lang="fr-FR" sz="2400" kern="0" dirty="0" smtClean="0">
                <a:solidFill>
                  <a:srgbClr val="4D4D4D"/>
                </a:solidFill>
                <a:latin typeface="Adobe Caslon Pro" pitchFamily="18" charset="0"/>
              </a:rPr>
              <a:t>License : </a:t>
            </a:r>
            <a:r>
              <a:rPr lang="fr-FR" sz="2400" b="1" kern="0" dirty="0" smtClean="0">
                <a:solidFill>
                  <a:srgbClr val="4D4D4D"/>
                </a:solidFill>
                <a:latin typeface="Adobe Caslon Pro" pitchFamily="18" charset="0"/>
              </a:rPr>
              <a:t>Propriétaire / Libre</a:t>
            </a:r>
          </a:p>
          <a:p>
            <a:pPr marL="342900" lvl="0" indent="-342900">
              <a:buBlip>
                <a:blip r:embed="rId3"/>
              </a:buBlip>
            </a:pPr>
            <a:r>
              <a:rPr lang="fr-FR" sz="2400" kern="0" dirty="0" smtClean="0">
                <a:solidFill>
                  <a:srgbClr val="4D4D4D"/>
                </a:solidFill>
                <a:latin typeface="Adobe Caslon Pro" pitchFamily="18" charset="0"/>
              </a:rPr>
              <a:t>Langages : </a:t>
            </a:r>
            <a:r>
              <a:rPr lang="fr-FR" sz="2400" b="1" kern="0" dirty="0" smtClean="0">
                <a:solidFill>
                  <a:srgbClr val="4D4D4D"/>
                </a:solidFill>
                <a:latin typeface="Adobe Caslon Pro" pitchFamily="18" charset="0"/>
              </a:rPr>
              <a:t>MXML / </a:t>
            </a:r>
            <a:r>
              <a:rPr lang="fr-FR" sz="2400" b="1" kern="0" dirty="0" err="1" smtClean="0">
                <a:solidFill>
                  <a:srgbClr val="4D4D4D"/>
                </a:solidFill>
                <a:latin typeface="Adobe Caslon Pro" pitchFamily="18" charset="0"/>
              </a:rPr>
              <a:t>ActionScript</a:t>
            </a:r>
            <a:r>
              <a:rPr lang="fr-FR" sz="2400" b="1" kern="0" dirty="0" smtClean="0">
                <a:solidFill>
                  <a:srgbClr val="4D4D4D"/>
                </a:solidFill>
                <a:latin typeface="Adobe Caslon Pro" pitchFamily="18" charset="0"/>
              </a:rPr>
              <a:t> 3</a:t>
            </a:r>
          </a:p>
          <a:p>
            <a:pPr marL="342900" lvl="0" indent="-342900">
              <a:buBlip>
                <a:blip r:embed="rId3"/>
              </a:buBlip>
            </a:pPr>
            <a:r>
              <a:rPr lang="fr-FR" sz="2400" kern="0" dirty="0" smtClean="0">
                <a:solidFill>
                  <a:srgbClr val="4D4D4D"/>
                </a:solidFill>
                <a:latin typeface="Adobe Caslon Pro" pitchFamily="18" charset="0"/>
              </a:rPr>
              <a:t>Version : </a:t>
            </a:r>
            <a:r>
              <a:rPr lang="fr-FR" sz="2400" b="1" kern="0" dirty="0" smtClean="0">
                <a:solidFill>
                  <a:srgbClr val="4D4D4D"/>
                </a:solidFill>
                <a:latin typeface="Adobe Caslon Pro" pitchFamily="18" charset="0"/>
              </a:rPr>
              <a:t>Flex 3</a:t>
            </a:r>
            <a:endParaRPr lang="fr-FR" sz="2400" dirty="0" smtClean="0">
              <a:latin typeface="Adobe Caslon Pro" pitchFamily="18" charset="0"/>
            </a:endParaRPr>
          </a:p>
        </p:txBody>
      </p:sp>
      <p:pic>
        <p:nvPicPr>
          <p:cNvPr id="38914" name="Picture 2"/>
          <p:cNvPicPr>
            <a:picLocks noChangeAspect="1" noChangeArrowheads="1"/>
          </p:cNvPicPr>
          <p:nvPr/>
        </p:nvPicPr>
        <p:blipFill>
          <a:blip r:embed="rId4" cstate="print"/>
          <a:srcRect/>
          <a:stretch>
            <a:fillRect/>
          </a:stretch>
        </p:blipFill>
        <p:spPr bwMode="auto">
          <a:xfrm>
            <a:off x="1066800" y="3886200"/>
            <a:ext cx="1504950" cy="17206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8915" name="Picture 3"/>
          <p:cNvPicPr>
            <a:picLocks noChangeAspect="1" noChangeArrowheads="1"/>
          </p:cNvPicPr>
          <p:nvPr/>
        </p:nvPicPr>
        <p:blipFill>
          <a:blip r:embed="rId5" cstate="print"/>
          <a:srcRect/>
          <a:stretch>
            <a:fillRect/>
          </a:stretch>
        </p:blipFill>
        <p:spPr bwMode="auto">
          <a:xfrm>
            <a:off x="685800" y="1143000"/>
            <a:ext cx="1905000" cy="1905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2"/>
          <p:cNvPicPr>
            <a:picLocks noChangeAspect="1" noChangeArrowheads="1"/>
          </p:cNvPicPr>
          <p:nvPr/>
        </p:nvPicPr>
        <p:blipFill>
          <a:blip r:embed="rId6" cstate="print"/>
          <a:srcRect/>
          <a:stretch>
            <a:fillRect/>
          </a:stretch>
        </p:blipFill>
        <p:spPr bwMode="auto">
          <a:xfrm>
            <a:off x="8458200" y="6172200"/>
            <a:ext cx="533400"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Fiche / Présentation</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12" name="Rectangle à coins arrondis 10"/>
          <p:cNvSpPr/>
          <p:nvPr/>
        </p:nvSpPr>
        <p:spPr bwMode="auto">
          <a:xfrm>
            <a:off x="152400" y="914400"/>
            <a:ext cx="8686800" cy="5029200"/>
          </a:xfrm>
          <a:prstGeom prst="roundRect">
            <a:avLst/>
          </a:prstGeom>
          <a:noFill/>
          <a:ln>
            <a:solidFill>
              <a:schemeClr val="bg1"/>
            </a:solidFill>
            <a:headEnd type="none" w="med" len="med"/>
            <a:tailEnd type="none" w="med" len="med"/>
          </a:ln>
          <a:effectLst>
            <a:glow rad="76200">
              <a:schemeClr val="accent2">
                <a:tint val="30000"/>
                <a:shade val="95000"/>
                <a:satMod val="300000"/>
                <a:alpha val="50000"/>
              </a:schemeClr>
            </a:glow>
            <a:outerShdw blurRad="50800" dist="50800" dir="5400000" algn="ctr" rotWithShape="0">
              <a:srgbClr val="000000">
                <a:alpha val="0"/>
              </a:srgbClr>
            </a:outerShdw>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ectangle 12"/>
          <p:cNvSpPr txBox="1">
            <a:spLocks noChangeArrowheads="1"/>
          </p:cNvSpPr>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C358E2-BEB3-40E5-9F87-0EBEE5901F9F}" type="slidenum">
              <a:rPr kumimoji="0" lang="en-US" sz="1400" b="1" i="0" u="none" strike="noStrike" kern="1200" cap="none" spc="0" normalizeH="0" baseline="0" noProof="0" smtClean="0">
                <a:ln w="50800"/>
                <a:solidFill>
                  <a:schemeClr val="bg1">
                    <a:shade val="50000"/>
                  </a:schemeClr>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US" sz="1400" b="1" i="0" u="none" strike="noStrike" kern="1200" cap="none" spc="0" normalizeH="0" baseline="0" noProof="0" dirty="0">
              <a:ln w="50800"/>
              <a:solidFill>
                <a:schemeClr val="bg1">
                  <a:shade val="50000"/>
                </a:schemeClr>
              </a:solidFill>
              <a:effectLst/>
              <a:uLnTx/>
              <a:uFillTx/>
              <a:latin typeface="+mn-lt"/>
              <a:ea typeface="+mn-ea"/>
              <a:cs typeface="Arial" pitchFamily="34" charset="0"/>
            </a:endParaRPr>
          </a:p>
        </p:txBody>
      </p:sp>
    </p:spTree>
  </p:cSld>
  <p:clrMapOvr>
    <a:masterClrMapping/>
  </p:clrMapOvr>
  <p:transition advTm="1731">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Plateforme : Support</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4" name="Espace réservé du contenu 3"/>
          <p:cNvSpPr>
            <a:spLocks noGrp="1"/>
          </p:cNvSpPr>
          <p:nvPr>
            <p:ph idx="1"/>
          </p:nvPr>
        </p:nvSpPr>
        <p:spPr/>
        <p:txBody>
          <a:bodyPr/>
          <a:lstStyle/>
          <a:p>
            <a:endParaRPr lang="fr-FR"/>
          </a:p>
        </p:txBody>
      </p:sp>
      <p:sp>
        <p:nvSpPr>
          <p:cNvPr id="7" name="Rectangle 6"/>
          <p:cNvSpPr txBox="1">
            <a:spLocks noChangeArrowheads="1"/>
          </p:cNvSpPr>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C358E2-BEB3-40E5-9F87-0EBEE5901F9F}" type="slidenum">
              <a:rPr kumimoji="0" lang="en-US" sz="1400" b="1" i="0" u="none" strike="noStrike" kern="1200" cap="none" spc="0" normalizeH="0" baseline="0" noProof="0" smtClean="0">
                <a:ln w="50800"/>
                <a:solidFill>
                  <a:schemeClr val="bg1">
                    <a:shade val="50000"/>
                  </a:schemeClr>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US" sz="1400" b="1" i="0" u="none" strike="noStrike" kern="1200" cap="none" spc="0" normalizeH="0" baseline="0" noProof="0" dirty="0">
              <a:ln w="50800"/>
              <a:solidFill>
                <a:schemeClr val="bg1">
                  <a:shade val="50000"/>
                </a:schemeClr>
              </a:solidFill>
              <a:effectLst/>
              <a:uLnTx/>
              <a:uFillTx/>
              <a:latin typeface="+mn-lt"/>
              <a:ea typeface="+mn-ea"/>
              <a:cs typeface="Arial"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204788" y="1143000"/>
            <a:ext cx="8734425" cy="4572000"/>
          </a:xfrm>
          <a:prstGeom prst="rect">
            <a:avLst/>
          </a:prstGeom>
          <a:noFill/>
          <a:ln w="9525">
            <a:noFill/>
            <a:miter lim="800000"/>
            <a:headEnd/>
            <a:tailEnd/>
          </a:ln>
        </p:spPr>
      </p:pic>
    </p:spTree>
  </p:cSld>
  <p:clrMapOvr>
    <a:masterClrMapping/>
  </p:clrMapOvr>
  <p:transition advTm="10546">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à coins arrondis 26"/>
          <p:cNvSpPr/>
          <p:nvPr/>
        </p:nvSpPr>
        <p:spPr bwMode="auto">
          <a:xfrm>
            <a:off x="228600" y="4038600"/>
            <a:ext cx="6096000" cy="2438400"/>
          </a:xfrm>
          <a:prstGeom prst="round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ectangle à coins arrondis 25"/>
          <p:cNvSpPr/>
          <p:nvPr/>
        </p:nvSpPr>
        <p:spPr bwMode="auto">
          <a:xfrm>
            <a:off x="4038600" y="2667000"/>
            <a:ext cx="4876800" cy="1219200"/>
          </a:xfrm>
          <a:prstGeom prst="round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Rectangle à coins arrondis 23"/>
          <p:cNvSpPr/>
          <p:nvPr/>
        </p:nvSpPr>
        <p:spPr bwMode="auto">
          <a:xfrm>
            <a:off x="152400" y="914400"/>
            <a:ext cx="6324600" cy="1600200"/>
          </a:xfrm>
          <a:prstGeom prst="round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Espace réservé du contenu 11"/>
          <p:cNvSpPr>
            <a:spLocks noGrp="1"/>
          </p:cNvSpPr>
          <p:nvPr>
            <p:ph idx="1"/>
          </p:nvPr>
        </p:nvSpPr>
        <p:spPr>
          <a:xfrm>
            <a:off x="304800" y="4151055"/>
            <a:ext cx="2819400" cy="2185214"/>
          </a:xfrm>
        </p:spPr>
        <p:txBody>
          <a:bodyPr/>
          <a:lstStyle/>
          <a:p>
            <a:pPr marL="342900" lvl="0" indent="-342900" defTabSz="914400" eaLnBrk="1" hangingPunct="1">
              <a:lnSpc>
                <a:spcPct val="100000"/>
              </a:lnSpc>
              <a:buBlip>
                <a:blip r:embed="rId3"/>
              </a:buBlip>
            </a:pPr>
            <a:r>
              <a:rPr lang="fr-FR" sz="2200" b="1" kern="0" dirty="0" smtClean="0">
                <a:solidFill>
                  <a:srgbClr val="4D4D4D"/>
                </a:solidFill>
                <a:latin typeface="Arial"/>
              </a:rPr>
              <a:t>Multi-navigateurs</a:t>
            </a:r>
          </a:p>
          <a:p>
            <a:pPr marL="742950" lvl="1" indent="-285750" defTabSz="914400" eaLnBrk="1" hangingPunct="1">
              <a:lnSpc>
                <a:spcPct val="100000"/>
              </a:lnSpc>
              <a:buBlip>
                <a:blip r:embed="rId4"/>
              </a:buBlip>
            </a:pPr>
            <a:r>
              <a:rPr lang="fr-FR" kern="0" dirty="0" smtClean="0">
                <a:solidFill>
                  <a:srgbClr val="4D4D4D"/>
                </a:solidFill>
                <a:latin typeface="Arial"/>
              </a:rPr>
              <a:t>Internet Explorer</a:t>
            </a:r>
          </a:p>
          <a:p>
            <a:pPr marL="742950" lvl="1" indent="-285750" defTabSz="914400" eaLnBrk="1" hangingPunct="1">
              <a:lnSpc>
                <a:spcPct val="100000"/>
              </a:lnSpc>
              <a:buBlip>
                <a:blip r:embed="rId4"/>
              </a:buBlip>
            </a:pPr>
            <a:r>
              <a:rPr lang="fr-FR" kern="0" dirty="0" smtClean="0">
                <a:solidFill>
                  <a:srgbClr val="4D4D4D"/>
                </a:solidFill>
                <a:latin typeface="Arial"/>
              </a:rPr>
              <a:t>Firefox</a:t>
            </a:r>
          </a:p>
          <a:p>
            <a:pPr marL="742950" lvl="1" indent="-285750" defTabSz="914400" eaLnBrk="1" hangingPunct="1">
              <a:lnSpc>
                <a:spcPct val="100000"/>
              </a:lnSpc>
              <a:buBlip>
                <a:blip r:embed="rId4"/>
              </a:buBlip>
            </a:pPr>
            <a:r>
              <a:rPr lang="fr-FR" kern="0" dirty="0" smtClean="0">
                <a:solidFill>
                  <a:srgbClr val="4D4D4D"/>
                </a:solidFill>
                <a:latin typeface="Arial"/>
              </a:rPr>
              <a:t>Safari</a:t>
            </a:r>
          </a:p>
          <a:p>
            <a:pPr marL="742950" lvl="1" indent="-285750" defTabSz="914400" eaLnBrk="1" hangingPunct="1">
              <a:lnSpc>
                <a:spcPct val="100000"/>
              </a:lnSpc>
              <a:buBlip>
                <a:blip r:embed="rId4"/>
              </a:buBlip>
            </a:pPr>
            <a:r>
              <a:rPr lang="fr-FR" kern="0" dirty="0" smtClean="0">
                <a:solidFill>
                  <a:srgbClr val="4D4D4D"/>
                </a:solidFill>
                <a:latin typeface="Arial"/>
              </a:rPr>
              <a:t>Chrome</a:t>
            </a:r>
          </a:p>
          <a:p>
            <a:pPr marL="742950" lvl="1" indent="-285750" defTabSz="914400" eaLnBrk="1" hangingPunct="1">
              <a:lnSpc>
                <a:spcPct val="100000"/>
              </a:lnSpc>
              <a:buBlip>
                <a:blip r:embed="rId4"/>
              </a:buBlip>
            </a:pPr>
            <a:r>
              <a:rPr lang="fr-FR" kern="0" dirty="0" smtClean="0">
                <a:solidFill>
                  <a:srgbClr val="4D4D4D"/>
                </a:solidFill>
                <a:latin typeface="Arial"/>
              </a:rPr>
              <a:t>Opéra</a:t>
            </a:r>
          </a:p>
        </p:txBody>
      </p:sp>
      <p:pic>
        <p:nvPicPr>
          <p:cNvPr id="54277" name="Picture 5"/>
          <p:cNvPicPr>
            <a:picLocks noChangeAspect="1" noChangeArrowheads="1"/>
          </p:cNvPicPr>
          <p:nvPr/>
        </p:nvPicPr>
        <p:blipFill>
          <a:blip r:embed="rId5" cstate="print"/>
          <a:srcRect/>
          <a:stretch>
            <a:fillRect/>
          </a:stretch>
        </p:blipFill>
        <p:spPr bwMode="auto">
          <a:xfrm>
            <a:off x="5715000" y="1524000"/>
            <a:ext cx="562841" cy="762000"/>
          </a:xfrm>
          <a:prstGeom prst="rect">
            <a:avLst/>
          </a:prstGeom>
          <a:noFill/>
          <a:ln w="9525">
            <a:noFill/>
            <a:miter lim="800000"/>
            <a:headEnd/>
            <a:tailEnd/>
          </a:ln>
        </p:spPr>
      </p:pic>
      <p:pic>
        <p:nvPicPr>
          <p:cNvPr id="54279" name="Picture 7"/>
          <p:cNvPicPr>
            <a:picLocks noChangeAspect="1" noChangeArrowheads="1"/>
          </p:cNvPicPr>
          <p:nvPr/>
        </p:nvPicPr>
        <p:blipFill>
          <a:blip r:embed="rId6" cstate="print"/>
          <a:srcRect/>
          <a:stretch>
            <a:fillRect/>
          </a:stretch>
        </p:blipFill>
        <p:spPr bwMode="auto">
          <a:xfrm>
            <a:off x="3810000" y="1583575"/>
            <a:ext cx="685800" cy="702425"/>
          </a:xfrm>
          <a:prstGeom prst="rect">
            <a:avLst/>
          </a:prstGeom>
          <a:noFill/>
          <a:ln w="9525">
            <a:noFill/>
            <a:miter lim="800000"/>
            <a:headEnd/>
            <a:tailEnd/>
          </a:ln>
        </p:spPr>
      </p:pic>
      <p:pic>
        <p:nvPicPr>
          <p:cNvPr id="54280" name="Picture 8"/>
          <p:cNvPicPr>
            <a:picLocks noChangeAspect="1" noChangeArrowheads="1"/>
          </p:cNvPicPr>
          <p:nvPr/>
        </p:nvPicPr>
        <p:blipFill>
          <a:blip r:embed="rId7" cstate="print"/>
          <a:srcRect/>
          <a:stretch>
            <a:fillRect/>
          </a:stretch>
        </p:blipFill>
        <p:spPr bwMode="auto">
          <a:xfrm>
            <a:off x="4572000" y="973975"/>
            <a:ext cx="762000" cy="838899"/>
          </a:xfrm>
          <a:prstGeom prst="rect">
            <a:avLst/>
          </a:prstGeom>
          <a:noFill/>
          <a:ln w="9525">
            <a:noFill/>
            <a:miter lim="800000"/>
            <a:headEnd/>
            <a:tailEnd/>
          </a:ln>
        </p:spPr>
      </p:pic>
      <p:pic>
        <p:nvPicPr>
          <p:cNvPr id="54281" name="Picture 9"/>
          <p:cNvPicPr>
            <a:picLocks noChangeAspect="1" noChangeArrowheads="1"/>
          </p:cNvPicPr>
          <p:nvPr/>
        </p:nvPicPr>
        <p:blipFill>
          <a:blip r:embed="rId8" cstate="print"/>
          <a:srcRect/>
          <a:stretch>
            <a:fillRect/>
          </a:stretch>
        </p:blipFill>
        <p:spPr bwMode="auto">
          <a:xfrm>
            <a:off x="8001000" y="3048000"/>
            <a:ext cx="838200" cy="747712"/>
          </a:xfrm>
          <a:prstGeom prst="rect">
            <a:avLst/>
          </a:prstGeom>
          <a:noFill/>
          <a:ln w="9525">
            <a:noFill/>
            <a:miter lim="800000"/>
            <a:headEnd/>
            <a:tailEnd/>
          </a:ln>
        </p:spPr>
      </p:pic>
      <p:pic>
        <p:nvPicPr>
          <p:cNvPr id="54282" name="Picture 10"/>
          <p:cNvPicPr>
            <a:picLocks noChangeAspect="1" noChangeArrowheads="1"/>
          </p:cNvPicPr>
          <p:nvPr/>
        </p:nvPicPr>
        <p:blipFill>
          <a:blip r:embed="rId9" cstate="print"/>
          <a:srcRect/>
          <a:stretch>
            <a:fillRect/>
          </a:stretch>
        </p:blipFill>
        <p:spPr bwMode="auto">
          <a:xfrm>
            <a:off x="7010400" y="2814638"/>
            <a:ext cx="1076324" cy="461962"/>
          </a:xfrm>
          <a:prstGeom prst="rect">
            <a:avLst/>
          </a:prstGeom>
          <a:noFill/>
          <a:ln w="9525">
            <a:noFill/>
            <a:miter lim="800000"/>
            <a:headEnd/>
            <a:tailEnd/>
          </a:ln>
        </p:spPr>
      </p:pic>
      <p:pic>
        <p:nvPicPr>
          <p:cNvPr id="54283" name="Picture 11"/>
          <p:cNvPicPr>
            <a:picLocks noChangeAspect="1" noChangeArrowheads="1"/>
          </p:cNvPicPr>
          <p:nvPr/>
        </p:nvPicPr>
        <p:blipFill>
          <a:blip r:embed="rId10" cstate="print"/>
          <a:srcRect/>
          <a:stretch>
            <a:fillRect/>
          </a:stretch>
        </p:blipFill>
        <p:spPr bwMode="auto">
          <a:xfrm>
            <a:off x="5410200" y="4572000"/>
            <a:ext cx="696687" cy="609600"/>
          </a:xfrm>
          <a:prstGeom prst="rect">
            <a:avLst/>
          </a:prstGeom>
          <a:noFill/>
          <a:ln w="9525">
            <a:noFill/>
            <a:miter lim="800000"/>
            <a:headEnd/>
            <a:tailEnd/>
          </a:ln>
        </p:spPr>
      </p:pic>
      <p:pic>
        <p:nvPicPr>
          <p:cNvPr id="54284" name="Picture 12"/>
          <p:cNvPicPr>
            <a:picLocks noChangeAspect="1" noChangeArrowheads="1"/>
          </p:cNvPicPr>
          <p:nvPr/>
        </p:nvPicPr>
        <p:blipFill>
          <a:blip r:embed="rId11" cstate="print"/>
          <a:srcRect/>
          <a:stretch>
            <a:fillRect/>
          </a:stretch>
        </p:blipFill>
        <p:spPr bwMode="auto">
          <a:xfrm>
            <a:off x="3505200" y="4495800"/>
            <a:ext cx="685800" cy="685800"/>
          </a:xfrm>
          <a:prstGeom prst="rect">
            <a:avLst/>
          </a:prstGeom>
          <a:noFill/>
          <a:ln w="9525">
            <a:noFill/>
            <a:miter lim="800000"/>
            <a:headEnd/>
            <a:tailEnd/>
          </a:ln>
        </p:spPr>
      </p:pic>
      <p:pic>
        <p:nvPicPr>
          <p:cNvPr id="16" name="Picture 15"/>
          <p:cNvPicPr>
            <a:picLocks noChangeAspect="1" noChangeArrowheads="1"/>
          </p:cNvPicPr>
          <p:nvPr/>
        </p:nvPicPr>
        <p:blipFill>
          <a:blip r:embed="rId12" cstate="print"/>
          <a:srcRect/>
          <a:stretch>
            <a:fillRect/>
          </a:stretch>
        </p:blipFill>
        <p:spPr bwMode="auto">
          <a:xfrm>
            <a:off x="4953000" y="1431175"/>
            <a:ext cx="533400" cy="662956"/>
          </a:xfrm>
          <a:prstGeom prst="rect">
            <a:avLst/>
          </a:prstGeom>
          <a:noFill/>
          <a:ln w="9525">
            <a:noFill/>
            <a:miter lim="800000"/>
            <a:headEnd/>
            <a:tailEnd/>
          </a:ln>
        </p:spPr>
      </p:pic>
      <p:pic>
        <p:nvPicPr>
          <p:cNvPr id="40962" name="Picture 2"/>
          <p:cNvPicPr>
            <a:picLocks noChangeAspect="1" noChangeArrowheads="1"/>
          </p:cNvPicPr>
          <p:nvPr/>
        </p:nvPicPr>
        <p:blipFill>
          <a:blip r:embed="rId13" cstate="print"/>
          <a:srcRect/>
          <a:stretch>
            <a:fillRect/>
          </a:stretch>
        </p:blipFill>
        <p:spPr bwMode="auto">
          <a:xfrm>
            <a:off x="4419600" y="4876800"/>
            <a:ext cx="714375" cy="800100"/>
          </a:xfrm>
          <a:prstGeom prst="rect">
            <a:avLst/>
          </a:prstGeom>
          <a:noFill/>
          <a:ln w="9525">
            <a:noFill/>
            <a:miter lim="800000"/>
            <a:headEnd/>
            <a:tailEnd/>
          </a:ln>
        </p:spPr>
      </p:pic>
      <p:pic>
        <p:nvPicPr>
          <p:cNvPr id="40963" name="Picture 3"/>
          <p:cNvPicPr>
            <a:picLocks noChangeAspect="1" noChangeArrowheads="1"/>
          </p:cNvPicPr>
          <p:nvPr/>
        </p:nvPicPr>
        <p:blipFill>
          <a:blip r:embed="rId14" cstate="print"/>
          <a:srcRect/>
          <a:stretch>
            <a:fillRect/>
          </a:stretch>
        </p:blipFill>
        <p:spPr bwMode="auto">
          <a:xfrm>
            <a:off x="2438400" y="5105400"/>
            <a:ext cx="685800" cy="685800"/>
          </a:xfrm>
          <a:prstGeom prst="rect">
            <a:avLst/>
          </a:prstGeom>
          <a:noFill/>
          <a:ln w="9525">
            <a:noFill/>
            <a:miter lim="800000"/>
            <a:headEnd/>
            <a:tailEnd/>
          </a:ln>
        </p:spPr>
      </p:pic>
      <p:pic>
        <p:nvPicPr>
          <p:cNvPr id="40964" name="Picture 4"/>
          <p:cNvPicPr>
            <a:picLocks noChangeAspect="1" noChangeArrowheads="1"/>
          </p:cNvPicPr>
          <p:nvPr/>
        </p:nvPicPr>
        <p:blipFill>
          <a:blip r:embed="rId15" cstate="print"/>
          <a:srcRect/>
          <a:stretch>
            <a:fillRect/>
          </a:stretch>
        </p:blipFill>
        <p:spPr bwMode="auto">
          <a:xfrm>
            <a:off x="3429000" y="5715000"/>
            <a:ext cx="685800" cy="711843"/>
          </a:xfrm>
          <a:prstGeom prst="rect">
            <a:avLst/>
          </a:prstGeom>
          <a:noFill/>
          <a:ln w="9525">
            <a:noFill/>
            <a:miter lim="800000"/>
            <a:headEnd/>
            <a:tailEnd/>
          </a:ln>
        </p:spPr>
      </p:pic>
      <p:pic>
        <p:nvPicPr>
          <p:cNvPr id="17" name="Picture 2"/>
          <p:cNvPicPr>
            <a:picLocks noChangeAspect="1" noChangeArrowheads="1"/>
          </p:cNvPicPr>
          <p:nvPr/>
        </p:nvPicPr>
        <p:blipFill>
          <a:blip r:embed="rId16" cstate="print"/>
          <a:srcRect/>
          <a:stretch>
            <a:fillRect/>
          </a:stretch>
        </p:blipFill>
        <p:spPr bwMode="auto">
          <a:xfrm>
            <a:off x="8305800" y="6237208"/>
            <a:ext cx="838200" cy="620792"/>
          </a:xfrm>
          <a:prstGeom prst="rect">
            <a:avLst/>
          </a:prstGeom>
          <a:noFill/>
          <a:ln w="9525">
            <a:noFill/>
            <a:miter lim="800000"/>
            <a:headEnd/>
            <a:tailEnd/>
          </a:ln>
        </p:spPr>
      </p:pic>
      <p:sp>
        <p:nvSpPr>
          <p:cNvPr id="20" name="Rectangle 6"/>
          <p:cNvSpPr txBox="1">
            <a:spLocks noChangeArrowheads="1"/>
          </p:cNvSpPr>
          <p:nvPr/>
        </p:nvSpPr>
        <p:spPr>
          <a:xfrm>
            <a:off x="360363" y="304800"/>
            <a:ext cx="8382000" cy="512448"/>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Support</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22" name="Espace réservé du contenu 11"/>
          <p:cNvSpPr txBox="1">
            <a:spLocks/>
          </p:cNvSpPr>
          <p:nvPr/>
        </p:nvSpPr>
        <p:spPr bwMode="auto">
          <a:xfrm>
            <a:off x="228600" y="991850"/>
            <a:ext cx="3886200" cy="14465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Blip>
                <a:blip r:embed="rId3"/>
              </a:buBlip>
              <a:tabLst/>
              <a:defRPr/>
            </a:pPr>
            <a:r>
              <a:rPr kumimoji="0" lang="fr-FR" sz="2200" b="1" i="0" u="none" strike="noStrike" kern="0" cap="none" spc="0" normalizeH="0" baseline="0" noProof="0" dirty="0" err="1" smtClean="0">
                <a:ln>
                  <a:noFill/>
                </a:ln>
                <a:solidFill>
                  <a:srgbClr val="4D4D4D"/>
                </a:solidFill>
                <a:effectLst/>
                <a:uLnTx/>
                <a:uFillTx/>
                <a:latin typeface="Arial"/>
                <a:ea typeface="+mn-ea"/>
                <a:cs typeface="+mn-cs"/>
              </a:rPr>
              <a:t>Multi-plateformes</a:t>
            </a:r>
            <a:endParaRPr kumimoji="0" lang="fr-FR" sz="2200" b="1" i="0" u="none" strike="noStrike" kern="0" cap="none" spc="0" normalizeH="0" baseline="0" noProof="0" dirty="0" smtClean="0">
              <a:ln>
                <a:noFill/>
              </a:ln>
              <a:solidFill>
                <a:srgbClr val="4D4D4D"/>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Blip>
                <a:blip r:embed="rId4"/>
              </a:buBlip>
              <a:tabLst/>
              <a:defRPr/>
            </a:pPr>
            <a:r>
              <a:rPr kumimoji="0" lang="fr-FR" sz="2000" b="0" i="0" u="none" strike="noStrike" kern="0" cap="none" spc="0" normalizeH="0" baseline="0" noProof="0" dirty="0" smtClean="0">
                <a:ln>
                  <a:noFill/>
                </a:ln>
                <a:solidFill>
                  <a:srgbClr val="4D4D4D"/>
                </a:solidFill>
                <a:effectLst/>
                <a:uLnTx/>
                <a:uFillTx/>
                <a:latin typeface="Arial"/>
                <a:ea typeface="+mn-ea"/>
                <a:cs typeface="+mn-cs"/>
              </a:rPr>
              <a:t>Windows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Blip>
                <a:blip r:embed="rId4"/>
              </a:buBlip>
              <a:tabLst/>
              <a:defRPr/>
            </a:pPr>
            <a:r>
              <a:rPr kumimoji="0" lang="fr-FR" sz="2000" b="0" i="0" u="none" strike="noStrike" kern="0" cap="none" spc="0" normalizeH="0" baseline="0" noProof="0" dirty="0" smtClean="0">
                <a:ln>
                  <a:noFill/>
                </a:ln>
                <a:solidFill>
                  <a:srgbClr val="4D4D4D"/>
                </a:solidFill>
                <a:effectLst/>
                <a:uLnTx/>
                <a:uFillTx/>
                <a:latin typeface="Arial"/>
                <a:ea typeface="+mn-ea"/>
                <a:cs typeface="+mn-cs"/>
              </a:rPr>
              <a:t>Mac OS (avec Intel)</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Blip>
                <a:blip r:embed="rId4"/>
              </a:buBlip>
              <a:tabLst/>
              <a:defRPr/>
            </a:pPr>
            <a:r>
              <a:rPr kumimoji="0" lang="fr-FR" sz="2000" b="0" i="0" u="none" strike="noStrike" kern="0" cap="none" spc="0" normalizeH="0" baseline="0" noProof="0" dirty="0" smtClean="0">
                <a:ln>
                  <a:noFill/>
                </a:ln>
                <a:solidFill>
                  <a:srgbClr val="4D4D4D"/>
                </a:solidFill>
                <a:effectLst/>
                <a:uLnTx/>
                <a:uFillTx/>
                <a:latin typeface="Arial"/>
                <a:ea typeface="+mn-ea"/>
                <a:cs typeface="+mn-cs"/>
              </a:rPr>
              <a:t>Linux (avec </a:t>
            </a:r>
            <a:r>
              <a:rPr kumimoji="0" lang="fr-FR" sz="2000" b="0" i="0" u="none" strike="noStrike" kern="0" cap="none" spc="0" normalizeH="0" baseline="0" noProof="0" dirty="0" err="1" smtClean="0">
                <a:ln>
                  <a:noFill/>
                </a:ln>
                <a:solidFill>
                  <a:srgbClr val="4D4D4D"/>
                </a:solidFill>
                <a:effectLst/>
                <a:uLnTx/>
                <a:uFillTx/>
                <a:latin typeface="Arial"/>
                <a:ea typeface="+mn-ea"/>
                <a:cs typeface="+mn-cs"/>
              </a:rPr>
              <a:t>Moonlight</a:t>
            </a:r>
            <a:r>
              <a:rPr kumimoji="0" lang="fr-FR" sz="2000" b="0" i="0" u="none" strike="noStrike" kern="0" cap="none" spc="0" normalizeH="0" baseline="0" noProof="0" dirty="0" smtClean="0">
                <a:ln>
                  <a:noFill/>
                </a:ln>
                <a:solidFill>
                  <a:srgbClr val="4D4D4D"/>
                </a:solidFill>
                <a:effectLst/>
                <a:uLnTx/>
                <a:uFillTx/>
                <a:latin typeface="Arial"/>
                <a:ea typeface="+mn-ea"/>
                <a:cs typeface="+mn-cs"/>
              </a:rPr>
              <a:t>)</a:t>
            </a:r>
          </a:p>
        </p:txBody>
      </p:sp>
      <p:sp>
        <p:nvSpPr>
          <p:cNvPr id="23" name="Espace réservé du contenu 11"/>
          <p:cNvSpPr txBox="1">
            <a:spLocks/>
          </p:cNvSpPr>
          <p:nvPr/>
        </p:nvSpPr>
        <p:spPr bwMode="auto">
          <a:xfrm>
            <a:off x="4191000" y="2732782"/>
            <a:ext cx="4114800" cy="107721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Blip>
                <a:blip r:embed="rId3"/>
              </a:buBlip>
              <a:tabLst/>
              <a:defRPr/>
            </a:pPr>
            <a:r>
              <a:rPr kumimoji="0" lang="fr-FR" sz="2200" b="1" i="0" u="none" strike="noStrike" kern="0" cap="none" spc="0" normalizeH="0" baseline="0" noProof="0" dirty="0" smtClean="0">
                <a:ln>
                  <a:noFill/>
                </a:ln>
                <a:solidFill>
                  <a:srgbClr val="4D4D4D"/>
                </a:solidFill>
                <a:effectLst/>
                <a:uLnTx/>
                <a:uFillTx/>
                <a:latin typeface="Arial"/>
                <a:ea typeface="+mn-ea"/>
                <a:cs typeface="+mn-cs"/>
              </a:rPr>
              <a:t>Mobiles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Blip>
                <a:blip r:embed="rId4"/>
              </a:buBlip>
              <a:tabLst/>
              <a:defRPr/>
            </a:pPr>
            <a:r>
              <a:rPr kumimoji="0" lang="fr-FR" sz="2000" b="0" i="0" u="none" strike="noStrike" kern="0" cap="none" spc="0" normalizeH="0" baseline="0" noProof="0" dirty="0" smtClean="0">
                <a:ln>
                  <a:noFill/>
                </a:ln>
                <a:solidFill>
                  <a:srgbClr val="4D4D4D"/>
                </a:solidFill>
                <a:effectLst/>
                <a:uLnTx/>
                <a:uFillTx/>
                <a:latin typeface="Arial"/>
                <a:ea typeface="+mn-ea"/>
                <a:cs typeface="+mn-cs"/>
              </a:rPr>
              <a:t>Windows Mobile</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Blip>
                <a:blip r:embed="rId4"/>
              </a:buBlip>
              <a:tabLst/>
              <a:defRPr/>
            </a:pPr>
            <a:r>
              <a:rPr kumimoji="0" lang="fr-FR" sz="2000" b="0" i="0" u="none" strike="noStrike" kern="0" cap="none" spc="0" normalizeH="0" baseline="0" noProof="0" dirty="0" smtClean="0">
                <a:ln>
                  <a:noFill/>
                </a:ln>
                <a:solidFill>
                  <a:srgbClr val="4D4D4D"/>
                </a:solidFill>
                <a:effectLst/>
                <a:uLnTx/>
                <a:uFillTx/>
                <a:latin typeface="Arial"/>
                <a:ea typeface="+mn-ea"/>
                <a:cs typeface="+mn-cs"/>
              </a:rPr>
              <a:t>Nokia (</a:t>
            </a:r>
            <a:r>
              <a:rPr kumimoji="0" lang="fr-FR" sz="2000" b="0" i="0" u="none" strike="noStrike" kern="0" cap="none" spc="0" normalizeH="0" baseline="0" noProof="0" dirty="0" err="1" smtClean="0">
                <a:ln>
                  <a:noFill/>
                </a:ln>
                <a:solidFill>
                  <a:srgbClr val="4D4D4D"/>
                </a:solidFill>
                <a:effectLst/>
                <a:uLnTx/>
                <a:uFillTx/>
                <a:latin typeface="Arial"/>
                <a:ea typeface="+mn-ea"/>
                <a:cs typeface="+mn-cs"/>
              </a:rPr>
              <a:t>Symbian</a:t>
            </a:r>
            <a:r>
              <a:rPr kumimoji="0" lang="fr-FR" sz="2000" b="0" i="0" u="none" strike="noStrike" kern="0" cap="none" spc="0" normalizeH="0" baseline="0" noProof="0" dirty="0" smtClean="0">
                <a:ln>
                  <a:noFill/>
                </a:ln>
                <a:solidFill>
                  <a:srgbClr val="4D4D4D"/>
                </a:solidFill>
                <a:effectLst/>
                <a:uLnTx/>
                <a:uFillTx/>
                <a:latin typeface="Arial"/>
                <a:ea typeface="+mn-ea"/>
                <a:cs typeface="+mn-cs"/>
              </a:rPr>
              <a:t>)</a:t>
            </a:r>
          </a:p>
        </p:txBody>
      </p:sp>
      <p:pic>
        <p:nvPicPr>
          <p:cNvPr id="7170" name="Picture 2"/>
          <p:cNvPicPr>
            <a:picLocks noChangeAspect="1" noChangeArrowheads="1"/>
          </p:cNvPicPr>
          <p:nvPr/>
        </p:nvPicPr>
        <p:blipFill>
          <a:blip r:embed="rId17" cstate="print"/>
          <a:srcRect/>
          <a:stretch>
            <a:fillRect/>
          </a:stretch>
        </p:blipFill>
        <p:spPr bwMode="auto">
          <a:xfrm>
            <a:off x="4953000" y="5715000"/>
            <a:ext cx="762000" cy="712838"/>
          </a:xfrm>
          <a:prstGeom prst="rect">
            <a:avLst/>
          </a:prstGeom>
          <a:noFill/>
          <a:ln w="9525">
            <a:noFill/>
            <a:miter lim="800000"/>
            <a:headEnd/>
            <a:tailEnd/>
          </a:ln>
        </p:spPr>
      </p:pic>
      <p:sp>
        <p:nvSpPr>
          <p:cNvPr id="28" name="Rectangle 27"/>
          <p:cNvSpPr txBox="1">
            <a:spLocks noChangeArrowheads="1"/>
          </p:cNvSpPr>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C358E2-BEB3-40E5-9F87-0EBEE5901F9F}" type="slidenum">
              <a:rPr kumimoji="0" lang="en-US" sz="1400" b="1" i="0" u="none" strike="noStrike" kern="1200" cap="none" spc="0" normalizeH="0" baseline="0" noProof="0" smtClean="0">
                <a:ln w="50800"/>
                <a:solidFill>
                  <a:schemeClr val="bg1">
                    <a:shade val="50000"/>
                  </a:schemeClr>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US" sz="1400" b="1" i="0" u="none" strike="noStrike" kern="1200" cap="none" spc="0" normalizeH="0" baseline="0" noProof="0" dirty="0">
              <a:ln w="50800"/>
              <a:solidFill>
                <a:schemeClr val="bg1">
                  <a:shade val="50000"/>
                </a:schemeClr>
              </a:solidFill>
              <a:effectLst/>
              <a:uLnTx/>
              <a:uFillTx/>
              <a:latin typeface="+mn-lt"/>
              <a:ea typeface="+mn-ea"/>
              <a:cs typeface="Arial" pitchFamily="34" charset="0"/>
            </a:endParaRPr>
          </a:p>
        </p:txBody>
      </p:sp>
    </p:spTree>
  </p:cSld>
  <p:clrMapOvr>
    <a:masterClrMapping/>
  </p:clrMapOvr>
  <p:transition advTm="48891">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idx="1"/>
          </p:nvPr>
        </p:nvSpPr>
        <p:spPr>
          <a:xfrm>
            <a:off x="381000" y="1295400"/>
            <a:ext cx="8382000" cy="4505849"/>
          </a:xfrm>
        </p:spPr>
        <p:txBody>
          <a:bodyPr/>
          <a:lstStyle/>
          <a:p>
            <a:pPr marL="342900" lvl="0" indent="-342900" defTabSz="914400" eaLnBrk="1" hangingPunct="1">
              <a:lnSpc>
                <a:spcPct val="100000"/>
              </a:lnSpc>
              <a:buBlip>
                <a:blip r:embed="rId3"/>
              </a:buBlip>
            </a:pPr>
            <a:r>
              <a:rPr lang="fr-FR" sz="2400" b="1" kern="0" dirty="0" smtClean="0">
                <a:solidFill>
                  <a:srgbClr val="4D4D4D"/>
                </a:solidFill>
                <a:latin typeface="Arial"/>
              </a:rPr>
              <a:t>Les plateformes compatibles</a:t>
            </a:r>
          </a:p>
          <a:p>
            <a:pPr marL="342900" lvl="0" indent="-342900" defTabSz="914400" eaLnBrk="1" hangingPunct="1">
              <a:lnSpc>
                <a:spcPct val="100000"/>
              </a:lnSpc>
              <a:buBlip>
                <a:blip r:embed="rId3"/>
              </a:buBlip>
            </a:pPr>
            <a:endParaRPr lang="fr-FR" sz="2400" b="1" kern="0" dirty="0" smtClean="0">
              <a:solidFill>
                <a:srgbClr val="4D4D4D"/>
              </a:solidFill>
              <a:latin typeface="Arial"/>
            </a:endParaRPr>
          </a:p>
          <a:p>
            <a:pPr marL="742950" lvl="1" indent="-285750" defTabSz="914400" eaLnBrk="1" hangingPunct="1">
              <a:lnSpc>
                <a:spcPct val="100000"/>
              </a:lnSpc>
              <a:buBlip>
                <a:blip r:embed="rId4"/>
              </a:buBlip>
            </a:pPr>
            <a:r>
              <a:rPr lang="fr-FR" kern="0" dirty="0" smtClean="0">
                <a:solidFill>
                  <a:srgbClr val="4D4D4D"/>
                </a:solidFill>
                <a:latin typeface="Arial"/>
              </a:rPr>
              <a:t>Windows</a:t>
            </a:r>
          </a:p>
          <a:p>
            <a:pPr marL="742950" lvl="1" indent="-285750" defTabSz="914400" eaLnBrk="1" hangingPunct="1">
              <a:lnSpc>
                <a:spcPct val="100000"/>
              </a:lnSpc>
              <a:buBlip>
                <a:blip r:embed="rId4"/>
              </a:buBlip>
            </a:pPr>
            <a:endParaRPr lang="fr-FR" kern="0" dirty="0" smtClean="0">
              <a:solidFill>
                <a:srgbClr val="4D4D4D"/>
              </a:solidFill>
              <a:latin typeface="Arial"/>
            </a:endParaRPr>
          </a:p>
          <a:p>
            <a:pPr marL="742950" lvl="1" indent="-285750" defTabSz="914400" eaLnBrk="1" hangingPunct="1">
              <a:lnSpc>
                <a:spcPct val="100000"/>
              </a:lnSpc>
              <a:buBlip>
                <a:blip r:embed="rId4"/>
              </a:buBlip>
            </a:pPr>
            <a:r>
              <a:rPr lang="fr-FR" kern="0" dirty="0" smtClean="0">
                <a:solidFill>
                  <a:srgbClr val="4D4D4D"/>
                </a:solidFill>
                <a:latin typeface="Arial"/>
              </a:rPr>
              <a:t>Linux</a:t>
            </a:r>
          </a:p>
          <a:p>
            <a:pPr marL="742950" lvl="1" indent="-285750" defTabSz="914400" eaLnBrk="1" hangingPunct="1">
              <a:lnSpc>
                <a:spcPct val="100000"/>
              </a:lnSpc>
              <a:buBlip>
                <a:blip r:embed="rId4"/>
              </a:buBlip>
            </a:pPr>
            <a:endParaRPr lang="fr-FR" kern="0" dirty="0" smtClean="0">
              <a:solidFill>
                <a:srgbClr val="4D4D4D"/>
              </a:solidFill>
              <a:latin typeface="Arial"/>
            </a:endParaRPr>
          </a:p>
          <a:p>
            <a:pPr marL="742950" lvl="1" indent="-285750" defTabSz="914400" eaLnBrk="1" hangingPunct="1">
              <a:lnSpc>
                <a:spcPct val="100000"/>
              </a:lnSpc>
              <a:buBlip>
                <a:blip r:embed="rId4"/>
              </a:buBlip>
            </a:pPr>
            <a:r>
              <a:rPr lang="fr-FR" kern="0" dirty="0" smtClean="0">
                <a:solidFill>
                  <a:srgbClr val="4D4D4D"/>
                </a:solidFill>
                <a:latin typeface="Arial"/>
              </a:rPr>
              <a:t>Mac OS</a:t>
            </a:r>
          </a:p>
          <a:p>
            <a:pPr marL="742950" lvl="1" indent="-285750" defTabSz="914400" eaLnBrk="1" hangingPunct="1">
              <a:lnSpc>
                <a:spcPct val="100000"/>
              </a:lnSpc>
              <a:buBlip>
                <a:blip r:embed="rId4"/>
              </a:buBlip>
            </a:pPr>
            <a:endParaRPr lang="fr-FR" kern="0" dirty="0" smtClean="0">
              <a:solidFill>
                <a:srgbClr val="4D4D4D"/>
              </a:solidFill>
              <a:latin typeface="Arial"/>
            </a:endParaRPr>
          </a:p>
          <a:p>
            <a:pPr marL="742950" lvl="1" indent="-285750" defTabSz="914400" eaLnBrk="1" hangingPunct="1">
              <a:lnSpc>
                <a:spcPct val="100000"/>
              </a:lnSpc>
              <a:buNone/>
            </a:pPr>
            <a:r>
              <a:rPr lang="fr-FR" kern="0" dirty="0" smtClean="0">
                <a:solidFill>
                  <a:srgbClr val="4D4D4D"/>
                </a:solidFill>
                <a:latin typeface="Arial"/>
              </a:rPr>
              <a:t>Nécessité seule du Flash</a:t>
            </a:r>
          </a:p>
          <a:p>
            <a:pPr marL="742950" lvl="1" indent="-285750" defTabSz="914400" eaLnBrk="1" hangingPunct="1">
              <a:lnSpc>
                <a:spcPct val="100000"/>
              </a:lnSpc>
              <a:buNone/>
            </a:pPr>
            <a:r>
              <a:rPr lang="fr-FR" kern="0" dirty="0" smtClean="0">
                <a:solidFill>
                  <a:srgbClr val="4D4D4D"/>
                </a:solidFill>
                <a:latin typeface="Arial"/>
              </a:rPr>
              <a:t>Player qui existe sur toutes</a:t>
            </a:r>
          </a:p>
          <a:p>
            <a:pPr marL="742950" lvl="1" indent="-285750" defTabSz="914400" eaLnBrk="1" hangingPunct="1">
              <a:lnSpc>
                <a:spcPct val="100000"/>
              </a:lnSpc>
              <a:buNone/>
            </a:pPr>
            <a:r>
              <a:rPr lang="fr-FR" kern="0" dirty="0" smtClean="0">
                <a:solidFill>
                  <a:srgbClr val="4D4D4D"/>
                </a:solidFill>
                <a:latin typeface="Arial"/>
              </a:rPr>
              <a:t>ses plateformes. </a:t>
            </a:r>
          </a:p>
          <a:p>
            <a:pPr marL="742950" lvl="1" indent="-285750" defTabSz="914400" eaLnBrk="1" hangingPunct="1">
              <a:lnSpc>
                <a:spcPct val="100000"/>
              </a:lnSpc>
              <a:buBlip>
                <a:blip r:embed="rId4"/>
              </a:buBlip>
            </a:pPr>
            <a:endParaRPr lang="fr-FR" kern="0" dirty="0" smtClean="0">
              <a:solidFill>
                <a:srgbClr val="4D4D4D"/>
              </a:solidFill>
              <a:latin typeface="Arial"/>
            </a:endParaRPr>
          </a:p>
        </p:txBody>
      </p:sp>
      <p:pic>
        <p:nvPicPr>
          <p:cNvPr id="54277" name="Picture 5"/>
          <p:cNvPicPr>
            <a:picLocks noChangeAspect="1" noChangeArrowheads="1"/>
          </p:cNvPicPr>
          <p:nvPr/>
        </p:nvPicPr>
        <p:blipFill>
          <a:blip r:embed="rId5" cstate="print"/>
          <a:srcRect/>
          <a:stretch>
            <a:fillRect/>
          </a:stretch>
        </p:blipFill>
        <p:spPr bwMode="auto">
          <a:xfrm>
            <a:off x="2438400" y="3276600"/>
            <a:ext cx="787977" cy="1066800"/>
          </a:xfrm>
          <a:prstGeom prst="rect">
            <a:avLst/>
          </a:prstGeom>
          <a:noFill/>
          <a:ln w="9525">
            <a:noFill/>
            <a:miter lim="800000"/>
            <a:headEnd/>
            <a:tailEnd/>
          </a:ln>
        </p:spPr>
      </p:pic>
      <p:pic>
        <p:nvPicPr>
          <p:cNvPr id="54280" name="Picture 8"/>
          <p:cNvPicPr>
            <a:picLocks noChangeAspect="1" noChangeArrowheads="1"/>
          </p:cNvPicPr>
          <p:nvPr/>
        </p:nvPicPr>
        <p:blipFill>
          <a:blip r:embed="rId6" cstate="print"/>
          <a:srcRect/>
          <a:stretch>
            <a:fillRect/>
          </a:stretch>
        </p:blipFill>
        <p:spPr bwMode="auto">
          <a:xfrm>
            <a:off x="1828800" y="2667000"/>
            <a:ext cx="692150" cy="762000"/>
          </a:xfrm>
          <a:prstGeom prst="rect">
            <a:avLst/>
          </a:prstGeom>
          <a:noFill/>
          <a:ln w="9525">
            <a:noFill/>
            <a:miter lim="800000"/>
            <a:headEnd/>
            <a:tailEnd/>
          </a:ln>
        </p:spPr>
      </p:pic>
      <p:pic>
        <p:nvPicPr>
          <p:cNvPr id="40962" name="Picture 2"/>
          <p:cNvPicPr>
            <a:picLocks noChangeAspect="1" noChangeArrowheads="1"/>
          </p:cNvPicPr>
          <p:nvPr/>
        </p:nvPicPr>
        <p:blipFill>
          <a:blip r:embed="rId7" cstate="print"/>
          <a:srcRect/>
          <a:stretch>
            <a:fillRect/>
          </a:stretch>
        </p:blipFill>
        <p:spPr bwMode="auto">
          <a:xfrm>
            <a:off x="3962400" y="2209800"/>
            <a:ext cx="900793" cy="1008888"/>
          </a:xfrm>
          <a:prstGeom prst="rect">
            <a:avLst/>
          </a:prstGeom>
          <a:noFill/>
          <a:ln w="9525">
            <a:noFill/>
            <a:miter lim="800000"/>
            <a:headEnd/>
            <a:tailEnd/>
          </a:ln>
        </p:spPr>
      </p:pic>
      <p:pic>
        <p:nvPicPr>
          <p:cNvPr id="40963" name="Picture 3"/>
          <p:cNvPicPr>
            <a:picLocks noChangeAspect="1" noChangeArrowheads="1"/>
          </p:cNvPicPr>
          <p:nvPr/>
        </p:nvPicPr>
        <p:blipFill>
          <a:blip r:embed="rId8" cstate="print"/>
          <a:srcRect/>
          <a:stretch>
            <a:fillRect/>
          </a:stretch>
        </p:blipFill>
        <p:spPr bwMode="auto">
          <a:xfrm>
            <a:off x="6324600" y="1752600"/>
            <a:ext cx="838200" cy="838200"/>
          </a:xfrm>
          <a:prstGeom prst="rect">
            <a:avLst/>
          </a:prstGeom>
          <a:noFill/>
          <a:ln w="9525">
            <a:noFill/>
            <a:miter lim="800000"/>
            <a:headEnd/>
            <a:tailEnd/>
          </a:ln>
        </p:spPr>
      </p:pic>
      <p:pic>
        <p:nvPicPr>
          <p:cNvPr id="40964" name="Picture 4"/>
          <p:cNvPicPr>
            <a:picLocks noChangeAspect="1" noChangeArrowheads="1"/>
          </p:cNvPicPr>
          <p:nvPr/>
        </p:nvPicPr>
        <p:blipFill>
          <a:blip r:embed="rId9" cstate="print"/>
          <a:srcRect/>
          <a:stretch>
            <a:fillRect/>
          </a:stretch>
        </p:blipFill>
        <p:spPr bwMode="auto">
          <a:xfrm>
            <a:off x="7162800" y="2971800"/>
            <a:ext cx="1250795" cy="1298294"/>
          </a:xfrm>
          <a:prstGeom prst="rect">
            <a:avLst/>
          </a:prstGeom>
          <a:noFill/>
          <a:ln w="9525">
            <a:noFill/>
            <a:miter lim="800000"/>
            <a:headEnd/>
            <a:tailEnd/>
          </a:ln>
        </p:spPr>
      </p:pic>
      <p:pic>
        <p:nvPicPr>
          <p:cNvPr id="17" name="Picture 2"/>
          <p:cNvPicPr>
            <a:picLocks noChangeAspect="1" noChangeArrowheads="1"/>
          </p:cNvPicPr>
          <p:nvPr/>
        </p:nvPicPr>
        <p:blipFill>
          <a:blip r:embed="rId10" cstate="print"/>
          <a:srcRect/>
          <a:stretch>
            <a:fillRect/>
          </a:stretch>
        </p:blipFill>
        <p:spPr bwMode="auto">
          <a:xfrm>
            <a:off x="8458200" y="6172200"/>
            <a:ext cx="533400"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7"/>
          <p:cNvPicPr>
            <a:picLocks noChangeAspect="1" noChangeArrowheads="1"/>
          </p:cNvPicPr>
          <p:nvPr/>
        </p:nvPicPr>
        <p:blipFill>
          <a:blip r:embed="rId11" cstate="print"/>
          <a:srcRect/>
          <a:stretch>
            <a:fillRect/>
          </a:stretch>
        </p:blipFill>
        <p:spPr bwMode="auto">
          <a:xfrm>
            <a:off x="2286000" y="1905000"/>
            <a:ext cx="685800" cy="702425"/>
          </a:xfrm>
          <a:prstGeom prst="rect">
            <a:avLst/>
          </a:prstGeom>
          <a:noFill/>
          <a:ln w="9525">
            <a:noFill/>
            <a:miter lim="800000"/>
            <a:headEnd/>
            <a:tailEnd/>
          </a:ln>
        </p:spPr>
      </p:pic>
      <p:pic>
        <p:nvPicPr>
          <p:cNvPr id="19" name="Picture 2"/>
          <p:cNvPicPr>
            <a:picLocks noChangeAspect="1" noChangeArrowheads="1"/>
          </p:cNvPicPr>
          <p:nvPr/>
        </p:nvPicPr>
        <p:blipFill>
          <a:blip r:embed="rId12" cstate="print"/>
          <a:srcRect/>
          <a:stretch>
            <a:fillRect/>
          </a:stretch>
        </p:blipFill>
        <p:spPr bwMode="auto">
          <a:xfrm>
            <a:off x="5181600" y="3200400"/>
            <a:ext cx="1066800" cy="997973"/>
          </a:xfrm>
          <a:prstGeom prst="rect">
            <a:avLst/>
          </a:prstGeom>
          <a:noFill/>
          <a:ln w="9525">
            <a:noFill/>
            <a:miter lim="800000"/>
            <a:headEnd/>
            <a:tailEnd/>
          </a:ln>
        </p:spPr>
      </p:pic>
      <p:pic>
        <p:nvPicPr>
          <p:cNvPr id="20" name="Picture 9"/>
          <p:cNvPicPr>
            <a:picLocks noChangeAspect="1" noChangeArrowheads="1"/>
          </p:cNvPicPr>
          <p:nvPr/>
        </p:nvPicPr>
        <p:blipFill>
          <a:blip r:embed="rId13" cstate="print"/>
          <a:srcRect/>
          <a:stretch>
            <a:fillRect/>
          </a:stretch>
        </p:blipFill>
        <p:spPr bwMode="auto">
          <a:xfrm>
            <a:off x="5791200" y="4648200"/>
            <a:ext cx="1110482" cy="990600"/>
          </a:xfrm>
          <a:prstGeom prst="rect">
            <a:avLst/>
          </a:prstGeom>
          <a:noFill/>
          <a:ln w="9525">
            <a:noFill/>
            <a:miter lim="800000"/>
            <a:headEnd/>
            <a:tailEnd/>
          </a:ln>
        </p:spPr>
      </p:pic>
      <p:sp>
        <p:nvSpPr>
          <p:cNvPr id="22" name="Rectangle 6"/>
          <p:cNvSpPr txBox="1">
            <a:spLocks noChangeArrowheads="1"/>
          </p:cNvSpPr>
          <p:nvPr/>
        </p:nvSpPr>
        <p:spPr>
          <a:xfrm>
            <a:off x="360363" y="304800"/>
            <a:ext cx="8382000" cy="512448"/>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Support</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14" name="Rectangle 13"/>
          <p:cNvSpPr txBox="1">
            <a:spLocks noChangeArrowheads="1"/>
          </p:cNvSpPr>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C358E2-BEB3-40E5-9F87-0EBEE5901F9F}" type="slidenum">
              <a:rPr kumimoji="0" lang="en-US" sz="1400" b="1" i="0" u="none" strike="noStrike" kern="1200" cap="none" spc="0" normalizeH="0" baseline="0" noProof="0" smtClean="0">
                <a:ln w="50800"/>
                <a:solidFill>
                  <a:schemeClr val="bg1">
                    <a:shade val="50000"/>
                  </a:schemeClr>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sz="1400" b="1" i="0" u="none" strike="noStrike" kern="1200" cap="none" spc="0" normalizeH="0" baseline="0" noProof="0" dirty="0">
              <a:ln w="50800"/>
              <a:solidFill>
                <a:schemeClr val="bg1">
                  <a:shade val="50000"/>
                </a:schemeClr>
              </a:solidFill>
              <a:effectLst/>
              <a:uLnTx/>
              <a:uFillTx/>
              <a:latin typeface="+mn-lt"/>
              <a:ea typeface="+mn-ea"/>
              <a:cs typeface="Arial" pitchFamily="34" charset="0"/>
            </a:endParaRPr>
          </a:p>
        </p:txBody>
      </p:sp>
    </p:spTree>
  </p:cSld>
  <p:clrMapOvr>
    <a:masterClrMapping/>
  </p:clrMapOvr>
  <p:transition advTm="326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Plateforme : Outils</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4" name="Espace réservé du contenu 3"/>
          <p:cNvSpPr>
            <a:spLocks noGrp="1"/>
          </p:cNvSpPr>
          <p:nvPr>
            <p:ph idx="1"/>
          </p:nvPr>
        </p:nvSpPr>
        <p:spPr/>
        <p:txBody>
          <a:bodyPr/>
          <a:lstStyle/>
          <a:p>
            <a:endParaRPr lang="fr-FR"/>
          </a:p>
        </p:txBody>
      </p:sp>
      <p:sp>
        <p:nvSpPr>
          <p:cNvPr id="7" name="Rectangle 6"/>
          <p:cNvSpPr txBox="1">
            <a:spLocks noChangeArrowheads="1"/>
          </p:cNvSpPr>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C358E2-BEB3-40E5-9F87-0EBEE5901F9F}" type="slidenum">
              <a:rPr kumimoji="0" lang="en-US" sz="1400" b="1" i="0" u="none" strike="noStrike" kern="1200" cap="none" spc="0" normalizeH="0" baseline="0" noProof="0" smtClean="0">
                <a:ln w="50800"/>
                <a:solidFill>
                  <a:schemeClr val="bg1">
                    <a:shade val="50000"/>
                  </a:schemeClr>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US" sz="1400" b="1" i="0" u="none" strike="noStrike" kern="1200" cap="none" spc="0" normalizeH="0" baseline="0" noProof="0" dirty="0">
              <a:ln w="50800"/>
              <a:solidFill>
                <a:schemeClr val="bg1">
                  <a:shade val="50000"/>
                </a:schemeClr>
              </a:solidFill>
              <a:effectLst/>
              <a:uLnTx/>
              <a:uFillTx/>
              <a:latin typeface="+mn-lt"/>
              <a:ea typeface="+mn-ea"/>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204788" y="1143000"/>
            <a:ext cx="8734425" cy="4572000"/>
          </a:xfrm>
          <a:prstGeom prst="rect">
            <a:avLst/>
          </a:prstGeom>
          <a:noFill/>
          <a:ln w="9525">
            <a:noFill/>
            <a:miter lim="800000"/>
            <a:headEnd/>
            <a:tailEnd/>
          </a:ln>
        </p:spPr>
      </p:pic>
    </p:spTree>
  </p:cSld>
  <p:clrMapOvr>
    <a:masterClrMapping/>
  </p:clrMapOvr>
  <p:transition advTm="1217">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33"/>
          <p:cNvSpPr>
            <a:spLocks noChangeArrowheads="1"/>
          </p:cNvSpPr>
          <p:nvPr/>
        </p:nvSpPr>
        <p:spPr bwMode="auto">
          <a:xfrm>
            <a:off x="304800" y="1066800"/>
            <a:ext cx="2667000" cy="5029200"/>
          </a:xfrm>
          <a:prstGeom prst="roundRect">
            <a:avLst>
              <a:gd name="adj" fmla="val 8096"/>
            </a:avLst>
          </a:prstGeom>
          <a:solidFill>
            <a:schemeClr val="tx1"/>
          </a:solidFill>
          <a:ln>
            <a:solidFill>
              <a:srgbClr val="0070C0"/>
            </a:solid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r-FR" sz="900" b="1">
              <a:solidFill>
                <a:srgbClr val="000000"/>
              </a:solidFill>
              <a:latin typeface="Calibri" pitchFamily="34" charset="0"/>
              <a:cs typeface="Arial" pitchFamily="34" charset="0"/>
            </a:endParaRPr>
          </a:p>
        </p:txBody>
      </p:sp>
      <p:sp>
        <p:nvSpPr>
          <p:cNvPr id="29" name="AutoShape 33"/>
          <p:cNvSpPr>
            <a:spLocks noChangeArrowheads="1"/>
          </p:cNvSpPr>
          <p:nvPr/>
        </p:nvSpPr>
        <p:spPr bwMode="auto">
          <a:xfrm>
            <a:off x="3250842" y="1066800"/>
            <a:ext cx="2667000" cy="5029200"/>
          </a:xfrm>
          <a:prstGeom prst="roundRect">
            <a:avLst>
              <a:gd name="adj" fmla="val 9365"/>
            </a:avLst>
          </a:prstGeom>
          <a:solidFill>
            <a:schemeClr val="tx1"/>
          </a:solidFill>
          <a:ln>
            <a:solidFill>
              <a:srgbClr val="0070C0"/>
            </a:solid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r-FR" sz="900" b="1">
              <a:solidFill>
                <a:srgbClr val="000000"/>
              </a:solidFill>
              <a:latin typeface="Calibri" pitchFamily="34" charset="0"/>
              <a:cs typeface="Arial" pitchFamily="34" charset="0"/>
            </a:endParaRPr>
          </a:p>
        </p:txBody>
      </p:sp>
      <p:sp>
        <p:nvSpPr>
          <p:cNvPr id="28" name="AutoShape 33"/>
          <p:cNvSpPr>
            <a:spLocks noChangeArrowheads="1"/>
          </p:cNvSpPr>
          <p:nvPr/>
        </p:nvSpPr>
        <p:spPr bwMode="auto">
          <a:xfrm>
            <a:off x="6222642" y="1066800"/>
            <a:ext cx="2667000" cy="5029200"/>
          </a:xfrm>
          <a:prstGeom prst="roundRect">
            <a:avLst>
              <a:gd name="adj" fmla="val 9048"/>
            </a:avLst>
          </a:prstGeom>
          <a:solidFill>
            <a:schemeClr val="tx1"/>
          </a:solidFill>
          <a:ln>
            <a:solidFill>
              <a:srgbClr val="0070C0"/>
            </a:solid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r-FR" sz="900" b="1">
              <a:solidFill>
                <a:srgbClr val="000000"/>
              </a:solidFill>
              <a:latin typeface="Calibri" pitchFamily="34" charset="0"/>
              <a:cs typeface="Arial" pitchFamily="34" charset="0"/>
            </a:endParaRPr>
          </a:p>
        </p:txBody>
      </p:sp>
      <p:sp>
        <p:nvSpPr>
          <p:cNvPr id="27660" name="Text Placeholder 8"/>
          <p:cNvSpPr>
            <a:spLocks noGrp="1"/>
          </p:cNvSpPr>
          <p:nvPr>
            <p:ph idx="1"/>
          </p:nvPr>
        </p:nvSpPr>
        <p:spPr>
          <a:xfrm>
            <a:off x="360363" y="1295400"/>
            <a:ext cx="2611437" cy="315913"/>
          </a:xfrm>
        </p:spPr>
        <p:txBody>
          <a:bodyPr/>
          <a:lstStyle/>
          <a:p>
            <a:pPr algn="ctr">
              <a:buFont typeface="Arial" pitchFamily="34" charset="0"/>
              <a:buNone/>
            </a:pPr>
            <a:r>
              <a:rPr lang="en-US" b="1" dirty="0" err="1" smtClean="0">
                <a:solidFill>
                  <a:schemeClr val="bg2"/>
                </a:solidFill>
                <a:latin typeface="Calibri" pitchFamily="34" charset="0"/>
              </a:rPr>
              <a:t>Création</a:t>
            </a:r>
            <a:endParaRPr lang="en-US" b="1" dirty="0" smtClean="0">
              <a:solidFill>
                <a:schemeClr val="bg2"/>
              </a:solidFill>
              <a:latin typeface="Calibri" pitchFamily="34" charset="0"/>
            </a:endParaRPr>
          </a:p>
        </p:txBody>
      </p:sp>
      <p:sp>
        <p:nvSpPr>
          <p:cNvPr id="27661" name="Text Placeholder 8"/>
          <p:cNvSpPr txBox="1">
            <a:spLocks/>
          </p:cNvSpPr>
          <p:nvPr/>
        </p:nvSpPr>
        <p:spPr bwMode="auto">
          <a:xfrm>
            <a:off x="3278188" y="1295400"/>
            <a:ext cx="2689225" cy="315913"/>
          </a:xfrm>
          <a:prstGeom prst="rect">
            <a:avLst/>
          </a:prstGeom>
          <a:noFill/>
          <a:ln w="9525">
            <a:noFill/>
            <a:miter lim="800000"/>
            <a:headEnd/>
            <a:tailEnd/>
          </a:ln>
        </p:spPr>
        <p:txBody>
          <a:bodyPr lIns="0" tIns="0" rIns="0" bIns="0">
            <a:spAutoFit/>
          </a:bodyPr>
          <a:lstStyle/>
          <a:p>
            <a:pPr marL="288925" indent="-288925" algn="ctr" defTabSz="912813">
              <a:lnSpc>
                <a:spcPct val="90000"/>
              </a:lnSpc>
              <a:spcBef>
                <a:spcPct val="20000"/>
              </a:spcBef>
              <a:buSzPct val="100000"/>
            </a:pPr>
            <a:r>
              <a:rPr lang="en-US" sz="2300" b="1">
                <a:solidFill>
                  <a:schemeClr val="bg2"/>
                </a:solidFill>
              </a:rPr>
              <a:t>Distribution</a:t>
            </a:r>
          </a:p>
        </p:txBody>
      </p:sp>
      <p:sp>
        <p:nvSpPr>
          <p:cNvPr id="27662" name="Text Placeholder 8"/>
          <p:cNvSpPr txBox="1">
            <a:spLocks/>
          </p:cNvSpPr>
          <p:nvPr/>
        </p:nvSpPr>
        <p:spPr bwMode="auto">
          <a:xfrm>
            <a:off x="6375400" y="1295400"/>
            <a:ext cx="2382838" cy="315913"/>
          </a:xfrm>
          <a:prstGeom prst="rect">
            <a:avLst/>
          </a:prstGeom>
          <a:noFill/>
          <a:ln w="9525">
            <a:noFill/>
            <a:miter lim="800000"/>
            <a:headEnd/>
            <a:tailEnd/>
          </a:ln>
        </p:spPr>
        <p:txBody>
          <a:bodyPr lIns="0" tIns="0" rIns="0" bIns="0">
            <a:spAutoFit/>
          </a:bodyPr>
          <a:lstStyle/>
          <a:p>
            <a:pPr marL="288925" indent="-288925" algn="ctr" defTabSz="912813">
              <a:lnSpc>
                <a:spcPct val="90000"/>
              </a:lnSpc>
              <a:spcBef>
                <a:spcPct val="20000"/>
              </a:spcBef>
              <a:buSzPct val="100000"/>
            </a:pPr>
            <a:r>
              <a:rPr lang="en-US" sz="2300" b="1">
                <a:solidFill>
                  <a:schemeClr val="bg2"/>
                </a:solidFill>
              </a:rPr>
              <a:t>Expérience</a:t>
            </a:r>
          </a:p>
        </p:txBody>
      </p:sp>
      <p:pic>
        <p:nvPicPr>
          <p:cNvPr id="27663" name="Picture 8" descr="Expression-Studio_bL"/>
          <p:cNvPicPr>
            <a:picLocks noChangeAspect="1" noChangeArrowheads="1"/>
          </p:cNvPicPr>
          <p:nvPr/>
        </p:nvPicPr>
        <p:blipFill>
          <a:blip r:embed="rId4" cstate="print"/>
          <a:srcRect/>
          <a:stretch>
            <a:fillRect/>
          </a:stretch>
        </p:blipFill>
        <p:spPr bwMode="auto">
          <a:xfrm>
            <a:off x="711200" y="1758950"/>
            <a:ext cx="1727200" cy="374650"/>
          </a:xfrm>
          <a:prstGeom prst="rect">
            <a:avLst/>
          </a:prstGeom>
          <a:noFill/>
          <a:ln w="9525">
            <a:noFill/>
            <a:miter lim="800000"/>
            <a:headEnd/>
            <a:tailEnd/>
          </a:ln>
        </p:spPr>
      </p:pic>
      <p:pic>
        <p:nvPicPr>
          <p:cNvPr id="27664" name="SL_final_x3.avi">
            <a:hlinkClick r:id="" action="ppaction://media"/>
          </p:cNvPr>
          <p:cNvPicPr>
            <a:picLocks noRot="1" noChangeAspect="1"/>
          </p:cNvPicPr>
          <p:nvPr>
            <a:videoFile r:link="rId1"/>
          </p:nvPr>
        </p:nvPicPr>
        <p:blipFill>
          <a:blip r:embed="rId5" cstate="print">
            <a:clrChange>
              <a:clrFrom>
                <a:srgbClr val="FFFFFF"/>
              </a:clrFrom>
              <a:clrTo>
                <a:srgbClr val="FFFFFF">
                  <a:alpha val="0"/>
                </a:srgbClr>
              </a:clrTo>
            </a:clrChange>
          </a:blip>
          <a:srcRect/>
          <a:stretch>
            <a:fillRect/>
          </a:stretch>
        </p:blipFill>
        <p:spPr bwMode="auto">
          <a:xfrm>
            <a:off x="6858000" y="1600200"/>
            <a:ext cx="1447800" cy="1447800"/>
          </a:xfrm>
          <a:prstGeom prst="rect">
            <a:avLst/>
          </a:prstGeom>
          <a:noFill/>
          <a:ln w="9525">
            <a:noFill/>
            <a:miter lim="800000"/>
            <a:headEnd/>
            <a:tailEnd/>
          </a:ln>
        </p:spPr>
      </p:pic>
      <p:pic>
        <p:nvPicPr>
          <p:cNvPr id="27665" name="Picture 30" descr="\\eventsql\dvd27\Clip_Installer\DVD_ART\Artwork_Imagery\Shapes and Graphics\Arrows - arrow\MGX 06 Arrows\MGX Arrow Dark blue.png"/>
          <p:cNvPicPr>
            <a:picLocks noChangeAspect="1" noChangeArrowheads="1"/>
          </p:cNvPicPr>
          <p:nvPr/>
        </p:nvPicPr>
        <p:blipFill>
          <a:blip r:embed="rId6" cstate="print"/>
          <a:srcRect/>
          <a:stretch>
            <a:fillRect/>
          </a:stretch>
        </p:blipFill>
        <p:spPr bwMode="auto">
          <a:xfrm>
            <a:off x="2743200" y="1219200"/>
            <a:ext cx="617538" cy="457200"/>
          </a:xfrm>
          <a:prstGeom prst="rect">
            <a:avLst/>
          </a:prstGeom>
          <a:noFill/>
          <a:ln w="9525">
            <a:noFill/>
            <a:miter lim="800000"/>
            <a:headEnd/>
            <a:tailEnd/>
          </a:ln>
        </p:spPr>
      </p:pic>
      <p:pic>
        <p:nvPicPr>
          <p:cNvPr id="27666" name="Picture 30" descr="\\eventsql\dvd27\Clip_Installer\DVD_ART\Artwork_Imagery\Shapes and Graphics\Arrows - arrow\MGX 06 Arrows\MGX Arrow Dark blue.png"/>
          <p:cNvPicPr>
            <a:picLocks noChangeAspect="1" noChangeArrowheads="1"/>
          </p:cNvPicPr>
          <p:nvPr/>
        </p:nvPicPr>
        <p:blipFill>
          <a:blip r:embed="rId6" cstate="print"/>
          <a:srcRect/>
          <a:stretch>
            <a:fillRect/>
          </a:stretch>
        </p:blipFill>
        <p:spPr bwMode="auto">
          <a:xfrm>
            <a:off x="5791200" y="1219200"/>
            <a:ext cx="617538" cy="457200"/>
          </a:xfrm>
          <a:prstGeom prst="rect">
            <a:avLst/>
          </a:prstGeom>
          <a:noFill/>
          <a:ln w="9525">
            <a:noFill/>
            <a:miter lim="800000"/>
            <a:headEnd/>
            <a:tailEnd/>
          </a:ln>
        </p:spPr>
      </p:pic>
      <p:pic>
        <p:nvPicPr>
          <p:cNvPr id="27667" name="Picture 33" descr="WS08_v_rgb.png"/>
          <p:cNvPicPr>
            <a:picLocks noChangeAspect="1"/>
          </p:cNvPicPr>
          <p:nvPr/>
        </p:nvPicPr>
        <p:blipFill>
          <a:blip r:embed="rId7" cstate="print"/>
          <a:srcRect/>
          <a:stretch>
            <a:fillRect/>
          </a:stretch>
        </p:blipFill>
        <p:spPr bwMode="auto">
          <a:xfrm>
            <a:off x="3581400" y="1881188"/>
            <a:ext cx="2116138" cy="709612"/>
          </a:xfrm>
          <a:prstGeom prst="rect">
            <a:avLst/>
          </a:prstGeom>
          <a:noFill/>
          <a:ln w="9525">
            <a:noFill/>
            <a:miter lim="800000"/>
            <a:headEnd/>
            <a:tailEnd/>
          </a:ln>
        </p:spPr>
      </p:pic>
      <p:pic>
        <p:nvPicPr>
          <p:cNvPr id="27668" name="Picture 4" descr="https://mediabank.partners.extranet.microsoft.com/transfer/radD51AC/1/VS08_h_rgb.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3400" y="2316163"/>
            <a:ext cx="2133600" cy="274637"/>
          </a:xfrm>
          <a:prstGeom prst="rect">
            <a:avLst/>
          </a:prstGeom>
          <a:noFill/>
          <a:ln w="9525">
            <a:noFill/>
            <a:miter lim="800000"/>
            <a:headEnd/>
            <a:tailEnd/>
          </a:ln>
        </p:spPr>
      </p:pic>
      <p:sp>
        <p:nvSpPr>
          <p:cNvPr id="27670" name="ZoneTexte 32"/>
          <p:cNvSpPr txBox="1">
            <a:spLocks noChangeArrowheads="1"/>
          </p:cNvSpPr>
          <p:nvPr/>
        </p:nvSpPr>
        <p:spPr bwMode="auto">
          <a:xfrm>
            <a:off x="0" y="4404074"/>
            <a:ext cx="2971800" cy="1920526"/>
          </a:xfrm>
          <a:prstGeom prst="rect">
            <a:avLst/>
          </a:prstGeom>
          <a:noFill/>
          <a:ln w="9525">
            <a:noFill/>
            <a:miter lim="800000"/>
            <a:headEnd/>
            <a:tailEnd/>
          </a:ln>
        </p:spPr>
        <p:txBody>
          <a:bodyPr wrap="square">
            <a:spAutoFit/>
          </a:bodyPr>
          <a:lstStyle/>
          <a:p>
            <a:pPr lvl="1">
              <a:lnSpc>
                <a:spcPct val="80000"/>
              </a:lnSpc>
              <a:buFont typeface="Arial" pitchFamily="34" charset="0"/>
              <a:buChar char="•"/>
            </a:pPr>
            <a:r>
              <a:rPr lang="fr-FR" b="1" dirty="0">
                <a:solidFill>
                  <a:schemeClr val="bg1"/>
                </a:solidFill>
              </a:rPr>
              <a:t>  Expression Studio </a:t>
            </a:r>
            <a:r>
              <a:rPr lang="fr-FR" dirty="0">
                <a:solidFill>
                  <a:schemeClr val="bg1"/>
                </a:solidFill>
              </a:rPr>
              <a:t>(Design, </a:t>
            </a:r>
            <a:r>
              <a:rPr lang="fr-FR" dirty="0" err="1">
                <a:solidFill>
                  <a:schemeClr val="bg1"/>
                </a:solidFill>
              </a:rPr>
              <a:t>Blend</a:t>
            </a:r>
            <a:r>
              <a:rPr lang="fr-FR" dirty="0">
                <a:solidFill>
                  <a:schemeClr val="bg1"/>
                </a:solidFill>
              </a:rPr>
              <a:t>, Encoder)</a:t>
            </a:r>
          </a:p>
          <a:p>
            <a:pPr lvl="1">
              <a:lnSpc>
                <a:spcPct val="80000"/>
              </a:lnSpc>
            </a:pPr>
            <a:endParaRPr lang="fr-FR" dirty="0">
              <a:solidFill>
                <a:schemeClr val="bg1"/>
              </a:solidFill>
            </a:endParaRPr>
          </a:p>
          <a:p>
            <a:pPr lvl="1">
              <a:lnSpc>
                <a:spcPct val="80000"/>
              </a:lnSpc>
            </a:pPr>
            <a:r>
              <a:rPr lang="fr-FR" dirty="0">
                <a:solidFill>
                  <a:schemeClr val="bg1"/>
                </a:solidFill>
              </a:rPr>
              <a:t> </a:t>
            </a:r>
            <a:endParaRPr lang="fr-FR" dirty="0" smtClean="0">
              <a:solidFill>
                <a:schemeClr val="bg1"/>
              </a:solidFill>
            </a:endParaRPr>
          </a:p>
          <a:p>
            <a:pPr lvl="1">
              <a:lnSpc>
                <a:spcPct val="80000"/>
              </a:lnSpc>
              <a:buFont typeface="Arial" pitchFamily="34" charset="0"/>
              <a:buChar char="•"/>
            </a:pPr>
            <a:r>
              <a:rPr lang="fr-FR" dirty="0" smtClean="0">
                <a:solidFill>
                  <a:schemeClr val="bg1"/>
                </a:solidFill>
              </a:rPr>
              <a:t> </a:t>
            </a:r>
            <a:r>
              <a:rPr lang="fr-FR" b="1" dirty="0">
                <a:solidFill>
                  <a:schemeClr val="bg1"/>
                </a:solidFill>
              </a:rPr>
              <a:t>Visual Studio</a:t>
            </a:r>
            <a:r>
              <a:rPr lang="fr-FR" dirty="0">
                <a:solidFill>
                  <a:schemeClr val="bg1"/>
                </a:solidFill>
              </a:rPr>
              <a:t>,</a:t>
            </a:r>
          </a:p>
          <a:p>
            <a:pPr lvl="1">
              <a:lnSpc>
                <a:spcPct val="80000"/>
              </a:lnSpc>
            </a:pPr>
            <a:r>
              <a:rPr lang="fr-FR" dirty="0">
                <a:solidFill>
                  <a:schemeClr val="bg1"/>
                </a:solidFill>
              </a:rPr>
              <a:t>mais aussi Eclipse4SL, Notepad…</a:t>
            </a:r>
          </a:p>
          <a:p>
            <a:endParaRPr lang="fr-FR" dirty="0">
              <a:solidFill>
                <a:schemeClr val="bg1"/>
              </a:solidFill>
            </a:endParaRPr>
          </a:p>
        </p:txBody>
      </p:sp>
      <p:sp>
        <p:nvSpPr>
          <p:cNvPr id="27671" name="ZoneTexte 37"/>
          <p:cNvSpPr txBox="1">
            <a:spLocks noChangeArrowheads="1"/>
          </p:cNvSpPr>
          <p:nvPr/>
        </p:nvSpPr>
        <p:spPr bwMode="auto">
          <a:xfrm>
            <a:off x="2819400" y="3886200"/>
            <a:ext cx="3124200" cy="812800"/>
          </a:xfrm>
          <a:prstGeom prst="rect">
            <a:avLst/>
          </a:prstGeom>
          <a:noFill/>
          <a:ln w="9525">
            <a:noFill/>
            <a:miter lim="800000"/>
            <a:headEnd/>
            <a:tailEnd/>
          </a:ln>
        </p:spPr>
        <p:txBody>
          <a:bodyPr>
            <a:spAutoFit/>
          </a:bodyPr>
          <a:lstStyle/>
          <a:p>
            <a:pPr lvl="1">
              <a:lnSpc>
                <a:spcPct val="80000"/>
              </a:lnSpc>
              <a:buFont typeface="Arial" pitchFamily="34" charset="0"/>
              <a:buChar char="•"/>
            </a:pPr>
            <a:r>
              <a:rPr lang="fr-FR" b="1" dirty="0">
                <a:solidFill>
                  <a:schemeClr val="bg1"/>
                </a:solidFill>
              </a:rPr>
              <a:t>  Tous serveurs</a:t>
            </a:r>
          </a:p>
          <a:p>
            <a:pPr lvl="1">
              <a:lnSpc>
                <a:spcPct val="80000"/>
              </a:lnSpc>
            </a:pPr>
            <a:r>
              <a:rPr lang="fr-FR" dirty="0">
                <a:solidFill>
                  <a:schemeClr val="bg1"/>
                </a:solidFill>
              </a:rPr>
              <a:t>(Windows Server, Apache)</a:t>
            </a:r>
          </a:p>
          <a:p>
            <a:endParaRPr lang="fr-FR" dirty="0">
              <a:solidFill>
                <a:schemeClr val="bg1"/>
              </a:solidFill>
            </a:endParaRPr>
          </a:p>
        </p:txBody>
      </p:sp>
      <p:sp>
        <p:nvSpPr>
          <p:cNvPr id="27672" name="ZoneTexte 38"/>
          <p:cNvSpPr txBox="1">
            <a:spLocks noChangeArrowheads="1"/>
          </p:cNvSpPr>
          <p:nvPr/>
        </p:nvSpPr>
        <p:spPr bwMode="auto">
          <a:xfrm>
            <a:off x="5943600" y="2990850"/>
            <a:ext cx="3200400" cy="2586038"/>
          </a:xfrm>
          <a:prstGeom prst="rect">
            <a:avLst/>
          </a:prstGeom>
          <a:noFill/>
          <a:ln w="9525">
            <a:noFill/>
            <a:miter lim="800000"/>
            <a:headEnd/>
            <a:tailEnd/>
          </a:ln>
        </p:spPr>
        <p:txBody>
          <a:bodyPr>
            <a:spAutoFit/>
          </a:bodyPr>
          <a:lstStyle/>
          <a:p>
            <a:pPr lvl="1">
              <a:lnSpc>
                <a:spcPct val="80000"/>
              </a:lnSpc>
            </a:pPr>
            <a:endParaRPr lang="fr-FR" dirty="0">
              <a:solidFill>
                <a:schemeClr val="bg1"/>
              </a:solidFill>
            </a:endParaRPr>
          </a:p>
          <a:p>
            <a:pPr lvl="1">
              <a:lnSpc>
                <a:spcPct val="80000"/>
              </a:lnSpc>
              <a:buFont typeface="Arial" pitchFamily="34" charset="0"/>
              <a:buChar char="•"/>
            </a:pPr>
            <a:r>
              <a:rPr lang="fr-FR" dirty="0">
                <a:solidFill>
                  <a:schemeClr val="bg1"/>
                </a:solidFill>
              </a:rPr>
              <a:t>  </a:t>
            </a:r>
            <a:r>
              <a:rPr lang="fr-FR" b="1" dirty="0">
                <a:solidFill>
                  <a:schemeClr val="bg1"/>
                </a:solidFill>
              </a:rPr>
              <a:t>Tous navigateurs</a:t>
            </a:r>
          </a:p>
          <a:p>
            <a:pPr lvl="1">
              <a:lnSpc>
                <a:spcPct val="80000"/>
              </a:lnSpc>
            </a:pPr>
            <a:r>
              <a:rPr lang="fr-FR" dirty="0">
                <a:solidFill>
                  <a:schemeClr val="bg1"/>
                </a:solidFill>
              </a:rPr>
              <a:t>(IE, Firefox, </a:t>
            </a:r>
            <a:r>
              <a:rPr lang="fr-FR" dirty="0" err="1">
                <a:solidFill>
                  <a:schemeClr val="bg1"/>
                </a:solidFill>
              </a:rPr>
              <a:t>Opera</a:t>
            </a:r>
            <a:r>
              <a:rPr lang="fr-FR" dirty="0">
                <a:solidFill>
                  <a:schemeClr val="bg1"/>
                </a:solidFill>
              </a:rPr>
              <a:t>,</a:t>
            </a:r>
          </a:p>
          <a:p>
            <a:pPr lvl="1">
              <a:lnSpc>
                <a:spcPct val="80000"/>
              </a:lnSpc>
            </a:pPr>
            <a:r>
              <a:rPr lang="fr-FR" dirty="0">
                <a:solidFill>
                  <a:schemeClr val="bg1"/>
                </a:solidFill>
              </a:rPr>
              <a:t> Chrome, Safari)</a:t>
            </a:r>
          </a:p>
          <a:p>
            <a:pPr lvl="1">
              <a:lnSpc>
                <a:spcPct val="80000"/>
              </a:lnSpc>
            </a:pPr>
            <a:endParaRPr lang="fr-FR" dirty="0">
              <a:solidFill>
                <a:schemeClr val="bg1"/>
              </a:solidFill>
            </a:endParaRPr>
          </a:p>
          <a:p>
            <a:pPr lvl="1">
              <a:lnSpc>
                <a:spcPct val="80000"/>
              </a:lnSpc>
              <a:buFont typeface="Arial" pitchFamily="34" charset="0"/>
              <a:buChar char="•"/>
            </a:pPr>
            <a:r>
              <a:rPr lang="fr-FR" dirty="0">
                <a:solidFill>
                  <a:schemeClr val="bg1"/>
                </a:solidFill>
              </a:rPr>
              <a:t>  </a:t>
            </a:r>
            <a:r>
              <a:rPr lang="fr-FR" b="1" dirty="0">
                <a:solidFill>
                  <a:schemeClr val="bg1"/>
                </a:solidFill>
              </a:rPr>
              <a:t>Toutes plateformes </a:t>
            </a:r>
            <a:r>
              <a:rPr lang="fr-FR" dirty="0">
                <a:solidFill>
                  <a:schemeClr val="bg1"/>
                </a:solidFill>
              </a:rPr>
              <a:t>(Windows, Mac OS X, Linux)</a:t>
            </a:r>
          </a:p>
          <a:p>
            <a:pPr lvl="1">
              <a:lnSpc>
                <a:spcPct val="80000"/>
              </a:lnSpc>
              <a:buFont typeface="Arial" pitchFamily="34" charset="0"/>
              <a:buChar char="•"/>
            </a:pPr>
            <a:endParaRPr lang="fr-FR" dirty="0">
              <a:solidFill>
                <a:schemeClr val="bg1"/>
              </a:solidFill>
            </a:endParaRPr>
          </a:p>
          <a:p>
            <a:pPr lvl="1">
              <a:lnSpc>
                <a:spcPct val="80000"/>
              </a:lnSpc>
              <a:buFont typeface="Arial" pitchFamily="34" charset="0"/>
              <a:buChar char="•"/>
            </a:pPr>
            <a:r>
              <a:rPr lang="fr-FR" b="1" dirty="0">
                <a:solidFill>
                  <a:schemeClr val="bg1"/>
                </a:solidFill>
              </a:rPr>
              <a:t>  Mobiles</a:t>
            </a:r>
          </a:p>
          <a:p>
            <a:pPr>
              <a:buFont typeface="Arial" pitchFamily="34" charset="0"/>
              <a:buChar char="•"/>
            </a:pPr>
            <a:endParaRPr lang="fr-FR" dirty="0">
              <a:solidFill>
                <a:schemeClr val="bg1"/>
              </a:solidFill>
            </a:endParaRPr>
          </a:p>
        </p:txBody>
      </p:sp>
      <p:pic>
        <p:nvPicPr>
          <p:cNvPr id="27673" name="Picture 39" descr="C:\Documents and Settings\Ramooon\Bureau\eclipse-logo-white.jpg"/>
          <p:cNvPicPr>
            <a:picLocks noChangeAspect="1" noChangeArrowheads="1"/>
          </p:cNvPicPr>
          <p:nvPr/>
        </p:nvPicPr>
        <p:blipFill>
          <a:blip r:embed="rId9" cstate="print"/>
          <a:srcRect/>
          <a:stretch>
            <a:fillRect/>
          </a:stretch>
        </p:blipFill>
        <p:spPr bwMode="auto">
          <a:xfrm>
            <a:off x="914400" y="2660650"/>
            <a:ext cx="1187450" cy="692150"/>
          </a:xfrm>
          <a:prstGeom prst="rect">
            <a:avLst/>
          </a:prstGeom>
          <a:noFill/>
          <a:ln w="9525">
            <a:noFill/>
            <a:miter lim="800000"/>
            <a:headEnd/>
            <a:tailEnd/>
          </a:ln>
        </p:spPr>
      </p:pic>
      <p:pic>
        <p:nvPicPr>
          <p:cNvPr id="27674" name="Picture 40" descr="C:\Documents and Settings\Ramooon\Bureau\asf_logo_wide.png"/>
          <p:cNvPicPr>
            <a:picLocks noChangeAspect="1" noChangeArrowheads="1"/>
          </p:cNvPicPr>
          <p:nvPr/>
        </p:nvPicPr>
        <p:blipFill>
          <a:blip r:embed="rId10" cstate="print"/>
          <a:srcRect/>
          <a:stretch>
            <a:fillRect/>
          </a:stretch>
        </p:blipFill>
        <p:spPr bwMode="auto">
          <a:xfrm>
            <a:off x="3581400" y="2867025"/>
            <a:ext cx="2057400" cy="790575"/>
          </a:xfrm>
          <a:prstGeom prst="rect">
            <a:avLst/>
          </a:prstGeom>
          <a:noFill/>
          <a:ln w="9525">
            <a:noFill/>
            <a:miter lim="800000"/>
            <a:headEnd/>
            <a:tailEnd/>
          </a:ln>
        </p:spPr>
      </p:pic>
      <p:pic>
        <p:nvPicPr>
          <p:cNvPr id="22" name="Image 21"/>
          <p:cNvPicPr/>
          <p:nvPr/>
        </p:nvPicPr>
        <p:blipFill>
          <a:blip r:embed="rId11" cstate="print"/>
          <a:srcRect/>
          <a:stretch>
            <a:fillRect/>
          </a:stretch>
        </p:blipFill>
        <p:spPr bwMode="auto">
          <a:xfrm>
            <a:off x="533400" y="3429000"/>
            <a:ext cx="1981200" cy="818758"/>
          </a:xfrm>
          <a:prstGeom prst="rect">
            <a:avLst/>
          </a:prstGeom>
          <a:noFill/>
          <a:ln w="9525">
            <a:noFill/>
            <a:miter lim="800000"/>
            <a:headEnd/>
            <a:tailEnd/>
          </a:ln>
        </p:spPr>
      </p:pic>
      <p:pic>
        <p:nvPicPr>
          <p:cNvPr id="23" name="Picture 2"/>
          <p:cNvPicPr>
            <a:picLocks noChangeAspect="1" noChangeArrowheads="1"/>
          </p:cNvPicPr>
          <p:nvPr/>
        </p:nvPicPr>
        <p:blipFill>
          <a:blip r:embed="rId12" cstate="print"/>
          <a:srcRect/>
          <a:stretch>
            <a:fillRect/>
          </a:stretch>
        </p:blipFill>
        <p:spPr bwMode="auto">
          <a:xfrm>
            <a:off x="8305800" y="6237208"/>
            <a:ext cx="838200" cy="620792"/>
          </a:xfrm>
          <a:prstGeom prst="rect">
            <a:avLst/>
          </a:prstGeom>
          <a:noFill/>
          <a:ln w="9525">
            <a:noFill/>
            <a:miter lim="800000"/>
            <a:headEnd/>
            <a:tailEnd/>
          </a:ln>
        </p:spPr>
      </p:pic>
      <p:sp>
        <p:nvSpPr>
          <p:cNvPr id="25" name="Rectangle 6"/>
          <p:cNvSpPr txBox="1">
            <a:spLocks noChangeArrowheads="1"/>
          </p:cNvSpPr>
          <p:nvPr/>
        </p:nvSpPr>
        <p:spPr>
          <a:xfrm>
            <a:off x="360363" y="304800"/>
            <a:ext cx="8382000" cy="512448"/>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Outils &amp; matériels</a:t>
            </a:r>
            <a:r>
              <a:rPr kumimoji="0" lang="fr-FR" sz="3700" b="0" i="0" u="none" strike="noStrike" kern="1200" cap="none" spc="-125" normalizeH="0" noProof="0" dirty="0" smtClean="0">
                <a:ln w="3175">
                  <a:noFill/>
                </a:ln>
                <a:solidFill>
                  <a:schemeClr val="bg2"/>
                </a:solidFill>
                <a:effectLst/>
                <a:uLnTx/>
                <a:uFillTx/>
                <a:latin typeface="Segoe Light" pitchFamily="34" charset="0"/>
                <a:ea typeface="+mn-ea"/>
                <a:cs typeface="Arial" charset="0"/>
              </a:rPr>
              <a:t> nécessaires</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26" name="Espace réservé du numéro de diapositive 25"/>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28</a:t>
            </a:fld>
            <a:endParaRPr lang="en-US" dirty="0"/>
          </a:p>
        </p:txBody>
      </p:sp>
    </p:spTree>
  </p:cSld>
  <p:clrMapOvr>
    <a:masterClrMapping/>
  </p:clrMapOvr>
  <p:transition advTm="131665">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933700" y="2171700"/>
            <a:ext cx="5980113" cy="2132012"/>
            <a:chOff x="1834" y="1271"/>
            <a:chExt cx="3767" cy="1581"/>
          </a:xfrm>
        </p:grpSpPr>
        <p:sp>
          <p:nvSpPr>
            <p:cNvPr id="26" name="AutoShape 3"/>
            <p:cNvSpPr>
              <a:spLocks noChangeArrowheads="1"/>
            </p:cNvSpPr>
            <p:nvPr/>
          </p:nvSpPr>
          <p:spPr bwMode="auto">
            <a:xfrm>
              <a:off x="1834" y="2088"/>
              <a:ext cx="3767" cy="764"/>
            </a:xfrm>
            <a:prstGeom prst="roundRect">
              <a:avLst>
                <a:gd name="adj" fmla="val 0"/>
              </a:avLst>
            </a:prstGeom>
            <a:gradFill rotWithShape="1">
              <a:gsLst>
                <a:gs pos="0">
                  <a:srgbClr val="5F5F5F"/>
                </a:gs>
                <a:gs pos="100000">
                  <a:srgbClr val="222222"/>
                </a:gs>
              </a:gsLst>
              <a:lin ang="2700000" scaled="1"/>
            </a:gradFill>
            <a:ln w="9525" algn="ctr">
              <a:noFill/>
              <a:round/>
              <a:headEnd/>
              <a:tailEnd/>
            </a:ln>
          </p:spPr>
          <p:txBody>
            <a:bodyPr wrap="none" anchor="ctr"/>
            <a:lstStyle/>
            <a:p>
              <a:pPr algn="ctr">
                <a:lnSpc>
                  <a:spcPct val="90000"/>
                </a:lnSpc>
              </a:pPr>
              <a:endParaRPr lang="fr-FR" sz="1500">
                <a:solidFill>
                  <a:srgbClr val="000000"/>
                </a:solidFill>
                <a:latin typeface="Myriad Pro" pitchFamily="34" charset="0"/>
              </a:endParaRPr>
            </a:p>
          </p:txBody>
        </p:sp>
        <p:grpSp>
          <p:nvGrpSpPr>
            <p:cNvPr id="3" name="Group 4"/>
            <p:cNvGrpSpPr>
              <a:grpSpLocks/>
            </p:cNvGrpSpPr>
            <p:nvPr/>
          </p:nvGrpSpPr>
          <p:grpSpPr bwMode="auto">
            <a:xfrm>
              <a:off x="1834" y="1271"/>
              <a:ext cx="3767" cy="775"/>
              <a:chOff x="1834" y="1271"/>
              <a:chExt cx="3767" cy="775"/>
            </a:xfrm>
          </p:grpSpPr>
          <p:sp>
            <p:nvSpPr>
              <p:cNvPr id="31" name="AutoShape 5"/>
              <p:cNvSpPr>
                <a:spLocks noChangeArrowheads="1"/>
              </p:cNvSpPr>
              <p:nvPr/>
            </p:nvSpPr>
            <p:spPr bwMode="auto">
              <a:xfrm>
                <a:off x="1834" y="1271"/>
                <a:ext cx="3767" cy="775"/>
              </a:xfrm>
              <a:prstGeom prst="roundRect">
                <a:avLst>
                  <a:gd name="adj" fmla="val 0"/>
                </a:avLst>
              </a:prstGeom>
              <a:gradFill rotWithShape="1">
                <a:gsLst>
                  <a:gs pos="0">
                    <a:srgbClr val="BE1323"/>
                  </a:gs>
                  <a:gs pos="100000">
                    <a:srgbClr val="5A0509"/>
                  </a:gs>
                </a:gsLst>
                <a:lin ang="2700000" scaled="1"/>
              </a:gradFill>
              <a:ln w="9525" algn="ctr">
                <a:noFill/>
                <a:round/>
                <a:headEnd/>
                <a:tailEnd/>
              </a:ln>
            </p:spPr>
            <p:txBody>
              <a:bodyPr wrap="none" anchor="ctr"/>
              <a:lstStyle/>
              <a:p>
                <a:pPr algn="ctr">
                  <a:lnSpc>
                    <a:spcPct val="90000"/>
                  </a:lnSpc>
                </a:pPr>
                <a:endParaRPr lang="fr-FR" sz="1500">
                  <a:solidFill>
                    <a:srgbClr val="000000"/>
                  </a:solidFill>
                  <a:latin typeface="Myriad Pro" pitchFamily="34" charset="0"/>
                </a:endParaRPr>
              </a:p>
            </p:txBody>
          </p:sp>
          <p:sp>
            <p:nvSpPr>
              <p:cNvPr id="32" name="AutoShape 6"/>
              <p:cNvSpPr>
                <a:spLocks noChangeArrowheads="1"/>
              </p:cNvSpPr>
              <p:nvPr/>
            </p:nvSpPr>
            <p:spPr bwMode="auto">
              <a:xfrm>
                <a:off x="1834" y="1271"/>
                <a:ext cx="3767" cy="77"/>
              </a:xfrm>
              <a:prstGeom prst="roundRect">
                <a:avLst>
                  <a:gd name="adj" fmla="val 0"/>
                </a:avLst>
              </a:prstGeom>
              <a:gradFill rotWithShape="1">
                <a:gsLst>
                  <a:gs pos="0">
                    <a:schemeClr val="bg1">
                      <a:alpha val="70000"/>
                    </a:schemeClr>
                  </a:gs>
                  <a:gs pos="100000">
                    <a:schemeClr val="bg1">
                      <a:gamma/>
                      <a:tint val="0"/>
                      <a:invGamma/>
                      <a:alpha val="0"/>
                    </a:schemeClr>
                  </a:gs>
                </a:gsLst>
                <a:lin ang="5400000" scaled="1"/>
              </a:gradFill>
              <a:ln w="9525">
                <a:noFill/>
                <a:round/>
                <a:headEnd/>
                <a:tailEnd/>
              </a:ln>
              <a:effectLst/>
            </p:spPr>
            <p:txBody>
              <a:bodyPr wrap="none" anchor="ctr"/>
              <a:lstStyle/>
              <a:p>
                <a:pPr algn="ctr">
                  <a:lnSpc>
                    <a:spcPct val="90000"/>
                  </a:lnSpc>
                  <a:defRPr/>
                </a:pPr>
                <a:endParaRPr lang="en-US" sz="1500">
                  <a:solidFill>
                    <a:srgbClr val="000000"/>
                  </a:solidFill>
                  <a:latin typeface="Myriad Pro" pitchFamily="-112" charset="0"/>
                </a:endParaRPr>
              </a:p>
            </p:txBody>
          </p:sp>
          <p:sp>
            <p:nvSpPr>
              <p:cNvPr id="33" name="AutoShape 7"/>
              <p:cNvSpPr>
                <a:spLocks noChangeArrowheads="1"/>
              </p:cNvSpPr>
              <p:nvPr/>
            </p:nvSpPr>
            <p:spPr bwMode="auto">
              <a:xfrm>
                <a:off x="1834" y="1969"/>
                <a:ext cx="3767" cy="77"/>
              </a:xfrm>
              <a:prstGeom prst="roundRect">
                <a:avLst>
                  <a:gd name="adj" fmla="val 0"/>
                </a:avLst>
              </a:prstGeom>
              <a:gradFill rotWithShape="1">
                <a:gsLst>
                  <a:gs pos="0">
                    <a:schemeClr val="tx1">
                      <a:gamma/>
                      <a:shade val="0"/>
                      <a:invGamma/>
                      <a:alpha val="0"/>
                    </a:schemeClr>
                  </a:gs>
                  <a:gs pos="100000">
                    <a:schemeClr val="tx1">
                      <a:alpha val="30000"/>
                    </a:schemeClr>
                  </a:gs>
                </a:gsLst>
                <a:lin ang="5400000" scaled="1"/>
              </a:gradFill>
              <a:ln w="9525">
                <a:noFill/>
                <a:round/>
                <a:headEnd/>
                <a:tailEnd/>
              </a:ln>
              <a:effectLst/>
            </p:spPr>
            <p:txBody>
              <a:bodyPr wrap="none" anchor="ctr"/>
              <a:lstStyle/>
              <a:p>
                <a:pPr algn="ctr">
                  <a:lnSpc>
                    <a:spcPct val="90000"/>
                  </a:lnSpc>
                  <a:defRPr/>
                </a:pPr>
                <a:endParaRPr lang="en-US" sz="1500">
                  <a:solidFill>
                    <a:srgbClr val="000000"/>
                  </a:solidFill>
                  <a:latin typeface="Myriad Pro" pitchFamily="-112" charset="0"/>
                </a:endParaRPr>
              </a:p>
            </p:txBody>
          </p:sp>
        </p:grpSp>
      </p:grpSp>
      <p:grpSp>
        <p:nvGrpSpPr>
          <p:cNvPr id="4" name="Group 9"/>
          <p:cNvGrpSpPr>
            <a:grpSpLocks/>
          </p:cNvGrpSpPr>
          <p:nvPr/>
        </p:nvGrpSpPr>
        <p:grpSpPr bwMode="auto">
          <a:xfrm>
            <a:off x="306388" y="2171700"/>
            <a:ext cx="2509837" cy="3792537"/>
            <a:chOff x="179" y="1271"/>
            <a:chExt cx="1581" cy="2627"/>
          </a:xfrm>
        </p:grpSpPr>
        <p:sp>
          <p:nvSpPr>
            <p:cNvPr id="35" name="AutoShape 10"/>
            <p:cNvSpPr>
              <a:spLocks noChangeArrowheads="1"/>
            </p:cNvSpPr>
            <p:nvPr/>
          </p:nvSpPr>
          <p:spPr bwMode="auto">
            <a:xfrm>
              <a:off x="179" y="1271"/>
              <a:ext cx="1581" cy="2627"/>
            </a:xfrm>
            <a:prstGeom prst="roundRect">
              <a:avLst>
                <a:gd name="adj" fmla="val 0"/>
              </a:avLst>
            </a:prstGeom>
            <a:gradFill rotWithShape="1">
              <a:gsLst>
                <a:gs pos="0">
                  <a:srgbClr val="8AAEC6"/>
                </a:gs>
                <a:gs pos="100000">
                  <a:srgbClr val="1A4C6F"/>
                </a:gs>
              </a:gsLst>
              <a:lin ang="2700000" scaled="1"/>
            </a:gradFill>
            <a:ln w="9525" algn="ctr">
              <a:noFill/>
              <a:round/>
              <a:headEnd/>
              <a:tailEnd/>
            </a:ln>
          </p:spPr>
          <p:txBody>
            <a:bodyPr wrap="none" anchor="ctr"/>
            <a:lstStyle/>
            <a:p>
              <a:pPr algn="ctr">
                <a:lnSpc>
                  <a:spcPct val="90000"/>
                </a:lnSpc>
              </a:pPr>
              <a:endParaRPr lang="fr-FR" sz="1500">
                <a:solidFill>
                  <a:srgbClr val="000000"/>
                </a:solidFill>
                <a:latin typeface="Myriad Pro" pitchFamily="34" charset="0"/>
              </a:endParaRPr>
            </a:p>
          </p:txBody>
        </p:sp>
        <p:sp>
          <p:nvSpPr>
            <p:cNvPr id="36" name="AutoShape 11"/>
            <p:cNvSpPr>
              <a:spLocks noChangeArrowheads="1"/>
            </p:cNvSpPr>
            <p:nvPr/>
          </p:nvSpPr>
          <p:spPr bwMode="auto">
            <a:xfrm>
              <a:off x="179" y="1271"/>
              <a:ext cx="1581" cy="76"/>
            </a:xfrm>
            <a:prstGeom prst="roundRect">
              <a:avLst>
                <a:gd name="adj" fmla="val 0"/>
              </a:avLst>
            </a:prstGeom>
            <a:gradFill rotWithShape="1">
              <a:gsLst>
                <a:gs pos="0">
                  <a:schemeClr val="bg1">
                    <a:alpha val="70000"/>
                  </a:schemeClr>
                </a:gs>
                <a:gs pos="100000">
                  <a:schemeClr val="bg1">
                    <a:gamma/>
                    <a:tint val="0"/>
                    <a:invGamma/>
                    <a:alpha val="0"/>
                  </a:schemeClr>
                </a:gs>
              </a:gsLst>
              <a:lin ang="5400000" scaled="1"/>
            </a:gradFill>
            <a:ln w="9525">
              <a:noFill/>
              <a:round/>
              <a:headEnd/>
              <a:tailEnd/>
            </a:ln>
            <a:effectLst/>
          </p:spPr>
          <p:txBody>
            <a:bodyPr wrap="none" anchor="ctr"/>
            <a:lstStyle/>
            <a:p>
              <a:pPr algn="ctr">
                <a:lnSpc>
                  <a:spcPct val="90000"/>
                </a:lnSpc>
                <a:defRPr/>
              </a:pPr>
              <a:endParaRPr lang="en-US" sz="1500">
                <a:solidFill>
                  <a:srgbClr val="000000"/>
                </a:solidFill>
                <a:latin typeface="Myriad Pro" pitchFamily="-112" charset="0"/>
              </a:endParaRPr>
            </a:p>
          </p:txBody>
        </p:sp>
        <p:sp>
          <p:nvSpPr>
            <p:cNvPr id="38" name="AutoShape 12"/>
            <p:cNvSpPr>
              <a:spLocks noChangeArrowheads="1"/>
            </p:cNvSpPr>
            <p:nvPr/>
          </p:nvSpPr>
          <p:spPr bwMode="auto">
            <a:xfrm>
              <a:off x="179" y="3822"/>
              <a:ext cx="1581" cy="76"/>
            </a:xfrm>
            <a:prstGeom prst="roundRect">
              <a:avLst>
                <a:gd name="adj" fmla="val 0"/>
              </a:avLst>
            </a:prstGeom>
            <a:gradFill rotWithShape="1">
              <a:gsLst>
                <a:gs pos="0">
                  <a:schemeClr val="tx1">
                    <a:gamma/>
                    <a:shade val="0"/>
                    <a:invGamma/>
                    <a:alpha val="0"/>
                  </a:schemeClr>
                </a:gs>
                <a:gs pos="100000">
                  <a:schemeClr val="tx1">
                    <a:alpha val="30000"/>
                  </a:schemeClr>
                </a:gs>
              </a:gsLst>
              <a:lin ang="5400000" scaled="1"/>
            </a:gradFill>
            <a:ln w="9525">
              <a:noFill/>
              <a:round/>
              <a:headEnd/>
              <a:tailEnd/>
            </a:ln>
            <a:effectLst/>
          </p:spPr>
          <p:txBody>
            <a:bodyPr wrap="none" anchor="ctr"/>
            <a:lstStyle/>
            <a:p>
              <a:pPr algn="ctr">
                <a:lnSpc>
                  <a:spcPct val="90000"/>
                </a:lnSpc>
                <a:defRPr/>
              </a:pPr>
              <a:endParaRPr lang="en-US" sz="1500">
                <a:solidFill>
                  <a:srgbClr val="000000"/>
                </a:solidFill>
                <a:latin typeface="Myriad Pro" pitchFamily="-112" charset="0"/>
              </a:endParaRPr>
            </a:p>
          </p:txBody>
        </p:sp>
      </p:grpSp>
      <p:sp>
        <p:nvSpPr>
          <p:cNvPr id="39" name="Text Box 13"/>
          <p:cNvSpPr txBox="1">
            <a:spLocks noChangeArrowheads="1"/>
          </p:cNvSpPr>
          <p:nvPr/>
        </p:nvSpPr>
        <p:spPr bwMode="auto">
          <a:xfrm>
            <a:off x="387350" y="2290762"/>
            <a:ext cx="2346325" cy="244475"/>
          </a:xfrm>
          <a:prstGeom prst="rect">
            <a:avLst/>
          </a:prstGeom>
          <a:noFill/>
          <a:ln w="9525" algn="ctr">
            <a:noFill/>
            <a:miter lim="800000"/>
            <a:headEnd/>
            <a:tailEnd/>
          </a:ln>
        </p:spPr>
        <p:txBody>
          <a:bodyPr wrap="none" lIns="0" tIns="0" rIns="0" bIns="0">
            <a:spAutoFit/>
          </a:bodyPr>
          <a:lstStyle/>
          <a:p>
            <a:pPr algn="ctr">
              <a:spcBef>
                <a:spcPct val="50000"/>
              </a:spcBef>
            </a:pPr>
            <a:r>
              <a:rPr lang="en-US" sz="1600">
                <a:solidFill>
                  <a:schemeClr val="tx1"/>
                </a:solidFill>
                <a:latin typeface="Myriad Pro" pitchFamily="34" charset="0"/>
                <a:ea typeface="ＭＳ Ｐゴシック" pitchFamily="34" charset="-128"/>
              </a:rPr>
              <a:t>Designer/Developer Tools</a:t>
            </a:r>
          </a:p>
        </p:txBody>
      </p:sp>
      <p:sp>
        <p:nvSpPr>
          <p:cNvPr id="40" name="AutoShape 14"/>
          <p:cNvSpPr>
            <a:spLocks noChangeArrowheads="1"/>
          </p:cNvSpPr>
          <p:nvPr/>
        </p:nvSpPr>
        <p:spPr bwMode="auto">
          <a:xfrm>
            <a:off x="915988" y="3914775"/>
            <a:ext cx="1401762" cy="196850"/>
          </a:xfrm>
          <a:prstGeom prst="roundRect">
            <a:avLst>
              <a:gd name="adj" fmla="val 4306"/>
            </a:avLst>
          </a:prstGeom>
          <a:noFill/>
          <a:ln w="6350" algn="ctr">
            <a:noFill/>
            <a:round/>
            <a:headEnd/>
            <a:tailEnd/>
          </a:ln>
        </p:spPr>
        <p:txBody>
          <a:bodyPr lIns="0" tIns="0" rIns="0" bIns="0" anchor="ctr">
            <a:spAutoFit/>
          </a:bodyPr>
          <a:lstStyle/>
          <a:p>
            <a:pPr algn="ctr" defTabSz="820738">
              <a:lnSpc>
                <a:spcPct val="90000"/>
              </a:lnSpc>
            </a:pPr>
            <a:r>
              <a:rPr lang="en-US" sz="1400">
                <a:latin typeface="Myriad Pro" pitchFamily="34" charset="0"/>
                <a:ea typeface="ＭＳ Ｐゴシック" pitchFamily="34" charset="-128"/>
              </a:rPr>
              <a:t>Creative Suite 3</a:t>
            </a:r>
          </a:p>
        </p:txBody>
      </p:sp>
      <p:pic>
        <p:nvPicPr>
          <p:cNvPr id="41" name="Picture 15" descr="master_suite_cs3_boxshot"/>
          <p:cNvPicPr>
            <a:picLocks noChangeAspect="1" noChangeArrowheads="1"/>
          </p:cNvPicPr>
          <p:nvPr/>
        </p:nvPicPr>
        <p:blipFill>
          <a:blip r:embed="rId3" cstate="print"/>
          <a:srcRect l="21561"/>
          <a:stretch>
            <a:fillRect/>
          </a:stretch>
        </p:blipFill>
        <p:spPr bwMode="auto">
          <a:xfrm>
            <a:off x="1096963" y="2706687"/>
            <a:ext cx="869950" cy="1120775"/>
          </a:xfrm>
          <a:prstGeom prst="rect">
            <a:avLst/>
          </a:prstGeom>
          <a:noFill/>
          <a:ln w="9525">
            <a:noFill/>
            <a:miter lim="800000"/>
            <a:headEnd/>
            <a:tailEnd/>
          </a:ln>
        </p:spPr>
      </p:pic>
      <p:sp>
        <p:nvSpPr>
          <p:cNvPr id="42" name="AutoShape 16"/>
          <p:cNvSpPr>
            <a:spLocks noChangeArrowheads="1"/>
          </p:cNvSpPr>
          <p:nvPr/>
        </p:nvSpPr>
        <p:spPr bwMode="auto">
          <a:xfrm>
            <a:off x="915988" y="5413375"/>
            <a:ext cx="1231900" cy="212725"/>
          </a:xfrm>
          <a:prstGeom prst="roundRect">
            <a:avLst>
              <a:gd name="adj" fmla="val 4306"/>
            </a:avLst>
          </a:prstGeom>
          <a:noFill/>
          <a:ln w="6350" algn="ctr">
            <a:noFill/>
            <a:round/>
            <a:headEnd/>
            <a:tailEnd/>
          </a:ln>
        </p:spPr>
        <p:txBody>
          <a:bodyPr lIns="0" tIns="0" rIns="0" bIns="0" anchor="ctr">
            <a:spAutoFit/>
          </a:bodyPr>
          <a:lstStyle/>
          <a:p>
            <a:pPr algn="ctr" defTabSz="820738">
              <a:lnSpc>
                <a:spcPct val="90000"/>
              </a:lnSpc>
            </a:pPr>
            <a:r>
              <a:rPr lang="en-US" sz="1400">
                <a:latin typeface="Myriad Pro" pitchFamily="34" charset="0"/>
                <a:ea typeface="ＭＳ Ｐゴシック" pitchFamily="34" charset="-128"/>
              </a:rPr>
              <a:t>Flex</a:t>
            </a:r>
            <a:r>
              <a:rPr lang="en-US" sz="1500">
                <a:latin typeface="Myriad Pro" pitchFamily="34" charset="0"/>
                <a:ea typeface="ＭＳ Ｐゴシック" pitchFamily="34" charset="-128"/>
              </a:rPr>
              <a:t>®</a:t>
            </a:r>
            <a:r>
              <a:rPr lang="en-US" sz="1400">
                <a:latin typeface="Myriad Pro" pitchFamily="34" charset="0"/>
                <a:ea typeface="ＭＳ Ｐゴシック" pitchFamily="34" charset="-128"/>
              </a:rPr>
              <a:t> Builder</a:t>
            </a:r>
          </a:p>
        </p:txBody>
      </p:sp>
      <p:sp>
        <p:nvSpPr>
          <p:cNvPr id="43" name="AutoShape 17"/>
          <p:cNvSpPr>
            <a:spLocks noChangeArrowheads="1"/>
          </p:cNvSpPr>
          <p:nvPr/>
        </p:nvSpPr>
        <p:spPr bwMode="auto">
          <a:xfrm>
            <a:off x="2933700" y="4371975"/>
            <a:ext cx="5980113" cy="1598612"/>
          </a:xfrm>
          <a:prstGeom prst="roundRect">
            <a:avLst>
              <a:gd name="adj" fmla="val 0"/>
            </a:avLst>
          </a:prstGeom>
          <a:gradFill rotWithShape="1">
            <a:gsLst>
              <a:gs pos="0">
                <a:srgbClr val="8C8559"/>
              </a:gs>
              <a:gs pos="100000">
                <a:srgbClr val="433F26"/>
              </a:gs>
            </a:gsLst>
            <a:lin ang="2700000" scaled="1"/>
          </a:gradFill>
          <a:ln w="9525" algn="ctr">
            <a:noFill/>
            <a:round/>
            <a:headEnd/>
            <a:tailEnd/>
          </a:ln>
        </p:spPr>
        <p:txBody>
          <a:bodyPr wrap="none" anchor="ctr"/>
          <a:lstStyle/>
          <a:p>
            <a:pPr algn="ctr">
              <a:lnSpc>
                <a:spcPct val="90000"/>
              </a:lnSpc>
            </a:pPr>
            <a:endParaRPr lang="fr-FR" sz="1500">
              <a:solidFill>
                <a:srgbClr val="000000"/>
              </a:solidFill>
              <a:latin typeface="Myriad Pro" pitchFamily="34" charset="0"/>
            </a:endParaRPr>
          </a:p>
        </p:txBody>
      </p:sp>
      <p:sp>
        <p:nvSpPr>
          <p:cNvPr id="44" name="AutoShape 18"/>
          <p:cNvSpPr>
            <a:spLocks noChangeArrowheads="1"/>
          </p:cNvSpPr>
          <p:nvPr/>
        </p:nvSpPr>
        <p:spPr bwMode="auto">
          <a:xfrm>
            <a:off x="2933700" y="4371975"/>
            <a:ext cx="5980113" cy="120650"/>
          </a:xfrm>
          <a:prstGeom prst="roundRect">
            <a:avLst>
              <a:gd name="adj" fmla="val 0"/>
            </a:avLst>
          </a:prstGeom>
          <a:gradFill rotWithShape="1">
            <a:gsLst>
              <a:gs pos="0">
                <a:schemeClr val="bg1">
                  <a:alpha val="70000"/>
                </a:schemeClr>
              </a:gs>
              <a:gs pos="100000">
                <a:schemeClr val="bg1">
                  <a:gamma/>
                  <a:tint val="0"/>
                  <a:invGamma/>
                  <a:alpha val="0"/>
                </a:schemeClr>
              </a:gs>
            </a:gsLst>
            <a:lin ang="5400000" scaled="1"/>
          </a:gradFill>
          <a:ln w="9525">
            <a:noFill/>
            <a:round/>
            <a:headEnd/>
            <a:tailEnd/>
          </a:ln>
          <a:effectLst/>
        </p:spPr>
        <p:txBody>
          <a:bodyPr wrap="none" anchor="ctr"/>
          <a:lstStyle/>
          <a:p>
            <a:pPr algn="ctr">
              <a:lnSpc>
                <a:spcPct val="90000"/>
              </a:lnSpc>
              <a:defRPr/>
            </a:pPr>
            <a:endParaRPr lang="en-US" sz="1500">
              <a:solidFill>
                <a:srgbClr val="000000"/>
              </a:solidFill>
              <a:latin typeface="Myriad Pro" pitchFamily="-112" charset="0"/>
            </a:endParaRPr>
          </a:p>
        </p:txBody>
      </p:sp>
      <p:sp>
        <p:nvSpPr>
          <p:cNvPr id="45" name="AutoShape 19"/>
          <p:cNvSpPr>
            <a:spLocks noChangeArrowheads="1"/>
          </p:cNvSpPr>
          <p:nvPr/>
        </p:nvSpPr>
        <p:spPr bwMode="auto">
          <a:xfrm>
            <a:off x="2933700" y="5849937"/>
            <a:ext cx="5980113" cy="120650"/>
          </a:xfrm>
          <a:prstGeom prst="roundRect">
            <a:avLst>
              <a:gd name="adj" fmla="val 0"/>
            </a:avLst>
          </a:prstGeom>
          <a:gradFill rotWithShape="1">
            <a:gsLst>
              <a:gs pos="0">
                <a:schemeClr val="tx1">
                  <a:gamma/>
                  <a:shade val="0"/>
                  <a:invGamma/>
                  <a:alpha val="0"/>
                </a:schemeClr>
              </a:gs>
              <a:gs pos="100000">
                <a:schemeClr val="tx1">
                  <a:alpha val="30000"/>
                </a:schemeClr>
              </a:gs>
            </a:gsLst>
            <a:lin ang="5400000" scaled="1"/>
          </a:gradFill>
          <a:ln w="9525">
            <a:noFill/>
            <a:round/>
            <a:headEnd/>
            <a:tailEnd/>
          </a:ln>
          <a:effectLst/>
        </p:spPr>
        <p:txBody>
          <a:bodyPr wrap="none" anchor="ctr"/>
          <a:lstStyle/>
          <a:p>
            <a:pPr algn="ctr">
              <a:lnSpc>
                <a:spcPct val="90000"/>
              </a:lnSpc>
              <a:defRPr/>
            </a:pPr>
            <a:endParaRPr lang="en-US" sz="1500">
              <a:solidFill>
                <a:srgbClr val="000000"/>
              </a:solidFill>
              <a:latin typeface="Myriad Pro" pitchFamily="-112" charset="0"/>
            </a:endParaRPr>
          </a:p>
        </p:txBody>
      </p:sp>
      <p:sp>
        <p:nvSpPr>
          <p:cNvPr id="46" name="Text Box 20"/>
          <p:cNvSpPr txBox="1">
            <a:spLocks noChangeArrowheads="1"/>
          </p:cNvSpPr>
          <p:nvPr/>
        </p:nvSpPr>
        <p:spPr bwMode="auto">
          <a:xfrm>
            <a:off x="2992438" y="4406900"/>
            <a:ext cx="3276600" cy="336550"/>
          </a:xfrm>
          <a:prstGeom prst="rect">
            <a:avLst/>
          </a:prstGeom>
          <a:noFill/>
          <a:ln w="9525">
            <a:noFill/>
            <a:miter lim="800000"/>
            <a:headEnd/>
            <a:tailEnd/>
          </a:ln>
        </p:spPr>
        <p:txBody>
          <a:bodyPr>
            <a:spAutoFit/>
          </a:bodyPr>
          <a:lstStyle/>
          <a:p>
            <a:pPr algn="l">
              <a:spcBef>
                <a:spcPct val="50000"/>
              </a:spcBef>
            </a:pPr>
            <a:r>
              <a:rPr lang="en-US" sz="1600">
                <a:solidFill>
                  <a:srgbClr val="000000"/>
                </a:solidFill>
                <a:latin typeface="Myriad Pro" pitchFamily="34" charset="0"/>
                <a:ea typeface="ＭＳ Ｐゴシック" pitchFamily="34" charset="-128"/>
              </a:rPr>
              <a:t>Servers/Services</a:t>
            </a:r>
          </a:p>
        </p:txBody>
      </p:sp>
      <p:sp>
        <p:nvSpPr>
          <p:cNvPr id="47" name="AutoShape 21"/>
          <p:cNvSpPr>
            <a:spLocks noChangeArrowheads="1"/>
          </p:cNvSpPr>
          <p:nvPr/>
        </p:nvSpPr>
        <p:spPr bwMode="auto">
          <a:xfrm>
            <a:off x="4370388" y="5600700"/>
            <a:ext cx="771525" cy="169862"/>
          </a:xfrm>
          <a:prstGeom prst="roundRect">
            <a:avLst>
              <a:gd name="adj" fmla="val 4306"/>
            </a:avLst>
          </a:prstGeom>
          <a:noFill/>
          <a:ln w="6350" algn="ctr">
            <a:noFill/>
            <a:round/>
            <a:headEnd/>
            <a:tailEnd/>
          </a:ln>
        </p:spPr>
        <p:txBody>
          <a:bodyPr wrap="none" lIns="0" tIns="0" rIns="0" bIns="0" anchor="ctr">
            <a:spAutoFit/>
          </a:bodyPr>
          <a:lstStyle/>
          <a:p>
            <a:pPr algn="ctr" defTabSz="820738">
              <a:lnSpc>
                <a:spcPct val="90000"/>
              </a:lnSpc>
            </a:pPr>
            <a:r>
              <a:rPr lang="en-US" sz="1200">
                <a:latin typeface="Myriad Pro" pitchFamily="34" charset="0"/>
                <a:ea typeface="ＭＳ Ｐゴシック" pitchFamily="34" charset="-128"/>
              </a:rPr>
              <a:t>ColdFusion</a:t>
            </a:r>
          </a:p>
        </p:txBody>
      </p:sp>
      <p:sp>
        <p:nvSpPr>
          <p:cNvPr id="48" name="AutoShape 22"/>
          <p:cNvSpPr>
            <a:spLocks noChangeArrowheads="1"/>
          </p:cNvSpPr>
          <p:nvPr/>
        </p:nvSpPr>
        <p:spPr bwMode="auto">
          <a:xfrm>
            <a:off x="3313113" y="5600700"/>
            <a:ext cx="658812" cy="169862"/>
          </a:xfrm>
          <a:prstGeom prst="roundRect">
            <a:avLst>
              <a:gd name="adj" fmla="val 4306"/>
            </a:avLst>
          </a:prstGeom>
          <a:noFill/>
          <a:ln w="6350" algn="ctr">
            <a:noFill/>
            <a:round/>
            <a:headEnd/>
            <a:tailEnd/>
          </a:ln>
        </p:spPr>
        <p:txBody>
          <a:bodyPr wrap="none" lIns="0" tIns="0" rIns="0" bIns="0" anchor="ctr">
            <a:spAutoFit/>
          </a:bodyPr>
          <a:lstStyle/>
          <a:p>
            <a:pPr algn="ctr" defTabSz="820738">
              <a:lnSpc>
                <a:spcPct val="90000"/>
              </a:lnSpc>
            </a:pPr>
            <a:r>
              <a:rPr lang="en-US" sz="1200">
                <a:latin typeface="Myriad Pro" pitchFamily="34" charset="0"/>
                <a:ea typeface="ＭＳ Ｐゴシック" pitchFamily="34" charset="-128"/>
              </a:rPr>
              <a:t>LiveCycle</a:t>
            </a:r>
          </a:p>
        </p:txBody>
      </p:sp>
      <p:sp>
        <p:nvSpPr>
          <p:cNvPr id="49" name="AutoShape 23"/>
          <p:cNvSpPr>
            <a:spLocks noChangeArrowheads="1"/>
          </p:cNvSpPr>
          <p:nvPr/>
        </p:nvSpPr>
        <p:spPr bwMode="auto">
          <a:xfrm>
            <a:off x="5434013" y="5516562"/>
            <a:ext cx="876300" cy="338138"/>
          </a:xfrm>
          <a:prstGeom prst="roundRect">
            <a:avLst>
              <a:gd name="adj" fmla="val 4306"/>
            </a:avLst>
          </a:prstGeom>
          <a:noFill/>
          <a:ln w="6350" algn="ctr">
            <a:noFill/>
            <a:round/>
            <a:headEnd/>
            <a:tailEnd/>
          </a:ln>
        </p:spPr>
        <p:txBody>
          <a:bodyPr wrap="none" lIns="0" tIns="0" rIns="0" bIns="0" anchor="ctr">
            <a:spAutoFit/>
          </a:bodyPr>
          <a:lstStyle/>
          <a:p>
            <a:pPr algn="ctr" defTabSz="820738">
              <a:lnSpc>
                <a:spcPct val="90000"/>
              </a:lnSpc>
            </a:pPr>
            <a:r>
              <a:rPr lang="en-US" sz="1200">
                <a:latin typeface="Myriad Pro" pitchFamily="34" charset="0"/>
                <a:ea typeface="ＭＳ Ｐゴシック" pitchFamily="34" charset="-128"/>
              </a:rPr>
              <a:t>Flash Media </a:t>
            </a:r>
            <a:br>
              <a:rPr lang="en-US" sz="1200">
                <a:latin typeface="Myriad Pro" pitchFamily="34" charset="0"/>
                <a:ea typeface="ＭＳ Ｐゴシック" pitchFamily="34" charset="-128"/>
              </a:rPr>
            </a:br>
            <a:r>
              <a:rPr lang="en-US" sz="1200">
                <a:latin typeface="Myriad Pro" pitchFamily="34" charset="0"/>
                <a:ea typeface="ＭＳ Ｐゴシック" pitchFamily="34" charset="-128"/>
              </a:rPr>
              <a:t>Server</a:t>
            </a:r>
          </a:p>
        </p:txBody>
      </p:sp>
      <p:sp>
        <p:nvSpPr>
          <p:cNvPr id="50" name="AutoShape 24"/>
          <p:cNvSpPr>
            <a:spLocks noChangeArrowheads="1"/>
          </p:cNvSpPr>
          <p:nvPr/>
        </p:nvSpPr>
        <p:spPr bwMode="auto">
          <a:xfrm>
            <a:off x="6872288" y="5524500"/>
            <a:ext cx="379412" cy="338137"/>
          </a:xfrm>
          <a:prstGeom prst="roundRect">
            <a:avLst>
              <a:gd name="adj" fmla="val 4306"/>
            </a:avLst>
          </a:prstGeom>
          <a:noFill/>
          <a:ln w="6350" algn="ctr">
            <a:noFill/>
            <a:round/>
            <a:headEnd/>
            <a:tailEnd/>
          </a:ln>
        </p:spPr>
        <p:txBody>
          <a:bodyPr wrap="none" lIns="0" tIns="0" rIns="0" bIns="0" anchor="ctr">
            <a:spAutoFit/>
          </a:bodyPr>
          <a:lstStyle/>
          <a:p>
            <a:pPr algn="ctr" defTabSz="820738">
              <a:lnSpc>
                <a:spcPct val="90000"/>
              </a:lnSpc>
            </a:pPr>
            <a:r>
              <a:rPr lang="en-US" sz="1200">
                <a:latin typeface="Myriad Pro" pitchFamily="34" charset="0"/>
                <a:ea typeface="ＭＳ Ｐゴシック" pitchFamily="34" charset="-128"/>
              </a:rPr>
              <a:t>Flash</a:t>
            </a:r>
            <a:br>
              <a:rPr lang="en-US" sz="1200">
                <a:latin typeface="Myriad Pro" pitchFamily="34" charset="0"/>
                <a:ea typeface="ＭＳ Ｐゴシック" pitchFamily="34" charset="-128"/>
              </a:rPr>
            </a:br>
            <a:r>
              <a:rPr lang="en-US" sz="1200">
                <a:latin typeface="Myriad Pro" pitchFamily="34" charset="0"/>
                <a:ea typeface="ＭＳ Ｐゴシック" pitchFamily="34" charset="-128"/>
              </a:rPr>
              <a:t>Cast</a:t>
            </a:r>
          </a:p>
        </p:txBody>
      </p:sp>
      <p:sp>
        <p:nvSpPr>
          <p:cNvPr id="51" name="AutoShape 25"/>
          <p:cNvSpPr>
            <a:spLocks noChangeArrowheads="1"/>
          </p:cNvSpPr>
          <p:nvPr/>
        </p:nvSpPr>
        <p:spPr bwMode="auto">
          <a:xfrm>
            <a:off x="7974013" y="5600700"/>
            <a:ext cx="519112" cy="169862"/>
          </a:xfrm>
          <a:prstGeom prst="roundRect">
            <a:avLst>
              <a:gd name="adj" fmla="val 4306"/>
            </a:avLst>
          </a:prstGeom>
          <a:noFill/>
          <a:ln w="6350" algn="ctr">
            <a:noFill/>
            <a:round/>
            <a:headEnd/>
            <a:tailEnd/>
          </a:ln>
        </p:spPr>
        <p:txBody>
          <a:bodyPr wrap="none" lIns="0" tIns="0" rIns="0" bIns="0" anchor="ctr">
            <a:spAutoFit/>
          </a:bodyPr>
          <a:lstStyle/>
          <a:p>
            <a:pPr algn="ctr" defTabSz="820738">
              <a:lnSpc>
                <a:spcPct val="90000"/>
              </a:lnSpc>
            </a:pPr>
            <a:r>
              <a:rPr lang="en-US" sz="1200">
                <a:latin typeface="Myriad Pro" pitchFamily="34" charset="0"/>
                <a:ea typeface="ＭＳ Ｐゴシック" pitchFamily="34" charset="-128"/>
              </a:rPr>
              <a:t>Scene7</a:t>
            </a:r>
          </a:p>
        </p:txBody>
      </p:sp>
      <p:pic>
        <p:nvPicPr>
          <p:cNvPr id="52" name="Picture 26" descr="mnemonic_noshadow_coldfusion"/>
          <p:cNvPicPr>
            <a:picLocks noChangeAspect="1" noChangeArrowheads="1"/>
          </p:cNvPicPr>
          <p:nvPr/>
        </p:nvPicPr>
        <p:blipFill>
          <a:blip r:embed="rId4" cstate="print"/>
          <a:srcRect/>
          <a:stretch>
            <a:fillRect/>
          </a:stretch>
        </p:blipFill>
        <p:spPr bwMode="auto">
          <a:xfrm>
            <a:off x="4449763" y="4868862"/>
            <a:ext cx="581025" cy="565150"/>
          </a:xfrm>
          <a:prstGeom prst="rect">
            <a:avLst/>
          </a:prstGeom>
          <a:noFill/>
          <a:effectLst>
            <a:outerShdw dist="35921" dir="2700000" algn="ctr" rotWithShape="0">
              <a:schemeClr val="bg2">
                <a:alpha val="50000"/>
              </a:schemeClr>
            </a:outerShdw>
          </a:effectLst>
        </p:spPr>
      </p:pic>
      <p:pic>
        <p:nvPicPr>
          <p:cNvPr id="53" name="Picture 27" descr="mnemonic_noshadow_flashplayer"/>
          <p:cNvPicPr>
            <a:picLocks noChangeAspect="1" noChangeArrowheads="1"/>
          </p:cNvPicPr>
          <p:nvPr/>
        </p:nvPicPr>
        <p:blipFill>
          <a:blip r:embed="rId5" cstate="print"/>
          <a:srcRect/>
          <a:stretch>
            <a:fillRect/>
          </a:stretch>
        </p:blipFill>
        <p:spPr bwMode="auto">
          <a:xfrm>
            <a:off x="6748463" y="4868862"/>
            <a:ext cx="581025" cy="581025"/>
          </a:xfrm>
          <a:prstGeom prst="rect">
            <a:avLst/>
          </a:prstGeom>
          <a:noFill/>
          <a:effectLst>
            <a:outerShdw dist="35921" dir="2700000" algn="ctr" rotWithShape="0">
              <a:schemeClr val="bg2">
                <a:alpha val="50000"/>
              </a:schemeClr>
            </a:outerShdw>
          </a:effectLst>
        </p:spPr>
      </p:pic>
      <p:pic>
        <p:nvPicPr>
          <p:cNvPr id="54" name="Picture 28" descr="mnemonic_noshadow_fms3"/>
          <p:cNvPicPr>
            <a:picLocks noChangeAspect="1" noChangeArrowheads="1"/>
          </p:cNvPicPr>
          <p:nvPr/>
        </p:nvPicPr>
        <p:blipFill>
          <a:blip r:embed="rId6" cstate="print"/>
          <a:srcRect/>
          <a:stretch>
            <a:fillRect/>
          </a:stretch>
        </p:blipFill>
        <p:spPr bwMode="auto">
          <a:xfrm>
            <a:off x="5554663" y="4860925"/>
            <a:ext cx="581025" cy="581025"/>
          </a:xfrm>
          <a:prstGeom prst="rect">
            <a:avLst/>
          </a:prstGeom>
          <a:noFill/>
          <a:effectLst>
            <a:outerShdw dist="35921" dir="2700000" algn="ctr" rotWithShape="0">
              <a:schemeClr val="bg2">
                <a:alpha val="50000"/>
              </a:schemeClr>
            </a:outerShdw>
          </a:effectLst>
        </p:spPr>
      </p:pic>
      <p:pic>
        <p:nvPicPr>
          <p:cNvPr id="55" name="Picture 29" descr="mnemonic_noshadow_livecycle"/>
          <p:cNvPicPr>
            <a:picLocks noChangeAspect="1" noChangeArrowheads="1"/>
          </p:cNvPicPr>
          <p:nvPr/>
        </p:nvPicPr>
        <p:blipFill>
          <a:blip r:embed="rId7" cstate="print"/>
          <a:srcRect/>
          <a:stretch>
            <a:fillRect/>
          </a:stretch>
        </p:blipFill>
        <p:spPr bwMode="auto">
          <a:xfrm>
            <a:off x="3351213" y="4860925"/>
            <a:ext cx="581025" cy="581025"/>
          </a:xfrm>
          <a:prstGeom prst="rect">
            <a:avLst/>
          </a:prstGeom>
          <a:noFill/>
          <a:effectLst>
            <a:outerShdw dist="35921" dir="2700000" algn="ctr" rotWithShape="0">
              <a:schemeClr val="bg2">
                <a:alpha val="50000"/>
              </a:schemeClr>
            </a:outerShdw>
          </a:effectLst>
        </p:spPr>
      </p:pic>
      <p:pic>
        <p:nvPicPr>
          <p:cNvPr id="56" name="Picture 30" descr="mnemonic_fake_scene7"/>
          <p:cNvPicPr>
            <a:picLocks noChangeAspect="1" noChangeArrowheads="1"/>
          </p:cNvPicPr>
          <p:nvPr/>
        </p:nvPicPr>
        <p:blipFill>
          <a:blip r:embed="rId8" cstate="print"/>
          <a:srcRect/>
          <a:stretch>
            <a:fillRect/>
          </a:stretch>
        </p:blipFill>
        <p:spPr bwMode="auto">
          <a:xfrm>
            <a:off x="7920038" y="4860925"/>
            <a:ext cx="581025" cy="581025"/>
          </a:xfrm>
          <a:prstGeom prst="rect">
            <a:avLst/>
          </a:prstGeom>
          <a:noFill/>
          <a:effectLst>
            <a:outerShdw dist="35921" dir="2700000" algn="ctr" rotWithShape="0">
              <a:schemeClr val="bg2">
                <a:alpha val="50000"/>
              </a:schemeClr>
            </a:outerShdw>
          </a:effectLst>
        </p:spPr>
      </p:pic>
      <p:sp>
        <p:nvSpPr>
          <p:cNvPr id="57" name="AutoShape 31"/>
          <p:cNvSpPr>
            <a:spLocks noChangeArrowheads="1"/>
          </p:cNvSpPr>
          <p:nvPr/>
        </p:nvSpPr>
        <p:spPr bwMode="auto">
          <a:xfrm>
            <a:off x="304800" y="990600"/>
            <a:ext cx="8609013" cy="1087437"/>
          </a:xfrm>
          <a:prstGeom prst="roundRect">
            <a:avLst>
              <a:gd name="adj" fmla="val 0"/>
            </a:avLst>
          </a:prstGeom>
          <a:gradFill rotWithShape="1">
            <a:gsLst>
              <a:gs pos="0">
                <a:srgbClr val="C0C0C0"/>
              </a:gs>
              <a:gs pos="100000">
                <a:srgbClr val="929292"/>
              </a:gs>
            </a:gsLst>
            <a:lin ang="2700000" scaled="1"/>
          </a:gradFill>
          <a:ln w="9525" algn="ctr">
            <a:noFill/>
            <a:round/>
            <a:headEnd/>
            <a:tailEnd/>
          </a:ln>
        </p:spPr>
        <p:txBody>
          <a:bodyPr wrap="none" anchor="ctr"/>
          <a:lstStyle/>
          <a:p>
            <a:pPr algn="ctr">
              <a:lnSpc>
                <a:spcPct val="90000"/>
              </a:lnSpc>
            </a:pPr>
            <a:endParaRPr lang="fr-FR" sz="1500">
              <a:solidFill>
                <a:srgbClr val="000000"/>
              </a:solidFill>
              <a:latin typeface="Myriad Pro" pitchFamily="34" charset="0"/>
            </a:endParaRPr>
          </a:p>
        </p:txBody>
      </p:sp>
      <p:sp>
        <p:nvSpPr>
          <p:cNvPr id="58" name="AutoShape 32"/>
          <p:cNvSpPr>
            <a:spLocks noChangeArrowheads="1"/>
          </p:cNvSpPr>
          <p:nvPr/>
        </p:nvSpPr>
        <p:spPr bwMode="auto">
          <a:xfrm>
            <a:off x="304800" y="990600"/>
            <a:ext cx="8609013" cy="120650"/>
          </a:xfrm>
          <a:prstGeom prst="roundRect">
            <a:avLst>
              <a:gd name="adj" fmla="val 0"/>
            </a:avLst>
          </a:prstGeom>
          <a:gradFill rotWithShape="1">
            <a:gsLst>
              <a:gs pos="0">
                <a:schemeClr val="bg1">
                  <a:alpha val="70000"/>
                </a:schemeClr>
              </a:gs>
              <a:gs pos="100000">
                <a:schemeClr val="bg1">
                  <a:gamma/>
                  <a:tint val="0"/>
                  <a:invGamma/>
                  <a:alpha val="0"/>
                </a:schemeClr>
              </a:gs>
            </a:gsLst>
            <a:lin ang="5400000" scaled="1"/>
          </a:gradFill>
          <a:ln w="9525">
            <a:noFill/>
            <a:round/>
            <a:headEnd/>
            <a:tailEnd/>
          </a:ln>
          <a:effectLst/>
        </p:spPr>
        <p:txBody>
          <a:bodyPr wrap="none" anchor="ctr"/>
          <a:lstStyle/>
          <a:p>
            <a:pPr algn="ctr">
              <a:lnSpc>
                <a:spcPct val="90000"/>
              </a:lnSpc>
              <a:defRPr/>
            </a:pPr>
            <a:endParaRPr lang="en-US" sz="1500">
              <a:solidFill>
                <a:srgbClr val="000000"/>
              </a:solidFill>
              <a:latin typeface="Myriad Pro" pitchFamily="-112" charset="0"/>
            </a:endParaRPr>
          </a:p>
        </p:txBody>
      </p:sp>
      <p:sp>
        <p:nvSpPr>
          <p:cNvPr id="59" name="AutoShape 33"/>
          <p:cNvSpPr>
            <a:spLocks noChangeArrowheads="1"/>
          </p:cNvSpPr>
          <p:nvPr/>
        </p:nvSpPr>
        <p:spPr bwMode="auto">
          <a:xfrm>
            <a:off x="304800" y="1957387"/>
            <a:ext cx="8609013" cy="120650"/>
          </a:xfrm>
          <a:prstGeom prst="roundRect">
            <a:avLst>
              <a:gd name="adj" fmla="val 0"/>
            </a:avLst>
          </a:prstGeom>
          <a:gradFill rotWithShape="1">
            <a:gsLst>
              <a:gs pos="0">
                <a:schemeClr val="tx1">
                  <a:gamma/>
                  <a:shade val="0"/>
                  <a:invGamma/>
                  <a:alpha val="0"/>
                </a:schemeClr>
              </a:gs>
              <a:gs pos="100000">
                <a:schemeClr val="tx1">
                  <a:alpha val="30000"/>
                </a:schemeClr>
              </a:gs>
            </a:gsLst>
            <a:lin ang="5400000" scaled="1"/>
          </a:gradFill>
          <a:ln w="9525">
            <a:noFill/>
            <a:round/>
            <a:headEnd/>
            <a:tailEnd/>
          </a:ln>
          <a:effectLst/>
        </p:spPr>
        <p:txBody>
          <a:bodyPr wrap="none" anchor="ctr"/>
          <a:lstStyle/>
          <a:p>
            <a:pPr algn="ctr">
              <a:lnSpc>
                <a:spcPct val="90000"/>
              </a:lnSpc>
              <a:defRPr/>
            </a:pPr>
            <a:endParaRPr lang="en-US" sz="1500">
              <a:solidFill>
                <a:srgbClr val="000000"/>
              </a:solidFill>
              <a:latin typeface="Myriad Pro" pitchFamily="-112" charset="0"/>
            </a:endParaRPr>
          </a:p>
        </p:txBody>
      </p:sp>
      <p:sp>
        <p:nvSpPr>
          <p:cNvPr id="60" name="Text Box 34"/>
          <p:cNvSpPr txBox="1">
            <a:spLocks noChangeArrowheads="1"/>
          </p:cNvSpPr>
          <p:nvPr/>
        </p:nvSpPr>
        <p:spPr bwMode="auto">
          <a:xfrm>
            <a:off x="354013" y="1042987"/>
            <a:ext cx="2971800" cy="336550"/>
          </a:xfrm>
          <a:prstGeom prst="rect">
            <a:avLst/>
          </a:prstGeom>
          <a:noFill/>
          <a:ln w="9525">
            <a:noFill/>
            <a:miter lim="800000"/>
            <a:headEnd/>
            <a:tailEnd/>
          </a:ln>
        </p:spPr>
        <p:txBody>
          <a:bodyPr>
            <a:spAutoFit/>
          </a:bodyPr>
          <a:lstStyle/>
          <a:p>
            <a:pPr algn="l">
              <a:spcBef>
                <a:spcPct val="50000"/>
              </a:spcBef>
            </a:pPr>
            <a:r>
              <a:rPr lang="en-US" sz="1600" dirty="0">
                <a:solidFill>
                  <a:srgbClr val="000000"/>
                </a:solidFill>
                <a:latin typeface="Myriad Pro" pitchFamily="34" charset="0"/>
                <a:ea typeface="ＭＳ Ｐゴシック" pitchFamily="34" charset="-128"/>
              </a:rPr>
              <a:t>Applications</a:t>
            </a:r>
          </a:p>
        </p:txBody>
      </p:sp>
      <p:sp>
        <p:nvSpPr>
          <p:cNvPr id="61" name="AutoShape 35"/>
          <p:cNvSpPr>
            <a:spLocks noChangeArrowheads="1"/>
          </p:cNvSpPr>
          <p:nvPr/>
        </p:nvSpPr>
        <p:spPr bwMode="auto">
          <a:xfrm>
            <a:off x="3417888" y="1293812"/>
            <a:ext cx="484187" cy="508000"/>
          </a:xfrm>
          <a:prstGeom prst="roundRect">
            <a:avLst>
              <a:gd name="adj" fmla="val 4306"/>
            </a:avLst>
          </a:prstGeom>
          <a:noFill/>
          <a:ln w="6350" algn="ctr">
            <a:noFill/>
            <a:round/>
            <a:headEnd/>
            <a:tailEnd/>
          </a:ln>
        </p:spPr>
        <p:txBody>
          <a:bodyPr wrap="none" lIns="0" tIns="0" rIns="0" bIns="0" anchor="ctr">
            <a:spAutoFit/>
          </a:bodyPr>
          <a:lstStyle/>
          <a:p>
            <a:pPr algn="l" defTabSz="820738">
              <a:lnSpc>
                <a:spcPct val="90000"/>
              </a:lnSpc>
            </a:pPr>
            <a:r>
              <a:rPr lang="en-US" sz="1200" b="1">
                <a:solidFill>
                  <a:srgbClr val="000000"/>
                </a:solidFill>
                <a:latin typeface="Myriad Pro" pitchFamily="34" charset="0"/>
                <a:ea typeface="ＭＳ Ｐゴシック" pitchFamily="34" charset="-128"/>
              </a:rPr>
              <a:t>Adobe</a:t>
            </a:r>
            <a:br>
              <a:rPr lang="en-US" sz="1200" b="1">
                <a:solidFill>
                  <a:srgbClr val="000000"/>
                </a:solidFill>
                <a:latin typeface="Myriad Pro" pitchFamily="34" charset="0"/>
                <a:ea typeface="ＭＳ Ｐゴシック" pitchFamily="34" charset="-128"/>
              </a:rPr>
            </a:br>
            <a:r>
              <a:rPr lang="en-US" sz="1200" b="1">
                <a:solidFill>
                  <a:srgbClr val="000000"/>
                </a:solidFill>
                <a:latin typeface="Myriad Pro" pitchFamily="34" charset="0"/>
                <a:ea typeface="ＭＳ Ｐゴシック" pitchFamily="34" charset="-128"/>
              </a:rPr>
              <a:t>Media</a:t>
            </a:r>
            <a:br>
              <a:rPr lang="en-US" sz="1200" b="1">
                <a:solidFill>
                  <a:srgbClr val="000000"/>
                </a:solidFill>
                <a:latin typeface="Myriad Pro" pitchFamily="34" charset="0"/>
                <a:ea typeface="ＭＳ Ｐゴシック" pitchFamily="34" charset="-128"/>
              </a:rPr>
            </a:br>
            <a:r>
              <a:rPr lang="en-US" sz="1200" b="1">
                <a:solidFill>
                  <a:srgbClr val="000000"/>
                </a:solidFill>
                <a:latin typeface="Myriad Pro" pitchFamily="34" charset="0"/>
                <a:ea typeface="ＭＳ Ｐゴシック" pitchFamily="34" charset="-128"/>
              </a:rPr>
              <a:t>Player</a:t>
            </a:r>
          </a:p>
        </p:txBody>
      </p:sp>
      <p:sp>
        <p:nvSpPr>
          <p:cNvPr id="62" name="AutoShape 36"/>
          <p:cNvSpPr>
            <a:spLocks noChangeArrowheads="1"/>
          </p:cNvSpPr>
          <p:nvPr/>
        </p:nvSpPr>
        <p:spPr bwMode="auto">
          <a:xfrm>
            <a:off x="2933700" y="3273425"/>
            <a:ext cx="5980113" cy="120650"/>
          </a:xfrm>
          <a:prstGeom prst="roundRect">
            <a:avLst>
              <a:gd name="adj" fmla="val 0"/>
            </a:avLst>
          </a:prstGeom>
          <a:gradFill rotWithShape="1">
            <a:gsLst>
              <a:gs pos="0">
                <a:schemeClr val="bg1">
                  <a:alpha val="70000"/>
                </a:schemeClr>
              </a:gs>
              <a:gs pos="100000">
                <a:schemeClr val="bg1">
                  <a:gamma/>
                  <a:tint val="0"/>
                  <a:invGamma/>
                  <a:alpha val="0"/>
                </a:schemeClr>
              </a:gs>
            </a:gsLst>
            <a:lin ang="5400000" scaled="1"/>
          </a:gradFill>
          <a:ln w="9525">
            <a:noFill/>
            <a:round/>
            <a:headEnd/>
            <a:tailEnd/>
          </a:ln>
          <a:effectLst/>
        </p:spPr>
        <p:txBody>
          <a:bodyPr wrap="none" anchor="ctr"/>
          <a:lstStyle/>
          <a:p>
            <a:pPr algn="ctr">
              <a:lnSpc>
                <a:spcPct val="90000"/>
              </a:lnSpc>
              <a:defRPr/>
            </a:pPr>
            <a:endParaRPr lang="en-US" sz="1500">
              <a:solidFill>
                <a:srgbClr val="000000"/>
              </a:solidFill>
              <a:latin typeface="Myriad Pro" pitchFamily="-112" charset="0"/>
            </a:endParaRPr>
          </a:p>
        </p:txBody>
      </p:sp>
      <p:sp>
        <p:nvSpPr>
          <p:cNvPr id="63" name="AutoShape 37"/>
          <p:cNvSpPr>
            <a:spLocks noChangeArrowheads="1"/>
          </p:cNvSpPr>
          <p:nvPr/>
        </p:nvSpPr>
        <p:spPr bwMode="auto">
          <a:xfrm>
            <a:off x="2933700" y="4183062"/>
            <a:ext cx="5980113" cy="120650"/>
          </a:xfrm>
          <a:prstGeom prst="roundRect">
            <a:avLst>
              <a:gd name="adj" fmla="val 0"/>
            </a:avLst>
          </a:prstGeom>
          <a:gradFill rotWithShape="1">
            <a:gsLst>
              <a:gs pos="0">
                <a:schemeClr val="tx1">
                  <a:gamma/>
                  <a:shade val="0"/>
                  <a:invGamma/>
                  <a:alpha val="0"/>
                </a:schemeClr>
              </a:gs>
              <a:gs pos="100000">
                <a:schemeClr val="tx1">
                  <a:alpha val="30000"/>
                </a:schemeClr>
              </a:gs>
            </a:gsLst>
            <a:lin ang="5400000" scaled="1"/>
          </a:gradFill>
          <a:ln w="9525">
            <a:noFill/>
            <a:round/>
            <a:headEnd/>
            <a:tailEnd/>
          </a:ln>
          <a:effectLst/>
        </p:spPr>
        <p:txBody>
          <a:bodyPr wrap="none" anchor="ctr"/>
          <a:lstStyle/>
          <a:p>
            <a:pPr algn="ctr">
              <a:lnSpc>
                <a:spcPct val="90000"/>
              </a:lnSpc>
              <a:defRPr/>
            </a:pPr>
            <a:endParaRPr lang="en-US" sz="1500">
              <a:solidFill>
                <a:srgbClr val="000000"/>
              </a:solidFill>
              <a:latin typeface="Myriad Pro" pitchFamily="-112" charset="0"/>
            </a:endParaRPr>
          </a:p>
        </p:txBody>
      </p:sp>
      <p:sp>
        <p:nvSpPr>
          <p:cNvPr id="64" name="Text Box 38"/>
          <p:cNvSpPr txBox="1">
            <a:spLocks noChangeArrowheads="1"/>
          </p:cNvSpPr>
          <p:nvPr/>
        </p:nvSpPr>
        <p:spPr bwMode="auto">
          <a:xfrm>
            <a:off x="2992438" y="3394075"/>
            <a:ext cx="1416050" cy="336550"/>
          </a:xfrm>
          <a:prstGeom prst="rect">
            <a:avLst/>
          </a:prstGeom>
          <a:noFill/>
          <a:ln w="9525">
            <a:noFill/>
            <a:miter lim="800000"/>
            <a:headEnd/>
            <a:tailEnd/>
          </a:ln>
        </p:spPr>
        <p:txBody>
          <a:bodyPr>
            <a:spAutoFit/>
          </a:bodyPr>
          <a:lstStyle/>
          <a:p>
            <a:pPr algn="l">
              <a:spcBef>
                <a:spcPct val="50000"/>
              </a:spcBef>
            </a:pPr>
            <a:r>
              <a:rPr lang="en-US" sz="1600">
                <a:latin typeface="Myriad Pro" pitchFamily="34" charset="0"/>
                <a:ea typeface="ＭＳ Ｐゴシック" pitchFamily="34" charset="-128"/>
              </a:rPr>
              <a:t>Frameworks</a:t>
            </a:r>
          </a:p>
        </p:txBody>
      </p:sp>
      <p:sp>
        <p:nvSpPr>
          <p:cNvPr id="65" name="Text Box 39"/>
          <p:cNvSpPr txBox="1">
            <a:spLocks noChangeArrowheads="1"/>
          </p:cNvSpPr>
          <p:nvPr/>
        </p:nvSpPr>
        <p:spPr bwMode="auto">
          <a:xfrm>
            <a:off x="2992438" y="2281237"/>
            <a:ext cx="2616200" cy="336550"/>
          </a:xfrm>
          <a:prstGeom prst="rect">
            <a:avLst/>
          </a:prstGeom>
          <a:noFill/>
          <a:ln w="9525">
            <a:noFill/>
            <a:miter lim="800000"/>
            <a:headEnd/>
            <a:tailEnd/>
          </a:ln>
        </p:spPr>
        <p:txBody>
          <a:bodyPr>
            <a:spAutoFit/>
          </a:bodyPr>
          <a:lstStyle/>
          <a:p>
            <a:pPr algn="l">
              <a:spcBef>
                <a:spcPct val="50000"/>
              </a:spcBef>
            </a:pPr>
            <a:r>
              <a:rPr lang="en-US" sz="1600" dirty="0">
                <a:latin typeface="Myriad Pro" pitchFamily="34" charset="0"/>
                <a:ea typeface="ＭＳ Ｐゴシック" pitchFamily="34" charset="-128"/>
              </a:rPr>
              <a:t>Clients</a:t>
            </a:r>
          </a:p>
        </p:txBody>
      </p:sp>
      <p:pic>
        <p:nvPicPr>
          <p:cNvPr id="66" name="Picture 40" descr="mnemonic_noshadow_flashplayer"/>
          <p:cNvPicPr>
            <a:picLocks noChangeAspect="1" noChangeArrowheads="1"/>
          </p:cNvPicPr>
          <p:nvPr/>
        </p:nvPicPr>
        <p:blipFill>
          <a:blip r:embed="rId9" cstate="print"/>
          <a:srcRect/>
          <a:stretch>
            <a:fillRect/>
          </a:stretch>
        </p:blipFill>
        <p:spPr bwMode="auto">
          <a:xfrm>
            <a:off x="6735763" y="2397125"/>
            <a:ext cx="614362" cy="614362"/>
          </a:xfrm>
          <a:prstGeom prst="rect">
            <a:avLst/>
          </a:prstGeom>
          <a:noFill/>
          <a:ln w="9525" algn="ctr">
            <a:noFill/>
            <a:miter lim="800000"/>
            <a:headEnd/>
            <a:tailEnd/>
          </a:ln>
          <a:effectLst>
            <a:outerShdw dist="35921" dir="2700000" algn="ctr" rotWithShape="0">
              <a:srgbClr val="48000E">
                <a:alpha val="50000"/>
              </a:srgbClr>
            </a:outerShdw>
          </a:effectLst>
        </p:spPr>
      </p:pic>
      <p:sp>
        <p:nvSpPr>
          <p:cNvPr id="67" name="AutoShape 41"/>
          <p:cNvSpPr>
            <a:spLocks noChangeArrowheads="1"/>
          </p:cNvSpPr>
          <p:nvPr/>
        </p:nvSpPr>
        <p:spPr bwMode="auto">
          <a:xfrm>
            <a:off x="5478463" y="2535237"/>
            <a:ext cx="488950" cy="338138"/>
          </a:xfrm>
          <a:prstGeom prst="roundRect">
            <a:avLst>
              <a:gd name="adj" fmla="val 4306"/>
            </a:avLst>
          </a:prstGeom>
          <a:noFill/>
          <a:ln w="6350" algn="ctr">
            <a:noFill/>
            <a:round/>
            <a:headEnd/>
            <a:tailEnd/>
          </a:ln>
        </p:spPr>
        <p:txBody>
          <a:bodyPr wrap="none" lIns="0" tIns="0" rIns="0" bIns="0" anchor="ctr">
            <a:spAutoFit/>
          </a:bodyPr>
          <a:lstStyle/>
          <a:p>
            <a:pPr algn="l" defTabSz="820738">
              <a:lnSpc>
                <a:spcPct val="90000"/>
              </a:lnSpc>
            </a:pPr>
            <a:r>
              <a:rPr lang="en-US" sz="1200">
                <a:latin typeface="Myriad Pro" pitchFamily="34" charset="0"/>
                <a:ea typeface="ＭＳ Ｐゴシック" pitchFamily="34" charset="-128"/>
              </a:rPr>
              <a:t>Adobe </a:t>
            </a:r>
            <a:br>
              <a:rPr lang="en-US" sz="1200">
                <a:latin typeface="Myriad Pro" pitchFamily="34" charset="0"/>
                <a:ea typeface="ＭＳ Ｐゴシック" pitchFamily="34" charset="-128"/>
              </a:rPr>
            </a:br>
            <a:r>
              <a:rPr lang="en-US" sz="1200">
                <a:latin typeface="Myriad Pro" pitchFamily="34" charset="0"/>
                <a:ea typeface="ＭＳ Ｐゴシック" pitchFamily="34" charset="-128"/>
              </a:rPr>
              <a:t>AIR</a:t>
            </a:r>
          </a:p>
        </p:txBody>
      </p:sp>
      <p:sp>
        <p:nvSpPr>
          <p:cNvPr id="68" name="AutoShape 42"/>
          <p:cNvSpPr>
            <a:spLocks noChangeArrowheads="1"/>
          </p:cNvSpPr>
          <p:nvPr/>
        </p:nvSpPr>
        <p:spPr bwMode="auto">
          <a:xfrm>
            <a:off x="7500938" y="2535237"/>
            <a:ext cx="850900" cy="338138"/>
          </a:xfrm>
          <a:prstGeom prst="roundRect">
            <a:avLst>
              <a:gd name="adj" fmla="val 4306"/>
            </a:avLst>
          </a:prstGeom>
          <a:noFill/>
          <a:ln w="6350" algn="ctr">
            <a:noFill/>
            <a:round/>
            <a:headEnd/>
            <a:tailEnd/>
          </a:ln>
        </p:spPr>
        <p:txBody>
          <a:bodyPr wrap="none" lIns="0" tIns="0" rIns="0" bIns="0" anchor="ctr">
            <a:spAutoFit/>
          </a:bodyPr>
          <a:lstStyle/>
          <a:p>
            <a:pPr algn="l" defTabSz="820738">
              <a:lnSpc>
                <a:spcPct val="90000"/>
              </a:lnSpc>
            </a:pPr>
            <a:r>
              <a:rPr lang="en-US" sz="1200">
                <a:latin typeface="Myriad Pro" pitchFamily="34" charset="0"/>
                <a:ea typeface="ＭＳ Ｐゴシック" pitchFamily="34" charset="-128"/>
              </a:rPr>
              <a:t>Adobe </a:t>
            </a:r>
            <a:br>
              <a:rPr lang="en-US" sz="1200">
                <a:latin typeface="Myriad Pro" pitchFamily="34" charset="0"/>
                <a:ea typeface="ＭＳ Ｐゴシック" pitchFamily="34" charset="-128"/>
              </a:rPr>
            </a:br>
            <a:r>
              <a:rPr lang="en-US" sz="1200">
                <a:latin typeface="Myriad Pro" pitchFamily="34" charset="0"/>
                <a:ea typeface="ＭＳ Ｐゴシック" pitchFamily="34" charset="-128"/>
              </a:rPr>
              <a:t>Flash Player</a:t>
            </a:r>
          </a:p>
        </p:txBody>
      </p:sp>
      <p:pic>
        <p:nvPicPr>
          <p:cNvPr id="69" name="Picture 43" descr="screenshot_01"/>
          <p:cNvPicPr>
            <a:picLocks noChangeAspect="1" noChangeArrowheads="1"/>
          </p:cNvPicPr>
          <p:nvPr/>
        </p:nvPicPr>
        <p:blipFill>
          <a:blip r:embed="rId10" cstate="print"/>
          <a:srcRect l="10001" t="7124" r="10239" b="9160"/>
          <a:stretch>
            <a:fillRect/>
          </a:stretch>
        </p:blipFill>
        <p:spPr bwMode="auto">
          <a:xfrm>
            <a:off x="2547938" y="1201737"/>
            <a:ext cx="654050" cy="642938"/>
          </a:xfrm>
          <a:prstGeom prst="rect">
            <a:avLst/>
          </a:prstGeom>
          <a:noFill/>
          <a:ln w="9525" algn="ctr">
            <a:noFill/>
            <a:miter lim="800000"/>
            <a:headEnd/>
            <a:tailEnd/>
          </a:ln>
          <a:effectLst>
            <a:outerShdw dist="35921" dir="2700000" algn="ctr" rotWithShape="0">
              <a:srgbClr val="777777">
                <a:alpha val="50000"/>
              </a:srgbClr>
            </a:outerShdw>
          </a:effectLst>
        </p:spPr>
      </p:pic>
      <p:pic>
        <p:nvPicPr>
          <p:cNvPr id="70" name="Picture 44" descr="Buzzword128"/>
          <p:cNvPicPr>
            <a:picLocks noChangeAspect="1" noChangeArrowheads="1"/>
          </p:cNvPicPr>
          <p:nvPr/>
        </p:nvPicPr>
        <p:blipFill>
          <a:blip r:embed="rId11" cstate="print"/>
          <a:srcRect/>
          <a:stretch>
            <a:fillRect/>
          </a:stretch>
        </p:blipFill>
        <p:spPr bwMode="auto">
          <a:xfrm>
            <a:off x="4673600" y="1181100"/>
            <a:ext cx="741363" cy="741362"/>
          </a:xfrm>
          <a:prstGeom prst="rect">
            <a:avLst/>
          </a:prstGeom>
          <a:noFill/>
          <a:ln w="9525" algn="ctr">
            <a:noFill/>
            <a:miter lim="800000"/>
            <a:headEnd/>
            <a:tailEnd/>
          </a:ln>
          <a:effectLst>
            <a:outerShdw dist="35921" dir="2700000" algn="ctr" rotWithShape="0">
              <a:srgbClr val="777777">
                <a:alpha val="50000"/>
              </a:srgbClr>
            </a:outerShdw>
          </a:effectLst>
        </p:spPr>
      </p:pic>
      <p:sp>
        <p:nvSpPr>
          <p:cNvPr id="71" name="AutoShape 45"/>
          <p:cNvSpPr>
            <a:spLocks noChangeArrowheads="1"/>
          </p:cNvSpPr>
          <p:nvPr/>
        </p:nvSpPr>
        <p:spPr bwMode="auto">
          <a:xfrm>
            <a:off x="5478463" y="1425575"/>
            <a:ext cx="730250" cy="338137"/>
          </a:xfrm>
          <a:prstGeom prst="roundRect">
            <a:avLst>
              <a:gd name="adj" fmla="val 4306"/>
            </a:avLst>
          </a:prstGeom>
          <a:noFill/>
          <a:ln w="6350" algn="ctr">
            <a:noFill/>
            <a:round/>
            <a:headEnd/>
            <a:tailEnd/>
          </a:ln>
        </p:spPr>
        <p:txBody>
          <a:bodyPr wrap="none" lIns="0" tIns="0" rIns="0" bIns="0" anchor="ctr">
            <a:spAutoFit/>
          </a:bodyPr>
          <a:lstStyle/>
          <a:p>
            <a:pPr algn="l" defTabSz="820738">
              <a:lnSpc>
                <a:spcPct val="90000"/>
              </a:lnSpc>
            </a:pPr>
            <a:r>
              <a:rPr lang="en-US" sz="1200" b="1">
                <a:solidFill>
                  <a:srgbClr val="000000"/>
                </a:solidFill>
                <a:latin typeface="Myriad Pro" pitchFamily="34" charset="0"/>
                <a:ea typeface="ＭＳ Ｐゴシック" pitchFamily="34" charset="-128"/>
              </a:rPr>
              <a:t>Adobe</a:t>
            </a:r>
            <a:br>
              <a:rPr lang="en-US" sz="1200" b="1">
                <a:solidFill>
                  <a:srgbClr val="000000"/>
                </a:solidFill>
                <a:latin typeface="Myriad Pro" pitchFamily="34" charset="0"/>
                <a:ea typeface="ＭＳ Ｐゴシック" pitchFamily="34" charset="-128"/>
              </a:rPr>
            </a:br>
            <a:r>
              <a:rPr lang="en-US" sz="1200" b="1">
                <a:solidFill>
                  <a:srgbClr val="000000"/>
                </a:solidFill>
                <a:latin typeface="Myriad Pro" pitchFamily="34" charset="0"/>
                <a:ea typeface="ＭＳ Ｐゴシック" pitchFamily="34" charset="-128"/>
              </a:rPr>
              <a:t>Buzzword</a:t>
            </a:r>
          </a:p>
        </p:txBody>
      </p:sp>
      <p:pic>
        <p:nvPicPr>
          <p:cNvPr id="72" name="Picture 46" descr="mnemonic_noshadow_acrobat_connect"/>
          <p:cNvPicPr>
            <a:picLocks noChangeAspect="1" noChangeArrowheads="1"/>
          </p:cNvPicPr>
          <p:nvPr/>
        </p:nvPicPr>
        <p:blipFill>
          <a:blip r:embed="rId12" cstate="print"/>
          <a:srcRect/>
          <a:stretch>
            <a:fillRect/>
          </a:stretch>
        </p:blipFill>
        <p:spPr bwMode="auto">
          <a:xfrm>
            <a:off x="6748463" y="1230312"/>
            <a:ext cx="581025" cy="581025"/>
          </a:xfrm>
          <a:prstGeom prst="rect">
            <a:avLst/>
          </a:prstGeom>
          <a:noFill/>
          <a:effectLst>
            <a:outerShdw dist="35921" dir="2700000" algn="ctr" rotWithShape="0">
              <a:srgbClr val="777777">
                <a:alpha val="50000"/>
              </a:srgbClr>
            </a:outerShdw>
          </a:effectLst>
        </p:spPr>
      </p:pic>
      <p:sp>
        <p:nvSpPr>
          <p:cNvPr id="73" name="AutoShape 47"/>
          <p:cNvSpPr>
            <a:spLocks noChangeArrowheads="1"/>
          </p:cNvSpPr>
          <p:nvPr/>
        </p:nvSpPr>
        <p:spPr bwMode="auto">
          <a:xfrm>
            <a:off x="7502525" y="1377950"/>
            <a:ext cx="617538" cy="338137"/>
          </a:xfrm>
          <a:prstGeom prst="roundRect">
            <a:avLst>
              <a:gd name="adj" fmla="val 4306"/>
            </a:avLst>
          </a:prstGeom>
          <a:noFill/>
          <a:ln w="6350" algn="ctr">
            <a:noFill/>
            <a:round/>
            <a:headEnd/>
            <a:tailEnd/>
          </a:ln>
        </p:spPr>
        <p:txBody>
          <a:bodyPr wrap="none" lIns="0" tIns="0" rIns="0" bIns="0" anchor="ctr">
            <a:spAutoFit/>
          </a:bodyPr>
          <a:lstStyle/>
          <a:p>
            <a:pPr algn="l" defTabSz="820738">
              <a:lnSpc>
                <a:spcPct val="90000"/>
              </a:lnSpc>
            </a:pPr>
            <a:r>
              <a:rPr lang="en-US" sz="1200" b="1">
                <a:solidFill>
                  <a:srgbClr val="000000"/>
                </a:solidFill>
                <a:latin typeface="Myriad Pro" pitchFamily="34" charset="0"/>
                <a:ea typeface="ＭＳ Ｐゴシック" pitchFamily="34" charset="-128"/>
              </a:rPr>
              <a:t>Acrobat</a:t>
            </a:r>
            <a:br>
              <a:rPr lang="en-US" sz="1200" b="1">
                <a:solidFill>
                  <a:srgbClr val="000000"/>
                </a:solidFill>
                <a:latin typeface="Myriad Pro" pitchFamily="34" charset="0"/>
                <a:ea typeface="ＭＳ Ｐゴシック" pitchFamily="34" charset="-128"/>
              </a:rPr>
            </a:br>
            <a:r>
              <a:rPr lang="en-US" sz="1200" b="1">
                <a:solidFill>
                  <a:srgbClr val="000000"/>
                </a:solidFill>
                <a:latin typeface="Myriad Pro" pitchFamily="34" charset="0"/>
                <a:ea typeface="ＭＳ Ｐゴシック" pitchFamily="34" charset="-128"/>
              </a:rPr>
              <a:t>Connect</a:t>
            </a:r>
          </a:p>
        </p:txBody>
      </p:sp>
      <p:pic>
        <p:nvPicPr>
          <p:cNvPr id="74" name="Picture 48" descr="flxb3_pro_boxshot_x"/>
          <p:cNvPicPr>
            <a:picLocks noChangeAspect="1" noChangeArrowheads="1"/>
          </p:cNvPicPr>
          <p:nvPr/>
        </p:nvPicPr>
        <p:blipFill>
          <a:blip r:embed="rId13" cstate="print"/>
          <a:srcRect/>
          <a:stretch>
            <a:fillRect/>
          </a:stretch>
        </p:blipFill>
        <p:spPr bwMode="auto">
          <a:xfrm>
            <a:off x="1127125" y="4198937"/>
            <a:ext cx="809625" cy="1184275"/>
          </a:xfrm>
          <a:prstGeom prst="rect">
            <a:avLst/>
          </a:prstGeom>
          <a:noFill/>
          <a:ln w="9525">
            <a:noFill/>
            <a:miter lim="800000"/>
            <a:headEnd/>
            <a:tailEnd/>
          </a:ln>
        </p:spPr>
      </p:pic>
      <p:pic>
        <p:nvPicPr>
          <p:cNvPr id="75" name="Picture 49" descr="mnemonic_fake_ajax"/>
          <p:cNvPicPr>
            <a:picLocks noChangeAspect="1" noChangeArrowheads="1"/>
          </p:cNvPicPr>
          <p:nvPr/>
        </p:nvPicPr>
        <p:blipFill>
          <a:blip r:embed="rId14" cstate="print"/>
          <a:srcRect/>
          <a:stretch>
            <a:fillRect/>
          </a:stretch>
        </p:blipFill>
        <p:spPr bwMode="auto">
          <a:xfrm>
            <a:off x="4757738" y="3506787"/>
            <a:ext cx="612775" cy="612775"/>
          </a:xfrm>
          <a:prstGeom prst="rect">
            <a:avLst/>
          </a:prstGeom>
          <a:noFill/>
          <a:ln w="9525" algn="ctr">
            <a:noFill/>
            <a:miter lim="800000"/>
            <a:headEnd/>
            <a:tailEnd/>
          </a:ln>
          <a:effectLst>
            <a:outerShdw dist="35921" dir="2700000" algn="ctr" rotWithShape="0">
              <a:schemeClr val="bg2">
                <a:alpha val="50000"/>
              </a:schemeClr>
            </a:outerShdw>
          </a:effectLst>
        </p:spPr>
      </p:pic>
      <p:sp>
        <p:nvSpPr>
          <p:cNvPr id="76" name="AutoShape 50"/>
          <p:cNvSpPr>
            <a:spLocks noChangeArrowheads="1"/>
          </p:cNvSpPr>
          <p:nvPr/>
        </p:nvSpPr>
        <p:spPr bwMode="auto">
          <a:xfrm>
            <a:off x="5480050" y="3702050"/>
            <a:ext cx="300038" cy="169862"/>
          </a:xfrm>
          <a:prstGeom prst="roundRect">
            <a:avLst>
              <a:gd name="adj" fmla="val 4306"/>
            </a:avLst>
          </a:prstGeom>
          <a:noFill/>
          <a:ln w="6350" algn="ctr">
            <a:noFill/>
            <a:round/>
            <a:headEnd/>
            <a:tailEnd/>
          </a:ln>
        </p:spPr>
        <p:txBody>
          <a:bodyPr wrap="none" lIns="0" tIns="0" rIns="0" bIns="0" anchor="ctr">
            <a:spAutoFit/>
          </a:bodyPr>
          <a:lstStyle/>
          <a:p>
            <a:pPr algn="l" defTabSz="820738">
              <a:lnSpc>
                <a:spcPct val="90000"/>
              </a:lnSpc>
            </a:pPr>
            <a:r>
              <a:rPr lang="en-US" sz="1200">
                <a:latin typeface="Myriad Pro" pitchFamily="34" charset="0"/>
                <a:ea typeface="ＭＳ Ｐゴシック" pitchFamily="34" charset="-128"/>
              </a:rPr>
              <a:t>Ajax</a:t>
            </a:r>
          </a:p>
        </p:txBody>
      </p:sp>
      <p:sp>
        <p:nvSpPr>
          <p:cNvPr id="77" name="AutoShape 51"/>
          <p:cNvSpPr>
            <a:spLocks noChangeArrowheads="1"/>
          </p:cNvSpPr>
          <p:nvPr/>
        </p:nvSpPr>
        <p:spPr bwMode="auto">
          <a:xfrm>
            <a:off x="7489825" y="3702050"/>
            <a:ext cx="333375" cy="169862"/>
          </a:xfrm>
          <a:prstGeom prst="roundRect">
            <a:avLst>
              <a:gd name="adj" fmla="val 4306"/>
            </a:avLst>
          </a:prstGeom>
          <a:noFill/>
          <a:ln w="6350" algn="ctr">
            <a:noFill/>
            <a:round/>
            <a:headEnd/>
            <a:tailEnd/>
          </a:ln>
        </p:spPr>
        <p:txBody>
          <a:bodyPr wrap="none" lIns="0" tIns="0" rIns="0" bIns="0" anchor="ctr">
            <a:spAutoFit/>
          </a:bodyPr>
          <a:lstStyle/>
          <a:p>
            <a:pPr algn="l" defTabSz="820738">
              <a:lnSpc>
                <a:spcPct val="90000"/>
              </a:lnSpc>
            </a:pPr>
            <a:r>
              <a:rPr lang="en-US" sz="1200">
                <a:latin typeface="Myriad Pro" pitchFamily="34" charset="0"/>
                <a:ea typeface="ＭＳ Ｐゴシック" pitchFamily="34" charset="-128"/>
              </a:rPr>
              <a:t>Flex </a:t>
            </a:r>
          </a:p>
        </p:txBody>
      </p:sp>
      <p:pic>
        <p:nvPicPr>
          <p:cNvPr id="78" name="Picture 52" descr="mnemonic_noshadow_flex"/>
          <p:cNvPicPr>
            <a:picLocks noChangeAspect="1" noChangeArrowheads="1"/>
          </p:cNvPicPr>
          <p:nvPr/>
        </p:nvPicPr>
        <p:blipFill>
          <a:blip r:embed="rId15" cstate="print"/>
          <a:srcRect/>
          <a:stretch>
            <a:fillRect/>
          </a:stretch>
        </p:blipFill>
        <p:spPr bwMode="auto">
          <a:xfrm>
            <a:off x="6735763" y="3509962"/>
            <a:ext cx="603250" cy="603250"/>
          </a:xfrm>
          <a:prstGeom prst="rect">
            <a:avLst/>
          </a:prstGeom>
          <a:noFill/>
          <a:ln w="9525" algn="ctr">
            <a:noFill/>
            <a:miter lim="800000"/>
            <a:headEnd/>
            <a:tailEnd/>
          </a:ln>
          <a:effectLst>
            <a:outerShdw dist="35921" dir="2700000" algn="ctr" rotWithShape="0">
              <a:schemeClr val="bg2">
                <a:alpha val="50000"/>
              </a:schemeClr>
            </a:outerShdw>
          </a:effectLst>
        </p:spPr>
      </p:pic>
      <p:pic>
        <p:nvPicPr>
          <p:cNvPr id="79" name="Picture 53" descr="mnemonic_noshadow_air_final"/>
          <p:cNvPicPr>
            <a:picLocks noChangeAspect="1" noChangeArrowheads="1"/>
          </p:cNvPicPr>
          <p:nvPr/>
        </p:nvPicPr>
        <p:blipFill>
          <a:blip r:embed="rId16" cstate="print"/>
          <a:srcRect/>
          <a:stretch>
            <a:fillRect/>
          </a:stretch>
        </p:blipFill>
        <p:spPr bwMode="auto">
          <a:xfrm>
            <a:off x="4757738" y="2397125"/>
            <a:ext cx="612775" cy="612775"/>
          </a:xfrm>
          <a:prstGeom prst="rect">
            <a:avLst/>
          </a:prstGeom>
          <a:noFill/>
          <a:ln w="9525" algn="ctr">
            <a:noFill/>
            <a:miter lim="800000"/>
            <a:headEnd/>
            <a:tailEnd/>
          </a:ln>
          <a:effectLst>
            <a:outerShdw dist="35921" dir="2700000" algn="ctr" rotWithShape="0">
              <a:srgbClr val="48000E">
                <a:alpha val="50000"/>
              </a:srgbClr>
            </a:outerShdw>
          </a:effectLst>
        </p:spPr>
      </p:pic>
      <p:pic>
        <p:nvPicPr>
          <p:cNvPr id="80" name="Picture 2"/>
          <p:cNvPicPr>
            <a:picLocks noChangeAspect="1" noChangeArrowheads="1"/>
          </p:cNvPicPr>
          <p:nvPr/>
        </p:nvPicPr>
        <p:blipFill>
          <a:blip r:embed="rId17" cstate="print"/>
          <a:srcRect/>
          <a:stretch>
            <a:fillRect/>
          </a:stretch>
        </p:blipFill>
        <p:spPr bwMode="auto">
          <a:xfrm>
            <a:off x="8458200" y="6172200"/>
            <a:ext cx="533400"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2" name="Rectangle 6"/>
          <p:cNvSpPr txBox="1">
            <a:spLocks noChangeArrowheads="1"/>
          </p:cNvSpPr>
          <p:nvPr/>
        </p:nvSpPr>
        <p:spPr>
          <a:xfrm>
            <a:off x="360363" y="304800"/>
            <a:ext cx="8382000" cy="512448"/>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Outils &amp; matériels</a:t>
            </a:r>
            <a:r>
              <a:rPr kumimoji="0" lang="fr-FR" sz="3700" b="0" i="0" u="none" strike="noStrike" kern="1200" cap="none" spc="-125" normalizeH="0" noProof="0" dirty="0" smtClean="0">
                <a:ln w="3175">
                  <a:noFill/>
                </a:ln>
                <a:solidFill>
                  <a:schemeClr val="bg2"/>
                </a:solidFill>
                <a:effectLst/>
                <a:uLnTx/>
                <a:uFillTx/>
                <a:latin typeface="Segoe Light" pitchFamily="34" charset="0"/>
                <a:ea typeface="+mn-ea"/>
                <a:cs typeface="Arial" charset="0"/>
              </a:rPr>
              <a:t> nécessaires</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83" name="Espace réservé du numéro de diapositive 82"/>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29</a:t>
            </a:fld>
            <a:endParaRPr lang="en-US" dirty="0"/>
          </a:p>
        </p:txBody>
      </p:sp>
    </p:spTree>
  </p:cSld>
  <p:clrMapOvr>
    <a:masterClrMapping/>
  </p:clrMapOvr>
  <p:transition advTm="2121">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3"/>
          <p:cNvSpPr txBox="1">
            <a:spLocks/>
          </p:cNvSpPr>
          <p:nvPr/>
        </p:nvSpPr>
        <p:spPr>
          <a:xfrm>
            <a:off x="359833" y="244446"/>
            <a:ext cx="8382000" cy="512448"/>
          </a:xfrm>
          <a:prstGeom prst="rect">
            <a:avLst/>
          </a:prstGeom>
        </p:spPr>
        <p:txBody>
          <a:bodyPr vert="horz" wrap="square" lIns="0" tIns="0" rIns="0" bIns="0" rtlCol="0" anchor="b" anchorCtr="0">
            <a:spAutoFit/>
          </a:bodyPr>
          <a:lstStyle/>
          <a:p>
            <a:pPr marL="0" marR="0" lvl="0" indent="0"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L’évolution des modèles</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pic>
        <p:nvPicPr>
          <p:cNvPr id="1026" name="Picture 2" descr="C:\Users\Christophe\Desktop\images\EvolutionDesModeles.png"/>
          <p:cNvPicPr>
            <a:picLocks noChangeAspect="1" noChangeArrowheads="1"/>
          </p:cNvPicPr>
          <p:nvPr/>
        </p:nvPicPr>
        <p:blipFill>
          <a:blip r:embed="rId3" cstate="print"/>
          <a:srcRect/>
          <a:stretch>
            <a:fillRect/>
          </a:stretch>
        </p:blipFill>
        <p:spPr bwMode="auto">
          <a:xfrm>
            <a:off x="190500" y="1543050"/>
            <a:ext cx="8763000" cy="3771900"/>
          </a:xfrm>
          <a:prstGeom prst="rect">
            <a:avLst/>
          </a:prstGeom>
          <a:noFill/>
        </p:spPr>
      </p:pic>
    </p:spTree>
  </p:cSld>
  <p:clrMapOvr>
    <a:masterClrMapping/>
  </p:clrMapOvr>
  <p:transition advTm="37784">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Plateforme : </a:t>
            </a:r>
            <a:r>
              <a:rPr kumimoji="0" lang="fr-FR" sz="3700" b="0" i="0" u="none" strike="noStrike" kern="1200" cap="none" spc="-125" normalizeH="0" baseline="0" noProof="0" dirty="0" err="1" smtClean="0">
                <a:ln w="3175">
                  <a:noFill/>
                </a:ln>
                <a:solidFill>
                  <a:schemeClr val="bg2"/>
                </a:solidFill>
                <a:effectLst/>
                <a:uLnTx/>
                <a:uFillTx/>
                <a:latin typeface="Segoe Light" pitchFamily="34" charset="0"/>
                <a:ea typeface="+mn-ea"/>
                <a:cs typeface="Arial" charset="0"/>
              </a:rPr>
              <a:t>Descript</a:t>
            </a:r>
            <a:r>
              <a:rPr lang="fr-FR" sz="3700" spc="-125" dirty="0" smtClean="0">
                <a:ln w="3175">
                  <a:noFill/>
                </a:ln>
                <a:solidFill>
                  <a:schemeClr val="bg2"/>
                </a:solidFill>
                <a:latin typeface="Segoe Light" pitchFamily="34" charset="0"/>
                <a:cs typeface="Arial" charset="0"/>
              </a:rPr>
              <a:t>ion du code</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4" name="Espace réservé du contenu 3"/>
          <p:cNvSpPr>
            <a:spLocks noGrp="1"/>
          </p:cNvSpPr>
          <p:nvPr>
            <p:ph idx="1"/>
          </p:nvPr>
        </p:nvSpPr>
        <p:spPr/>
        <p:txBody>
          <a:bodyPr/>
          <a:lstStyle/>
          <a:p>
            <a:endParaRPr lang="fr-FR"/>
          </a:p>
        </p:txBody>
      </p:sp>
      <p:sp>
        <p:nvSpPr>
          <p:cNvPr id="7" name="Espace réservé du numéro de diapositive 6"/>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30</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04788" y="1143000"/>
            <a:ext cx="8734425" cy="4572000"/>
          </a:xfrm>
          <a:prstGeom prst="rect">
            <a:avLst/>
          </a:prstGeom>
          <a:noFill/>
          <a:ln w="9525">
            <a:noFill/>
            <a:miter lim="800000"/>
            <a:headEnd/>
            <a:tailEnd/>
          </a:ln>
        </p:spPr>
      </p:pic>
    </p:spTree>
  </p:cSld>
  <p:clrMapOvr>
    <a:masterClrMapping/>
  </p:clrMapOvr>
  <p:transition advTm="2745">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360363" y="1053638"/>
            <a:ext cx="8382000" cy="5626156"/>
          </a:xfrm>
        </p:spPr>
        <p:txBody>
          <a:bodyPr/>
          <a:lstStyle/>
          <a:p>
            <a:pPr marL="342900" lvl="0" indent="-342900" defTabSz="914400" eaLnBrk="1" hangingPunct="1">
              <a:lnSpc>
                <a:spcPct val="100000"/>
              </a:lnSpc>
              <a:buBlip>
                <a:blip r:embed="rId3"/>
              </a:buBlip>
              <a:defRPr/>
            </a:pPr>
            <a:r>
              <a:rPr lang="fr-FR" sz="2200" b="1" kern="0" dirty="0" smtClean="0">
                <a:solidFill>
                  <a:srgbClr val="4D4D4D"/>
                </a:solidFill>
                <a:latin typeface="Arial"/>
              </a:rPr>
              <a:t>Framework .NET</a:t>
            </a:r>
          </a:p>
          <a:p>
            <a:pPr marL="742950" lvl="1" indent="-285750" defTabSz="914400" eaLnBrk="1" hangingPunct="1">
              <a:lnSpc>
                <a:spcPct val="100000"/>
              </a:lnSpc>
              <a:buBlip>
                <a:blip r:embed="rId4"/>
              </a:buBlip>
              <a:defRPr/>
            </a:pPr>
            <a:r>
              <a:rPr lang="fr-FR" kern="0" dirty="0" smtClean="0">
                <a:solidFill>
                  <a:srgbClr val="4D4D4D"/>
                </a:solidFill>
                <a:latin typeface="Arial"/>
              </a:rPr>
              <a:t>Sous ensemble du </a:t>
            </a:r>
            <a:r>
              <a:rPr lang="fr-FR" kern="0" dirty="0" err="1" smtClean="0">
                <a:solidFill>
                  <a:srgbClr val="4D4D4D"/>
                </a:solidFill>
                <a:latin typeface="Arial"/>
              </a:rPr>
              <a:t>framework</a:t>
            </a:r>
            <a:endParaRPr lang="fr-FR"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smtClean="0">
                <a:solidFill>
                  <a:srgbClr val="4D4D4D"/>
                </a:solidFill>
                <a:latin typeface="Arial"/>
              </a:rPr>
              <a:t>Traitement Métier</a:t>
            </a:r>
          </a:p>
          <a:p>
            <a:pPr marL="742950" lvl="1" indent="-285750" defTabSz="914400" eaLnBrk="1" hangingPunct="1">
              <a:lnSpc>
                <a:spcPct val="100000"/>
              </a:lnSpc>
              <a:buBlip>
                <a:blip r:embed="rId4"/>
              </a:buBlip>
              <a:defRPr/>
            </a:pP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Plusieurs langages de développement</a:t>
            </a:r>
          </a:p>
          <a:p>
            <a:pPr marL="742950" lvl="1" indent="-285750" defTabSz="914400" eaLnBrk="1" hangingPunct="1">
              <a:lnSpc>
                <a:spcPct val="100000"/>
              </a:lnSpc>
              <a:buBlip>
                <a:blip r:embed="rId4"/>
              </a:buBlip>
              <a:defRPr/>
            </a:pPr>
            <a:r>
              <a:rPr lang="fr-FR" kern="0" dirty="0" smtClean="0">
                <a:solidFill>
                  <a:srgbClr val="4D4D4D"/>
                </a:solidFill>
                <a:latin typeface="Arial"/>
              </a:rPr>
              <a:t>C#, VB.NET</a:t>
            </a:r>
          </a:p>
          <a:p>
            <a:pPr marL="742950" lvl="1" indent="-285750" defTabSz="914400" eaLnBrk="1" hangingPunct="1">
              <a:lnSpc>
                <a:spcPct val="100000"/>
              </a:lnSpc>
              <a:buBlip>
                <a:blip r:embed="rId4"/>
              </a:buBlip>
              <a:defRPr/>
            </a:pPr>
            <a:r>
              <a:rPr lang="fr-FR" kern="0" dirty="0" smtClean="0">
                <a:solidFill>
                  <a:srgbClr val="4D4D4D"/>
                </a:solidFill>
                <a:latin typeface="Arial"/>
              </a:rPr>
              <a:t>JavaScript</a:t>
            </a:r>
          </a:p>
          <a:p>
            <a:pPr marL="742950" lvl="1" indent="-285750" defTabSz="914400" eaLnBrk="1" hangingPunct="1">
              <a:lnSpc>
                <a:spcPct val="100000"/>
              </a:lnSpc>
              <a:buBlip>
                <a:blip r:embed="rId4"/>
              </a:buBlip>
              <a:defRPr/>
            </a:pPr>
            <a:r>
              <a:rPr lang="fr-FR" kern="0" dirty="0" err="1" smtClean="0">
                <a:solidFill>
                  <a:srgbClr val="4D4D4D"/>
                </a:solidFill>
                <a:latin typeface="Arial"/>
              </a:rPr>
              <a:t>IronPython</a:t>
            </a:r>
            <a:r>
              <a:rPr lang="fr-FR" kern="0" dirty="0" smtClean="0">
                <a:solidFill>
                  <a:srgbClr val="4D4D4D"/>
                </a:solidFill>
                <a:latin typeface="Arial"/>
              </a:rPr>
              <a:t>, </a:t>
            </a:r>
            <a:r>
              <a:rPr lang="fr-FR" kern="0" dirty="0" err="1" smtClean="0">
                <a:solidFill>
                  <a:srgbClr val="4D4D4D"/>
                </a:solidFill>
                <a:latin typeface="Arial"/>
              </a:rPr>
              <a:t>IronRuby</a:t>
            </a:r>
            <a:endParaRPr lang="fr-FR" kern="0" dirty="0" smtClean="0">
              <a:solidFill>
                <a:srgbClr val="4D4D4D"/>
              </a:solidFill>
              <a:latin typeface="Arial"/>
            </a:endParaRPr>
          </a:p>
          <a:p>
            <a:pPr marL="342900" lvl="0" indent="-342900" defTabSz="914400" eaLnBrk="1" hangingPunct="1">
              <a:lnSpc>
                <a:spcPct val="100000"/>
              </a:lnSpc>
              <a:buNone/>
              <a:defRPr/>
            </a:pP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Apports du </a:t>
            </a:r>
            <a:r>
              <a:rPr lang="fr-FR" sz="2200" b="1" kern="0" dirty="0" err="1" smtClean="0">
                <a:solidFill>
                  <a:srgbClr val="4D4D4D"/>
                </a:solidFill>
                <a:latin typeface="Arial"/>
              </a:rPr>
              <a:t>framework</a:t>
            </a:r>
            <a:endParaRPr lang="fr-FR" sz="2200" b="1"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err="1" smtClean="0">
                <a:solidFill>
                  <a:srgbClr val="4D4D4D"/>
                </a:solidFill>
                <a:latin typeface="Arial"/>
              </a:rPr>
              <a:t>Generics</a:t>
            </a:r>
            <a:r>
              <a:rPr lang="fr-FR" kern="0" dirty="0" smtClean="0">
                <a:solidFill>
                  <a:srgbClr val="4D4D4D"/>
                </a:solidFill>
                <a:latin typeface="Arial"/>
              </a:rPr>
              <a:t> </a:t>
            </a:r>
          </a:p>
          <a:p>
            <a:pPr marL="742950" lvl="1" indent="-285750" defTabSz="914400" eaLnBrk="1" hangingPunct="1">
              <a:lnSpc>
                <a:spcPct val="100000"/>
              </a:lnSpc>
              <a:buBlip>
                <a:blip r:embed="rId4"/>
              </a:buBlip>
              <a:defRPr/>
            </a:pPr>
            <a:r>
              <a:rPr lang="fr-FR" kern="0" dirty="0" smtClean="0">
                <a:solidFill>
                  <a:srgbClr val="4D4D4D"/>
                </a:solidFill>
                <a:latin typeface="Arial"/>
              </a:rPr>
              <a:t>LINQ</a:t>
            </a:r>
          </a:p>
          <a:p>
            <a:pPr marL="742950" lvl="1" indent="-285750" defTabSz="914400" eaLnBrk="1" hangingPunct="1">
              <a:lnSpc>
                <a:spcPct val="100000"/>
              </a:lnSpc>
              <a:buBlip>
                <a:blip r:embed="rId4"/>
              </a:buBlip>
              <a:defRPr/>
            </a:pPr>
            <a:endParaRPr lang="fr-FR" kern="0" dirty="0" smtClean="0">
              <a:solidFill>
                <a:srgbClr val="4D4D4D"/>
              </a:solidFill>
              <a:latin typeface="Arial"/>
            </a:endParaRPr>
          </a:p>
          <a:p>
            <a:pPr lvl="3">
              <a:buNone/>
            </a:pPr>
            <a:endParaRPr lang="fr-FR" dirty="0" smtClean="0">
              <a:solidFill>
                <a:schemeClr val="bg1"/>
              </a:solidFill>
            </a:endParaRPr>
          </a:p>
          <a:p>
            <a:pPr lvl="5"/>
            <a:endParaRPr lang="fr-FR" dirty="0" smtClean="0"/>
          </a:p>
        </p:txBody>
      </p:sp>
      <p:sp>
        <p:nvSpPr>
          <p:cNvPr id="5" name="Slide Number Placeholder 4"/>
          <p:cNvSpPr txBox="1">
            <a:spLocks noGrp="1"/>
          </p:cNvSpPr>
          <p:nvPr/>
        </p:nvSpPr>
        <p:spPr bwMode="auto">
          <a:xfrm>
            <a:off x="8027988" y="6453188"/>
            <a:ext cx="360362" cy="234950"/>
          </a:xfrm>
          <a:prstGeom prst="rect">
            <a:avLst/>
          </a:prstGeom>
          <a:noFill/>
          <a:ln>
            <a:miter lim="800000"/>
            <a:headEnd/>
            <a:tailEnd/>
          </a:ln>
        </p:spPr>
        <p:txBody>
          <a:bodyPr lIns="17999" tIns="45717" rIns="17999" bIns="45717"/>
          <a:lstStyle/>
          <a:p>
            <a:pPr algn="ctr" eaLnBrk="0" hangingPunct="0">
              <a:spcBef>
                <a:spcPct val="20000"/>
              </a:spcBef>
              <a:buClr>
                <a:srgbClr val="A82217"/>
              </a:buClr>
              <a:buFont typeface="Wingdings 3" pitchFamily="18" charset="2"/>
              <a:buNone/>
              <a:defRPr/>
            </a:pPr>
            <a:fld id="{C538CF26-B3DD-421C-A4D9-E67956158447}" type="slidenum">
              <a:rPr lang="fr-FR" sz="1000">
                <a:solidFill>
                  <a:schemeClr val="tx1"/>
                </a:solidFill>
                <a:latin typeface="+mn-lt"/>
              </a:rPr>
              <a:pPr algn="ctr" eaLnBrk="0" hangingPunct="0">
                <a:spcBef>
                  <a:spcPct val="20000"/>
                </a:spcBef>
                <a:buClr>
                  <a:srgbClr val="A82217"/>
                </a:buClr>
                <a:buFont typeface="Wingdings 3" pitchFamily="18" charset="2"/>
                <a:buNone/>
                <a:defRPr/>
              </a:pPr>
              <a:t>31</a:t>
            </a:fld>
            <a:endParaRPr lang="fr-FR" sz="1000">
              <a:solidFill>
                <a:schemeClr val="tx1"/>
              </a:solidFill>
              <a:latin typeface="+mn-lt"/>
            </a:endParaRPr>
          </a:p>
        </p:txBody>
      </p:sp>
      <p:pic>
        <p:nvPicPr>
          <p:cNvPr id="38919" name="Picture 7" descr="C:\Users\Christophe\Desktop\Microsoft.png"/>
          <p:cNvPicPr>
            <a:picLocks noChangeAspect="1" noChangeArrowheads="1"/>
          </p:cNvPicPr>
          <p:nvPr/>
        </p:nvPicPr>
        <p:blipFill>
          <a:blip r:embed="rId5" cstate="print"/>
          <a:srcRect/>
          <a:stretch>
            <a:fillRect/>
          </a:stretch>
        </p:blipFill>
        <p:spPr bwMode="auto">
          <a:xfrm>
            <a:off x="6172200" y="1981200"/>
            <a:ext cx="2730614" cy="1752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2"/>
          <p:cNvPicPr>
            <a:picLocks noChangeAspect="1" noChangeArrowheads="1"/>
          </p:cNvPicPr>
          <p:nvPr/>
        </p:nvPicPr>
        <p:blipFill>
          <a:blip r:embed="rId6" cstate="print"/>
          <a:srcRect/>
          <a:stretch>
            <a:fillRect/>
          </a:stretch>
        </p:blipFill>
        <p:spPr bwMode="auto">
          <a:xfrm>
            <a:off x="8305800" y="6237208"/>
            <a:ext cx="838200" cy="620792"/>
          </a:xfrm>
          <a:prstGeom prst="rect">
            <a:avLst/>
          </a:prstGeom>
          <a:noFill/>
          <a:ln w="9525">
            <a:noFill/>
            <a:miter lim="800000"/>
            <a:headEnd/>
            <a:tailEnd/>
          </a:ln>
        </p:spPr>
      </p:pic>
      <p:sp>
        <p:nvSpPr>
          <p:cNvPr id="9"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Description du code</a:t>
            </a:r>
            <a:r>
              <a:rPr kumimoji="0" lang="fr-FR" sz="3700" b="0" i="0" u="none" strike="noStrike" kern="1200" cap="none" spc="-125" normalizeH="0" noProof="0" dirty="0" smtClean="0">
                <a:ln w="3175">
                  <a:noFill/>
                </a:ln>
                <a:solidFill>
                  <a:schemeClr val="bg2"/>
                </a:solidFill>
                <a:effectLst/>
                <a:uLnTx/>
                <a:uFillTx/>
                <a:latin typeface="Segoe Light" pitchFamily="34" charset="0"/>
                <a:ea typeface="+mn-ea"/>
                <a:cs typeface="Arial" charset="0"/>
              </a:rPr>
              <a:t> : .NET</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8" name="Text Box 4"/>
          <p:cNvSpPr txBox="1">
            <a:spLocks noChangeArrowheads="1"/>
          </p:cNvSpPr>
          <p:nvPr/>
        </p:nvSpPr>
        <p:spPr bwMode="auto">
          <a:xfrm>
            <a:off x="4953000" y="1066800"/>
            <a:ext cx="3505200" cy="677098"/>
          </a:xfrm>
          <a:prstGeom prst="rect">
            <a:avLst/>
          </a:prstGeom>
          <a:ln>
            <a:headEnd type="none" w="sm" len="sm"/>
            <a:tailEnd type="none" w="lg" len="lg"/>
          </a:ln>
        </p:spPr>
        <p:style>
          <a:lnRef idx="1">
            <a:schemeClr val="accent2"/>
          </a:lnRef>
          <a:fillRef idx="2">
            <a:schemeClr val="accent2"/>
          </a:fillRef>
          <a:effectRef idx="1">
            <a:schemeClr val="accent2"/>
          </a:effectRef>
          <a:fontRef idx="minor">
            <a:schemeClr val="dk1"/>
          </a:fontRef>
        </p:style>
        <p:txBody>
          <a:bodyPr wrap="square" lIns="91435" tIns="91435" rIns="91435" bIns="91435">
            <a:spAutoFit/>
          </a:bodyPr>
          <a:lstStyle/>
          <a:p>
            <a:pPr defTabSz="914559"/>
            <a:r>
              <a:rPr lang="en-US" sz="1700" b="1" u="sng" dirty="0" smtClean="0">
                <a:solidFill>
                  <a:schemeClr val="bg1"/>
                </a:solidFill>
                <a:effectLst>
                  <a:outerShdw blurRad="38100" dist="38100" dir="2700000" algn="tl">
                    <a:srgbClr val="C0C0C0"/>
                  </a:outerShdw>
                </a:effectLst>
                <a:latin typeface="Consolas" pitchFamily="49" charset="0"/>
              </a:rPr>
              <a:t>C#:</a:t>
            </a:r>
          </a:p>
          <a:p>
            <a:pPr defTabSz="914559"/>
            <a:r>
              <a:rPr lang="en-US" sz="1500" dirty="0" err="1" smtClean="0">
                <a:solidFill>
                  <a:schemeClr val="bg1"/>
                </a:solidFill>
                <a:effectLst>
                  <a:outerShdw blurRad="38100" dist="38100" dir="2700000" algn="tl">
                    <a:srgbClr val="C0C0C0"/>
                  </a:outerShdw>
                </a:effectLst>
                <a:latin typeface="Consolas" pitchFamily="49" charset="0"/>
              </a:rPr>
              <a:t>MessageBox.Show</a:t>
            </a:r>
            <a:r>
              <a:rPr lang="en-US" sz="1500" dirty="0" smtClean="0">
                <a:solidFill>
                  <a:schemeClr val="bg1"/>
                </a:solidFill>
                <a:effectLst>
                  <a:outerShdw blurRad="38100" dist="38100" dir="2700000" algn="tl">
                    <a:srgbClr val="C0C0C0"/>
                  </a:outerShdw>
                </a:effectLst>
                <a:latin typeface="Consolas" pitchFamily="49" charset="0"/>
              </a:rPr>
              <a:t>(“Hello”);</a:t>
            </a:r>
            <a:endParaRPr lang="en-US" sz="1500" dirty="0">
              <a:solidFill>
                <a:schemeClr val="bg1"/>
              </a:solidFill>
              <a:effectLst>
                <a:outerShdw blurRad="38100" dist="38100" dir="2700000" algn="tl">
                  <a:srgbClr val="C0C0C0"/>
                </a:outerShdw>
              </a:effectLst>
              <a:latin typeface="Consolas" pitchFamily="49" charset="0"/>
            </a:endParaRPr>
          </a:p>
        </p:txBody>
      </p:sp>
      <p:sp>
        <p:nvSpPr>
          <p:cNvPr id="11" name="Text Box 4"/>
          <p:cNvSpPr txBox="1">
            <a:spLocks noChangeArrowheads="1"/>
          </p:cNvSpPr>
          <p:nvPr/>
        </p:nvSpPr>
        <p:spPr bwMode="auto">
          <a:xfrm>
            <a:off x="1295400" y="5643037"/>
            <a:ext cx="6477000" cy="1138763"/>
          </a:xfrm>
          <a:prstGeom prst="rect">
            <a:avLst/>
          </a:prstGeom>
          <a:ln>
            <a:headEnd type="none" w="sm" len="sm"/>
            <a:tailEnd type="none" w="lg" len="lg"/>
          </a:ln>
        </p:spPr>
        <p:style>
          <a:lnRef idx="1">
            <a:schemeClr val="accent1"/>
          </a:lnRef>
          <a:fillRef idx="2">
            <a:schemeClr val="accent1"/>
          </a:fillRef>
          <a:effectRef idx="1">
            <a:schemeClr val="accent1"/>
          </a:effectRef>
          <a:fontRef idx="minor">
            <a:schemeClr val="dk1"/>
          </a:fontRef>
        </p:style>
        <p:txBody>
          <a:bodyPr wrap="square" lIns="91435" tIns="91435" rIns="91435" bIns="91435">
            <a:spAutoFit/>
          </a:bodyPr>
          <a:lstStyle/>
          <a:p>
            <a:pPr defTabSz="914559"/>
            <a:r>
              <a:rPr lang="en-US" sz="1700" b="1" u="sng" dirty="0" smtClean="0">
                <a:solidFill>
                  <a:schemeClr val="bg1"/>
                </a:solidFill>
                <a:effectLst>
                  <a:outerShdw blurRad="38100" dist="38100" dir="2700000" algn="tl">
                    <a:srgbClr val="C0C0C0"/>
                  </a:outerShdw>
                </a:effectLst>
                <a:latin typeface="Consolas" pitchFamily="49" charset="0"/>
              </a:rPr>
              <a:t>LINQ:</a:t>
            </a:r>
          </a:p>
          <a:p>
            <a:pPr defTabSz="914559"/>
            <a:r>
              <a:rPr lang="en-US" sz="1500" dirty="0" err="1" smtClean="0">
                <a:solidFill>
                  <a:schemeClr val="bg1"/>
                </a:solidFill>
                <a:effectLst>
                  <a:outerShdw blurRad="38100" dist="38100" dir="2700000" algn="tl">
                    <a:srgbClr val="C0C0C0"/>
                  </a:outerShdw>
                </a:effectLst>
                <a:latin typeface="Consolas" pitchFamily="49" charset="0"/>
              </a:rPr>
              <a:t>dg.ItemsSource</a:t>
            </a:r>
            <a:r>
              <a:rPr lang="en-US" sz="1500" dirty="0" smtClean="0">
                <a:solidFill>
                  <a:schemeClr val="bg1"/>
                </a:solidFill>
                <a:effectLst>
                  <a:outerShdw blurRad="38100" dist="38100" dir="2700000" algn="tl">
                    <a:srgbClr val="C0C0C0"/>
                  </a:outerShdw>
                </a:effectLst>
                <a:latin typeface="Consolas" pitchFamily="49" charset="0"/>
              </a:rPr>
              <a:t> = from author in authors</a:t>
            </a:r>
          </a:p>
          <a:p>
            <a:pPr defTabSz="914559"/>
            <a:r>
              <a:rPr lang="en-US" sz="1500" dirty="0" smtClean="0">
                <a:solidFill>
                  <a:schemeClr val="bg1"/>
                </a:solidFill>
                <a:effectLst>
                  <a:outerShdw blurRad="38100" dist="38100" dir="2700000" algn="tl">
                    <a:srgbClr val="C0C0C0"/>
                  </a:outerShdw>
                </a:effectLst>
                <a:latin typeface="Consolas" pitchFamily="49" charset="0"/>
              </a:rPr>
              <a:t>	         where </a:t>
            </a:r>
            <a:r>
              <a:rPr lang="en-US" sz="1500" dirty="0" err="1" smtClean="0">
                <a:solidFill>
                  <a:schemeClr val="bg1"/>
                </a:solidFill>
                <a:effectLst>
                  <a:outerShdw blurRad="38100" dist="38100" dir="2700000" algn="tl">
                    <a:srgbClr val="C0C0C0"/>
                  </a:outerShdw>
                </a:effectLst>
                <a:latin typeface="Consolas" pitchFamily="49" charset="0"/>
              </a:rPr>
              <a:t>author.Name.Contains</a:t>
            </a:r>
            <a:r>
              <a:rPr lang="en-US" sz="1500" dirty="0" smtClean="0">
                <a:solidFill>
                  <a:schemeClr val="bg1"/>
                </a:solidFill>
                <a:effectLst>
                  <a:outerShdw blurRad="38100" dist="38100" dir="2700000" algn="tl">
                    <a:srgbClr val="C0C0C0"/>
                  </a:outerShdw>
                </a:effectLst>
                <a:latin typeface="Consolas" pitchFamily="49" charset="0"/>
              </a:rPr>
              <a:t>(</a:t>
            </a:r>
            <a:r>
              <a:rPr lang="en-US" sz="1500" dirty="0" err="1" smtClean="0">
                <a:solidFill>
                  <a:schemeClr val="bg1"/>
                </a:solidFill>
                <a:effectLst>
                  <a:outerShdw blurRad="38100" dist="38100" dir="2700000" algn="tl">
                    <a:srgbClr val="C0C0C0"/>
                  </a:outerShdw>
                </a:effectLst>
                <a:latin typeface="Consolas" pitchFamily="49" charset="0"/>
              </a:rPr>
              <a:t>txtFilter.Text</a:t>
            </a:r>
            <a:r>
              <a:rPr lang="en-US" sz="1500" dirty="0" smtClean="0">
                <a:solidFill>
                  <a:schemeClr val="bg1"/>
                </a:solidFill>
                <a:effectLst>
                  <a:outerShdw blurRad="38100" dist="38100" dir="2700000" algn="tl">
                    <a:srgbClr val="C0C0C0"/>
                  </a:outerShdw>
                </a:effectLst>
                <a:latin typeface="Consolas" pitchFamily="49" charset="0"/>
              </a:rPr>
              <a:t>)</a:t>
            </a:r>
          </a:p>
          <a:p>
            <a:pPr defTabSz="914559"/>
            <a:r>
              <a:rPr lang="en-US" sz="1500" dirty="0" smtClean="0">
                <a:solidFill>
                  <a:schemeClr val="bg1"/>
                </a:solidFill>
                <a:effectLst>
                  <a:outerShdw blurRad="38100" dist="38100" dir="2700000" algn="tl">
                    <a:srgbClr val="C0C0C0"/>
                  </a:outerShdw>
                </a:effectLst>
                <a:latin typeface="Consolas" pitchFamily="49" charset="0"/>
              </a:rPr>
              <a:t>                 select author;</a:t>
            </a:r>
          </a:p>
        </p:txBody>
      </p:sp>
      <p:sp>
        <p:nvSpPr>
          <p:cNvPr id="12" name="Rectangle 11"/>
          <p:cNvSpPr txBox="1">
            <a:spLocks noChangeArrowheads="1"/>
          </p:cNvSpPr>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C358E2-BEB3-40E5-9F87-0EBEE5901F9F}" type="slidenum">
              <a:rPr kumimoji="0" lang="en-US" sz="1400" b="1" i="0" u="none" strike="noStrike" kern="1200" cap="none" spc="0" normalizeH="0" baseline="0" noProof="0" smtClean="0">
                <a:ln w="50800"/>
                <a:solidFill>
                  <a:schemeClr val="bg1">
                    <a:shade val="50000"/>
                  </a:schemeClr>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n-US" sz="1400" b="1" i="0" u="none" strike="noStrike" kern="1200" cap="none" spc="0" normalizeH="0" baseline="0" noProof="0" dirty="0">
              <a:ln w="50800"/>
              <a:solidFill>
                <a:schemeClr val="bg1">
                  <a:shade val="50000"/>
                </a:schemeClr>
              </a:solidFill>
              <a:effectLst/>
              <a:uLnTx/>
              <a:uFillTx/>
              <a:latin typeface="+mn-lt"/>
              <a:ea typeface="+mn-ea"/>
              <a:cs typeface="Arial" pitchFamily="34" charset="0"/>
            </a:endParaRPr>
          </a:p>
        </p:txBody>
      </p:sp>
      <p:sp>
        <p:nvSpPr>
          <p:cNvPr id="10" name="Text Box 4"/>
          <p:cNvSpPr txBox="1">
            <a:spLocks noChangeArrowheads="1"/>
          </p:cNvSpPr>
          <p:nvPr/>
        </p:nvSpPr>
        <p:spPr bwMode="auto">
          <a:xfrm>
            <a:off x="4648200" y="4038600"/>
            <a:ext cx="3505200" cy="1369596"/>
          </a:xfrm>
          <a:prstGeom prst="rect">
            <a:avLst/>
          </a:prstGeom>
          <a:ln>
            <a:headEnd type="none" w="sm" len="sm"/>
            <a:tailEnd type="none" w="lg" len="lg"/>
          </a:ln>
        </p:spPr>
        <p:style>
          <a:lnRef idx="1">
            <a:schemeClr val="accent4"/>
          </a:lnRef>
          <a:fillRef idx="2">
            <a:schemeClr val="accent4"/>
          </a:fillRef>
          <a:effectRef idx="1">
            <a:schemeClr val="accent4"/>
          </a:effectRef>
          <a:fontRef idx="minor">
            <a:schemeClr val="dk1"/>
          </a:fontRef>
        </p:style>
        <p:txBody>
          <a:bodyPr wrap="square" lIns="91435" tIns="91435" rIns="91435" bIns="91435">
            <a:spAutoFit/>
          </a:bodyPr>
          <a:lstStyle/>
          <a:p>
            <a:pPr defTabSz="914559"/>
            <a:r>
              <a:rPr lang="en-US" sz="1700" b="1" u="sng" dirty="0" smtClean="0">
                <a:solidFill>
                  <a:schemeClr val="bg1"/>
                </a:solidFill>
                <a:effectLst>
                  <a:outerShdw blurRad="38100" dist="38100" dir="2700000" algn="tl">
                    <a:srgbClr val="C0C0C0"/>
                  </a:outerShdw>
                </a:effectLst>
                <a:latin typeface="Consolas" pitchFamily="49" charset="0"/>
              </a:rPr>
              <a:t>Generics:</a:t>
            </a:r>
          </a:p>
          <a:p>
            <a:pPr defTabSz="914559"/>
            <a:r>
              <a:rPr lang="en-US" sz="1500" dirty="0" smtClean="0">
                <a:solidFill>
                  <a:schemeClr val="bg1"/>
                </a:solidFill>
                <a:effectLst>
                  <a:outerShdw blurRad="38100" dist="38100" dir="2700000" algn="tl">
                    <a:srgbClr val="C0C0C0"/>
                  </a:outerShdw>
                </a:effectLst>
                <a:latin typeface="Consolas" pitchFamily="49" charset="0"/>
              </a:rPr>
              <a:t>public class Test&lt;Type&gt;{ … }</a:t>
            </a:r>
          </a:p>
          <a:p>
            <a:pPr defTabSz="914559"/>
            <a:endParaRPr lang="en-US" sz="1500" dirty="0" smtClean="0">
              <a:solidFill>
                <a:schemeClr val="bg1"/>
              </a:solidFill>
              <a:effectLst>
                <a:outerShdw blurRad="38100" dist="38100" dir="2700000" algn="tl">
                  <a:srgbClr val="C0C0C0"/>
                </a:outerShdw>
              </a:effectLst>
              <a:latin typeface="Consolas" pitchFamily="49" charset="0"/>
            </a:endParaRPr>
          </a:p>
          <a:p>
            <a:pPr defTabSz="914559"/>
            <a:r>
              <a:rPr lang="en-US" sz="1500" dirty="0" smtClean="0">
                <a:solidFill>
                  <a:schemeClr val="bg1"/>
                </a:solidFill>
                <a:effectLst>
                  <a:outerShdw blurRad="38100" dist="38100" dir="2700000" algn="tl">
                    <a:srgbClr val="C0C0C0"/>
                  </a:outerShdw>
                </a:effectLst>
                <a:latin typeface="Consolas" pitchFamily="49" charset="0"/>
              </a:rPr>
              <a:t>Test&lt;char&gt; = new Test&lt;char&gt;();</a:t>
            </a:r>
          </a:p>
          <a:p>
            <a:pPr defTabSz="914559"/>
            <a:r>
              <a:rPr lang="en-US" sz="1500" dirty="0" smtClean="0">
                <a:solidFill>
                  <a:schemeClr val="bg1"/>
                </a:solidFill>
                <a:effectLst>
                  <a:outerShdw blurRad="38100" dist="38100" dir="2700000" algn="tl">
                    <a:srgbClr val="C0C0C0"/>
                  </a:outerShdw>
                </a:effectLst>
                <a:latin typeface="Consolas" pitchFamily="49" charset="0"/>
              </a:rPr>
              <a:t>Test&lt;</a:t>
            </a:r>
            <a:r>
              <a:rPr lang="en-US" sz="1500" dirty="0" err="1" smtClean="0">
                <a:solidFill>
                  <a:schemeClr val="bg1"/>
                </a:solidFill>
                <a:effectLst>
                  <a:outerShdw blurRad="38100" dist="38100" dir="2700000" algn="tl">
                    <a:srgbClr val="C0C0C0"/>
                  </a:outerShdw>
                </a:effectLst>
                <a:latin typeface="Consolas" pitchFamily="49" charset="0"/>
              </a:rPr>
              <a:t>int</a:t>
            </a:r>
            <a:r>
              <a:rPr lang="en-US" sz="1500" dirty="0" smtClean="0">
                <a:solidFill>
                  <a:schemeClr val="bg1"/>
                </a:solidFill>
                <a:effectLst>
                  <a:outerShdw blurRad="38100" dist="38100" dir="2700000" algn="tl">
                    <a:srgbClr val="C0C0C0"/>
                  </a:outerShdw>
                </a:effectLst>
                <a:latin typeface="Consolas" pitchFamily="49" charset="0"/>
              </a:rPr>
              <a:t>&gt; = new Test&lt;</a:t>
            </a:r>
            <a:r>
              <a:rPr lang="en-US" sz="1500" dirty="0" err="1" smtClean="0">
                <a:solidFill>
                  <a:schemeClr val="bg1"/>
                </a:solidFill>
                <a:effectLst>
                  <a:outerShdw blurRad="38100" dist="38100" dir="2700000" algn="tl">
                    <a:srgbClr val="C0C0C0"/>
                  </a:outerShdw>
                </a:effectLst>
                <a:latin typeface="Consolas" pitchFamily="49" charset="0"/>
              </a:rPr>
              <a:t>int</a:t>
            </a:r>
            <a:r>
              <a:rPr lang="en-US" sz="1500" dirty="0" smtClean="0">
                <a:solidFill>
                  <a:schemeClr val="bg1"/>
                </a:solidFill>
                <a:effectLst>
                  <a:outerShdw blurRad="38100" dist="38100" dir="2700000" algn="tl">
                    <a:srgbClr val="C0C0C0"/>
                  </a:outerShdw>
                </a:effectLst>
                <a:latin typeface="Consolas" pitchFamily="49" charset="0"/>
              </a:rPr>
              <a:t>&gt;();</a:t>
            </a:r>
          </a:p>
        </p:txBody>
      </p:sp>
    </p:spTree>
  </p:cSld>
  <p:clrMapOvr>
    <a:masterClrMapping/>
  </p:clrMapOvr>
  <p:transition advTm="100777">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360363" y="1203325"/>
            <a:ext cx="8382000" cy="3588675"/>
          </a:xfrm>
        </p:spPr>
        <p:txBody>
          <a:bodyPr/>
          <a:lstStyle/>
          <a:p>
            <a:pPr marL="342900" lvl="0" indent="-342900" defTabSz="914400" eaLnBrk="1" hangingPunct="1">
              <a:lnSpc>
                <a:spcPct val="100000"/>
              </a:lnSpc>
              <a:buBlip>
                <a:blip r:embed="rId3"/>
              </a:buBlip>
              <a:defRPr/>
            </a:pPr>
            <a:r>
              <a:rPr lang="fr-FR" sz="2200" b="1" kern="0" dirty="0" smtClean="0">
                <a:solidFill>
                  <a:srgbClr val="4D4D4D"/>
                </a:solidFill>
                <a:latin typeface="Arial"/>
              </a:rPr>
              <a:t>Langage de script orienté objet</a:t>
            </a:r>
          </a:p>
          <a:p>
            <a:pPr marL="342900" lvl="0" indent="-342900" defTabSz="914400" eaLnBrk="1" hangingPunct="1">
              <a:lnSpc>
                <a:spcPct val="100000"/>
              </a:lnSpc>
              <a:buBlip>
                <a:blip r:embed="rId3"/>
              </a:buBlip>
              <a:defRPr/>
            </a:pP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Semblable à JavaScript</a:t>
            </a:r>
          </a:p>
          <a:p>
            <a:pPr marL="342900" lvl="0" indent="-342900" defTabSz="914400" eaLnBrk="1" hangingPunct="1">
              <a:lnSpc>
                <a:spcPct val="100000"/>
              </a:lnSpc>
              <a:buBlip>
                <a:blip r:embed="rId3"/>
              </a:buBlip>
              <a:defRPr/>
            </a:pPr>
            <a:endParaRPr lang="fr-FR" sz="2200" b="1" kern="0" dirty="0" smtClean="0">
              <a:solidFill>
                <a:srgbClr val="4D4D4D"/>
              </a:solidFill>
              <a:latin typeface="Arial"/>
            </a:endParaRPr>
          </a:p>
          <a:p>
            <a:pPr marL="342900" indent="-342900" defTabSz="914400" eaLnBrk="1" hangingPunct="1">
              <a:lnSpc>
                <a:spcPct val="100000"/>
              </a:lnSpc>
              <a:buBlip>
                <a:blip r:embed="rId3"/>
              </a:buBlip>
              <a:defRPr/>
            </a:pPr>
            <a:r>
              <a:rPr lang="fr-FR" sz="2200" b="1" kern="0" dirty="0" smtClean="0">
                <a:solidFill>
                  <a:srgbClr val="4D4D4D"/>
                </a:solidFill>
                <a:latin typeface="Arial"/>
              </a:rPr>
              <a:t>Support total de la norme ECMAScript4 (ES4)</a:t>
            </a:r>
          </a:p>
          <a:p>
            <a:pPr marL="342900" lvl="0" indent="-342900" defTabSz="914400" eaLnBrk="1" hangingPunct="1">
              <a:lnSpc>
                <a:spcPct val="100000"/>
              </a:lnSpc>
              <a:buBlip>
                <a:blip r:embed="rId3"/>
              </a:buBlip>
              <a:defRPr/>
            </a:pP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Ajout d’interactivité au Flash</a:t>
            </a:r>
          </a:p>
          <a:p>
            <a:pPr marL="342900" lvl="0" indent="-342900" defTabSz="914400" eaLnBrk="1" hangingPunct="1">
              <a:lnSpc>
                <a:spcPct val="100000"/>
              </a:lnSpc>
              <a:buBlip>
                <a:blip r:embed="rId3"/>
              </a:buBlip>
              <a:defRPr/>
            </a:pP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Vérification des types à la compilation et à l’exécution</a:t>
            </a:r>
          </a:p>
        </p:txBody>
      </p:sp>
      <p:sp>
        <p:nvSpPr>
          <p:cNvPr id="5" name="Slide Number Placeholder 4"/>
          <p:cNvSpPr txBox="1">
            <a:spLocks noGrp="1"/>
          </p:cNvSpPr>
          <p:nvPr/>
        </p:nvSpPr>
        <p:spPr bwMode="auto">
          <a:xfrm>
            <a:off x="8027988" y="6453188"/>
            <a:ext cx="360362" cy="234950"/>
          </a:xfrm>
          <a:prstGeom prst="rect">
            <a:avLst/>
          </a:prstGeom>
          <a:noFill/>
          <a:ln>
            <a:miter lim="800000"/>
            <a:headEnd/>
            <a:tailEnd/>
          </a:ln>
        </p:spPr>
        <p:txBody>
          <a:bodyPr lIns="17999" tIns="45717" rIns="17999" bIns="45717"/>
          <a:lstStyle/>
          <a:p>
            <a:pPr algn="ctr" eaLnBrk="0" hangingPunct="0">
              <a:spcBef>
                <a:spcPct val="20000"/>
              </a:spcBef>
              <a:buClr>
                <a:srgbClr val="A82217"/>
              </a:buClr>
              <a:buFont typeface="Wingdings 3" pitchFamily="18" charset="2"/>
              <a:buNone/>
              <a:defRPr/>
            </a:pPr>
            <a:fld id="{C538CF26-B3DD-421C-A4D9-E67956158447}" type="slidenum">
              <a:rPr lang="fr-FR" sz="1000">
                <a:solidFill>
                  <a:schemeClr val="tx1"/>
                </a:solidFill>
                <a:latin typeface="+mn-lt"/>
              </a:rPr>
              <a:pPr algn="ctr" eaLnBrk="0" hangingPunct="0">
                <a:spcBef>
                  <a:spcPct val="20000"/>
                </a:spcBef>
                <a:buClr>
                  <a:srgbClr val="A82217"/>
                </a:buClr>
                <a:buFont typeface="Wingdings 3" pitchFamily="18" charset="2"/>
                <a:buNone/>
                <a:defRPr/>
              </a:pPr>
              <a:t>32</a:t>
            </a:fld>
            <a:endParaRPr lang="fr-FR" sz="1000">
              <a:solidFill>
                <a:schemeClr val="tx1"/>
              </a:solidFill>
              <a:latin typeface="+mn-lt"/>
            </a:endParaRPr>
          </a:p>
        </p:txBody>
      </p:sp>
      <p:sp>
        <p:nvSpPr>
          <p:cNvPr id="10"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Description du code</a:t>
            </a:r>
            <a:r>
              <a:rPr kumimoji="0" lang="fr-FR" sz="3700" b="0" i="0" u="none" strike="noStrike" kern="1200" cap="none" spc="-125" normalizeH="0" noProof="0" dirty="0" smtClean="0">
                <a:ln w="3175">
                  <a:noFill/>
                </a:ln>
                <a:solidFill>
                  <a:schemeClr val="bg2"/>
                </a:solidFill>
                <a:effectLst/>
                <a:uLnTx/>
                <a:uFillTx/>
                <a:latin typeface="Segoe Light" pitchFamily="34" charset="0"/>
                <a:ea typeface="+mn-ea"/>
                <a:cs typeface="Arial" charset="0"/>
              </a:rPr>
              <a:t> : </a:t>
            </a:r>
            <a:r>
              <a:rPr lang="fr-FR" sz="3700" spc="-125" dirty="0" smtClean="0">
                <a:ln w="3175">
                  <a:noFill/>
                </a:ln>
                <a:solidFill>
                  <a:schemeClr val="bg2"/>
                </a:solidFill>
                <a:latin typeface="Segoe Light" pitchFamily="34" charset="0"/>
                <a:cs typeface="Arial" charset="0"/>
              </a:rPr>
              <a:t>Action Script 3</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pic>
        <p:nvPicPr>
          <p:cNvPr id="11" name="Picture 2"/>
          <p:cNvPicPr>
            <a:picLocks noChangeAspect="1" noChangeArrowheads="1"/>
          </p:cNvPicPr>
          <p:nvPr/>
        </p:nvPicPr>
        <p:blipFill>
          <a:blip r:embed="rId4" cstate="print"/>
          <a:srcRect/>
          <a:stretch>
            <a:fillRect/>
          </a:stretch>
        </p:blipFill>
        <p:spPr bwMode="auto">
          <a:xfrm>
            <a:off x="8458200" y="6172200"/>
            <a:ext cx="533400"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txBox="1">
            <a:spLocks noChangeArrowheads="1"/>
          </p:cNvSpPr>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C358E2-BEB3-40E5-9F87-0EBEE5901F9F}" type="slidenum">
              <a:rPr kumimoji="0" lang="en-US" sz="1400" b="1" i="0" u="none" strike="noStrike" kern="1200" cap="none" spc="0" normalizeH="0" baseline="0" noProof="0" smtClean="0">
                <a:ln w="50800"/>
                <a:solidFill>
                  <a:schemeClr val="bg1">
                    <a:shade val="50000"/>
                  </a:schemeClr>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n-US" sz="1400" b="1" i="0" u="none" strike="noStrike" kern="1200" cap="none" spc="0" normalizeH="0" baseline="0" noProof="0" dirty="0">
              <a:ln w="50800"/>
              <a:solidFill>
                <a:schemeClr val="bg1">
                  <a:shade val="50000"/>
                </a:schemeClr>
              </a:solidFill>
              <a:effectLst/>
              <a:uLnTx/>
              <a:uFillTx/>
              <a:latin typeface="+mn-lt"/>
              <a:ea typeface="+mn-ea"/>
              <a:cs typeface="Arial" pitchFamily="34" charset="0"/>
            </a:endParaRPr>
          </a:p>
        </p:txBody>
      </p:sp>
    </p:spTree>
  </p:cSld>
  <p:clrMapOvr>
    <a:masterClrMapping/>
  </p:clrMapOvr>
  <p:transition advTm="6973">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381000" y="1139851"/>
            <a:ext cx="8382000" cy="3330142"/>
          </a:xfrm>
        </p:spPr>
        <p:txBody>
          <a:bodyPr/>
          <a:lstStyle/>
          <a:p>
            <a:pPr marL="342900" lvl="0" indent="-342900" defTabSz="914400" eaLnBrk="1" hangingPunct="1">
              <a:lnSpc>
                <a:spcPct val="100000"/>
              </a:lnSpc>
              <a:buBlip>
                <a:blip r:embed="rId3"/>
              </a:buBlip>
              <a:defRPr/>
            </a:pPr>
            <a:r>
              <a:rPr lang="fr-FR" sz="2200" b="1" kern="0" dirty="0" err="1" smtClean="0">
                <a:solidFill>
                  <a:srgbClr val="4D4D4D"/>
                </a:solidFill>
                <a:latin typeface="Arial"/>
              </a:rPr>
              <a:t>eXtensible</a:t>
            </a:r>
            <a:r>
              <a:rPr lang="fr-FR" sz="2200" b="1" kern="0" dirty="0" smtClean="0">
                <a:solidFill>
                  <a:srgbClr val="4D4D4D"/>
                </a:solidFill>
                <a:latin typeface="Arial"/>
              </a:rPr>
              <a:t> Application </a:t>
            </a:r>
            <a:r>
              <a:rPr lang="fr-FR" sz="2200" b="1" kern="0" dirty="0" err="1" smtClean="0">
                <a:solidFill>
                  <a:srgbClr val="4D4D4D"/>
                </a:solidFill>
                <a:latin typeface="Arial"/>
              </a:rPr>
              <a:t>Markup</a:t>
            </a:r>
            <a:r>
              <a:rPr lang="fr-FR" sz="2200" b="1" kern="0" dirty="0" smtClean="0">
                <a:solidFill>
                  <a:srgbClr val="4D4D4D"/>
                </a:solidFill>
                <a:latin typeface="Arial"/>
              </a:rPr>
              <a:t> </a:t>
            </a:r>
            <a:r>
              <a:rPr lang="fr-FR" sz="2200" b="1" kern="0" dirty="0" err="1" smtClean="0">
                <a:solidFill>
                  <a:srgbClr val="4D4D4D"/>
                </a:solidFill>
                <a:latin typeface="Arial"/>
              </a:rPr>
              <a:t>Language</a:t>
            </a: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endParaRPr lang="fr-FR" sz="20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Langage déclaratif basé sur XML</a:t>
            </a:r>
          </a:p>
          <a:p>
            <a:pPr marL="742950" lvl="1" indent="-285750" defTabSz="914400" eaLnBrk="1" hangingPunct="1">
              <a:lnSpc>
                <a:spcPct val="100000"/>
              </a:lnSpc>
              <a:buBlip>
                <a:blip r:embed="rId4"/>
              </a:buBlip>
              <a:defRPr/>
            </a:pPr>
            <a:r>
              <a:rPr lang="fr-FR" kern="0" dirty="0" smtClean="0">
                <a:solidFill>
                  <a:srgbClr val="4D4D4D"/>
                </a:solidFill>
                <a:latin typeface="Arial"/>
              </a:rPr>
              <a:t>Définir une hiérarchie d’objets graphiques</a:t>
            </a:r>
          </a:p>
          <a:p>
            <a:pPr marL="742950" lvl="1" indent="-285750" defTabSz="914400" eaLnBrk="1" hangingPunct="1">
              <a:lnSpc>
                <a:spcPct val="100000"/>
              </a:lnSpc>
              <a:buBlip>
                <a:blip r:embed="rId4"/>
              </a:buBlip>
              <a:defRPr/>
            </a:pPr>
            <a:endParaRPr lang="fr-FR" sz="19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Un langage objet</a:t>
            </a:r>
          </a:p>
          <a:p>
            <a:pPr marL="742950" lvl="1" indent="-285750" defTabSz="914400" eaLnBrk="1" hangingPunct="1">
              <a:lnSpc>
                <a:spcPct val="100000"/>
              </a:lnSpc>
              <a:buBlip>
                <a:blip r:embed="rId4"/>
              </a:buBlip>
              <a:defRPr/>
            </a:pPr>
            <a:r>
              <a:rPr lang="fr-FR" kern="0" dirty="0" smtClean="0">
                <a:solidFill>
                  <a:srgbClr val="4D4D4D"/>
                </a:solidFill>
                <a:latin typeface="Arial"/>
              </a:rPr>
              <a:t>Les balises deviennent des objets &amp; les attributs des propriétés</a:t>
            </a:r>
          </a:p>
          <a:p>
            <a:pPr marL="742950" lvl="1" indent="-285750" defTabSz="914400" eaLnBrk="1" hangingPunct="1">
              <a:lnSpc>
                <a:spcPct val="100000"/>
              </a:lnSpc>
              <a:buBlip>
                <a:blip r:embed="rId4"/>
              </a:buBlip>
              <a:defRPr/>
            </a:pPr>
            <a:r>
              <a:rPr lang="fr-FR" kern="0" dirty="0" smtClean="0">
                <a:solidFill>
                  <a:srgbClr val="4D4D4D"/>
                </a:solidFill>
                <a:latin typeface="Arial"/>
              </a:rPr>
              <a:t>Les balises prédéfinies du langage représentent des classes .NET</a:t>
            </a:r>
            <a:endParaRPr lang="fr-FR" dirty="0" smtClean="0"/>
          </a:p>
          <a:p>
            <a:pPr marL="742950" lvl="1" indent="-285750" defTabSz="914400" eaLnBrk="1" hangingPunct="1">
              <a:lnSpc>
                <a:spcPct val="100000"/>
              </a:lnSpc>
              <a:buBlip>
                <a:blip r:embed="rId4"/>
              </a:buBlip>
              <a:defRPr/>
            </a:pPr>
            <a:endParaRPr lang="fr-FR" sz="1900" b="1" kern="0" dirty="0" smtClean="0">
              <a:solidFill>
                <a:srgbClr val="4D4D4D"/>
              </a:solidFill>
              <a:latin typeface="Arial"/>
            </a:endParaRPr>
          </a:p>
        </p:txBody>
      </p:sp>
      <p:sp>
        <p:nvSpPr>
          <p:cNvPr id="5" name="Slide Number Placeholder 4"/>
          <p:cNvSpPr txBox="1">
            <a:spLocks noGrp="1"/>
          </p:cNvSpPr>
          <p:nvPr/>
        </p:nvSpPr>
        <p:spPr bwMode="auto">
          <a:xfrm>
            <a:off x="8027988" y="6453188"/>
            <a:ext cx="360362" cy="234950"/>
          </a:xfrm>
          <a:prstGeom prst="rect">
            <a:avLst/>
          </a:prstGeom>
          <a:noFill/>
          <a:ln>
            <a:miter lim="800000"/>
            <a:headEnd/>
            <a:tailEnd/>
          </a:ln>
        </p:spPr>
        <p:txBody>
          <a:bodyPr lIns="17999" tIns="45717" rIns="17999" bIns="45717"/>
          <a:lstStyle/>
          <a:p>
            <a:pPr algn="ctr" eaLnBrk="0" hangingPunct="0">
              <a:spcBef>
                <a:spcPct val="20000"/>
              </a:spcBef>
              <a:buClr>
                <a:srgbClr val="A82217"/>
              </a:buClr>
              <a:buFont typeface="Wingdings 3" pitchFamily="18" charset="2"/>
              <a:buNone/>
              <a:defRPr/>
            </a:pPr>
            <a:fld id="{C538CF26-B3DD-421C-A4D9-E67956158447}" type="slidenum">
              <a:rPr lang="fr-FR" sz="1000">
                <a:solidFill>
                  <a:schemeClr val="tx1"/>
                </a:solidFill>
                <a:latin typeface="+mn-lt"/>
              </a:rPr>
              <a:pPr algn="ctr" eaLnBrk="0" hangingPunct="0">
                <a:spcBef>
                  <a:spcPct val="20000"/>
                </a:spcBef>
                <a:buClr>
                  <a:srgbClr val="A82217"/>
                </a:buClr>
                <a:buFont typeface="Wingdings 3" pitchFamily="18" charset="2"/>
                <a:buNone/>
                <a:defRPr/>
              </a:pPr>
              <a:t>33</a:t>
            </a:fld>
            <a:endParaRPr lang="fr-FR" sz="1000">
              <a:solidFill>
                <a:schemeClr val="tx1"/>
              </a:solidFill>
              <a:latin typeface="+mn-lt"/>
            </a:endParaRPr>
          </a:p>
        </p:txBody>
      </p:sp>
      <p:sp>
        <p:nvSpPr>
          <p:cNvPr id="11" name="Rectangle 6"/>
          <p:cNvSpPr txBox="1">
            <a:spLocks noChangeArrowheads="1"/>
          </p:cNvSpPr>
          <p:nvPr/>
        </p:nvSpPr>
        <p:spPr>
          <a:xfrm>
            <a:off x="360363" y="304800"/>
            <a:ext cx="8382000" cy="512448"/>
          </a:xfrm>
          <a:prstGeom prst="rect">
            <a:avLst/>
          </a:prstGeom>
          <a:noFill/>
          <a:ln/>
        </p:spPr>
        <p:txBody>
          <a:bodyPr vert="horz" wrap="square" lIns="0" tIns="0" rIns="0" bIns="0" rtlCol="0" anchor="t">
            <a:spAutoFit/>
          </a:bodyPr>
          <a:lstStyle/>
          <a:p>
            <a:pPr defTabSz="912813" eaLnBrk="0" hangingPunct="0">
              <a:lnSpc>
                <a:spcPct val="90000"/>
              </a:lnSpc>
              <a:defRPr/>
            </a:pPr>
            <a:r>
              <a:rPr lang="fr-FR" sz="3700" spc="-125" dirty="0" smtClean="0">
                <a:ln w="3175">
                  <a:noFill/>
                </a:ln>
                <a:solidFill>
                  <a:srgbClr val="125CA7"/>
                </a:solidFill>
                <a:latin typeface="Segoe Light" pitchFamily="34" charset="0"/>
                <a:cs typeface="Arial" charset="0"/>
              </a:rPr>
              <a:t>Description du code : XAML (1/2)</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pic>
        <p:nvPicPr>
          <p:cNvPr id="12" name="Picture 2"/>
          <p:cNvPicPr>
            <a:picLocks noChangeAspect="1" noChangeArrowheads="1"/>
          </p:cNvPicPr>
          <p:nvPr/>
        </p:nvPicPr>
        <p:blipFill>
          <a:blip r:embed="rId5" cstate="print"/>
          <a:srcRect/>
          <a:stretch>
            <a:fillRect/>
          </a:stretch>
        </p:blipFill>
        <p:spPr bwMode="auto">
          <a:xfrm>
            <a:off x="8305800" y="6237208"/>
            <a:ext cx="838200" cy="620792"/>
          </a:xfrm>
          <a:prstGeom prst="rect">
            <a:avLst/>
          </a:prstGeom>
          <a:noFill/>
          <a:ln w="9525">
            <a:noFill/>
            <a:miter lim="800000"/>
            <a:headEnd/>
            <a:tailEnd/>
          </a:ln>
        </p:spPr>
      </p:pic>
      <p:pic>
        <p:nvPicPr>
          <p:cNvPr id="10" name="Picture 7" descr="http://blogs.developpeur.org/blogs/guillaume/WindowsLiveWriter/XAMLExtensibleApplicationMarkupLanguageL_9835/xamlLogo_2.jpg"/>
          <p:cNvPicPr>
            <a:picLocks noChangeAspect="1" noChangeArrowheads="1"/>
          </p:cNvPicPr>
          <p:nvPr/>
        </p:nvPicPr>
        <p:blipFill>
          <a:blip r:embed="rId6" cstate="print"/>
          <a:srcRect/>
          <a:stretch>
            <a:fillRect/>
          </a:stretch>
        </p:blipFill>
        <p:spPr bwMode="auto">
          <a:xfrm>
            <a:off x="7772400" y="1524000"/>
            <a:ext cx="1066800" cy="1331941"/>
          </a:xfrm>
          <a:prstGeom prst="rect">
            <a:avLst/>
          </a:prstGeom>
          <a:noFill/>
          <a:ln w="9525">
            <a:noFill/>
            <a:miter lim="800000"/>
            <a:headEnd/>
            <a:tailEnd/>
          </a:ln>
        </p:spPr>
      </p:pic>
      <p:sp>
        <p:nvSpPr>
          <p:cNvPr id="8" name="Rectangle 7"/>
          <p:cNvSpPr txBox="1">
            <a:spLocks noChangeArrowheads="1"/>
          </p:cNvSpPr>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C358E2-BEB3-40E5-9F87-0EBEE5901F9F}" type="slidenum">
              <a:rPr kumimoji="0" lang="en-US" sz="1400" b="1" i="0" u="none" strike="noStrike" kern="1200" cap="none" spc="0" normalizeH="0" baseline="0" noProof="0" smtClean="0">
                <a:ln w="50800"/>
                <a:solidFill>
                  <a:schemeClr val="bg1">
                    <a:shade val="50000"/>
                  </a:schemeClr>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en-US" sz="1400" b="1" i="0" u="none" strike="noStrike" kern="1200" cap="none" spc="0" normalizeH="0" baseline="0" noProof="0" dirty="0">
              <a:ln w="50800"/>
              <a:solidFill>
                <a:schemeClr val="bg1">
                  <a:shade val="50000"/>
                </a:schemeClr>
              </a:solidFill>
              <a:effectLst/>
              <a:uLnTx/>
              <a:uFillTx/>
              <a:latin typeface="+mn-lt"/>
              <a:ea typeface="+mn-ea"/>
              <a:cs typeface="Arial" pitchFamily="34" charset="0"/>
            </a:endParaRPr>
          </a:p>
        </p:txBody>
      </p:sp>
    </p:spTree>
  </p:cSld>
  <p:clrMapOvr>
    <a:masterClrMapping/>
  </p:clrMapOvr>
  <p:transition advTm="61184">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Flèche vers le haut 4"/>
          <p:cNvSpPr>
            <a:spLocks noChangeArrowheads="1"/>
          </p:cNvSpPr>
          <p:nvPr/>
        </p:nvSpPr>
        <p:spPr bwMode="auto">
          <a:xfrm>
            <a:off x="5943600" y="1295400"/>
            <a:ext cx="500062" cy="428625"/>
          </a:xfrm>
          <a:prstGeom prst="upArrow">
            <a:avLst>
              <a:gd name="adj1" fmla="val 50000"/>
              <a:gd name="adj2" fmla="val 50000"/>
            </a:avLst>
          </a:prstGeom>
          <a:solidFill>
            <a:srgbClr val="00B050"/>
          </a:solidFill>
          <a:ln>
            <a:headEnd/>
            <a:tailEnd/>
          </a:ln>
        </p:spPr>
        <p:style>
          <a:lnRef idx="1">
            <a:schemeClr val="accent5"/>
          </a:lnRef>
          <a:fillRef idx="1002">
            <a:schemeClr val="dk2"/>
          </a:fillRef>
          <a:effectRef idx="2">
            <a:schemeClr val="accent5"/>
          </a:effectRef>
          <a:fontRef idx="minor">
            <a:schemeClr val="lt1"/>
          </a:fontRef>
        </p:style>
        <p:txBody>
          <a:bodyPr/>
          <a:lstStyle/>
          <a:p>
            <a:pPr algn="r">
              <a:defRPr/>
            </a:pPr>
            <a:endParaRPr lang="fr-FR">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50800" dist="38100" dir="10800000" algn="r" rotWithShape="0">
                  <a:prstClr val="black">
                    <a:alpha val="40000"/>
                  </a:prstClr>
                </a:outerShdw>
              </a:effectLst>
              <a:latin typeface="Times New Roman" pitchFamily="18" charset="0"/>
            </a:endParaRPr>
          </a:p>
        </p:txBody>
      </p:sp>
      <p:sp>
        <p:nvSpPr>
          <p:cNvPr id="47110" name="Flèche vers le haut 5"/>
          <p:cNvSpPr>
            <a:spLocks noChangeArrowheads="1"/>
          </p:cNvSpPr>
          <p:nvPr/>
        </p:nvSpPr>
        <p:spPr bwMode="auto">
          <a:xfrm rot="10800000">
            <a:off x="5943600" y="2009775"/>
            <a:ext cx="500062" cy="428625"/>
          </a:xfrm>
          <a:prstGeom prst="upArrow">
            <a:avLst>
              <a:gd name="adj1" fmla="val 50000"/>
              <a:gd name="adj2" fmla="val 50000"/>
            </a:avLst>
          </a:prstGeom>
          <a:solidFill>
            <a:srgbClr val="C00000"/>
          </a:solidFill>
          <a:ln>
            <a:headEnd/>
            <a:tailEnd/>
          </a:ln>
        </p:spPr>
        <p:style>
          <a:lnRef idx="1">
            <a:schemeClr val="accent5"/>
          </a:lnRef>
          <a:fillRef idx="3">
            <a:schemeClr val="accent5"/>
          </a:fillRef>
          <a:effectRef idx="2">
            <a:schemeClr val="accent5"/>
          </a:effectRef>
          <a:fontRef idx="minor">
            <a:schemeClr val="lt1"/>
          </a:fontRef>
        </p:style>
        <p:txBody>
          <a:bodyPr/>
          <a:lstStyle/>
          <a:p>
            <a:pPr algn="r">
              <a:defRPr/>
            </a:pPr>
            <a:endParaRPr lang="fr-FR" b="0">
              <a:solidFill>
                <a:schemeClr val="tx1"/>
              </a:solidFill>
              <a:latin typeface="Times New Roman" pitchFamily="18" charset="0"/>
            </a:endParaRPr>
          </a:p>
        </p:txBody>
      </p:sp>
      <p:sp>
        <p:nvSpPr>
          <p:cNvPr id="7" name="Text Box 4"/>
          <p:cNvSpPr txBox="1">
            <a:spLocks noChangeArrowheads="1"/>
          </p:cNvSpPr>
          <p:nvPr/>
        </p:nvSpPr>
        <p:spPr bwMode="auto">
          <a:xfrm>
            <a:off x="228600" y="2953951"/>
            <a:ext cx="6769792" cy="2400647"/>
          </a:xfrm>
          <a:prstGeom prst="rect">
            <a:avLst/>
          </a:prstGeom>
          <a:ln>
            <a:headEnd type="none" w="sm" len="sm"/>
            <a:tailEnd type="none" w="lg" len="lg"/>
          </a:ln>
        </p:spPr>
        <p:style>
          <a:lnRef idx="1">
            <a:schemeClr val="accent2"/>
          </a:lnRef>
          <a:fillRef idx="2">
            <a:schemeClr val="accent2"/>
          </a:fillRef>
          <a:effectRef idx="1">
            <a:schemeClr val="accent2"/>
          </a:effectRef>
          <a:fontRef idx="minor">
            <a:schemeClr val="dk1"/>
          </a:fontRef>
        </p:style>
        <p:txBody>
          <a:bodyPr wrap="none" lIns="91435" tIns="91435" rIns="91435" bIns="91435">
            <a:spAutoFit/>
          </a:bodyPr>
          <a:lstStyle/>
          <a:p>
            <a:pPr defTabSz="914559"/>
            <a:r>
              <a:rPr lang="en-US" dirty="0">
                <a:solidFill>
                  <a:schemeClr val="bg1"/>
                </a:solidFill>
                <a:effectLst>
                  <a:outerShdw blurRad="38100" dist="38100" dir="2700000" algn="tl">
                    <a:srgbClr val="C0C0C0"/>
                  </a:outerShdw>
                </a:effectLst>
                <a:latin typeface="Consolas" pitchFamily="49" charset="0"/>
              </a:rPr>
              <a:t>&lt;Canvas Width="250" Height="200"&gt;</a:t>
            </a:r>
          </a:p>
          <a:p>
            <a:pPr defTabSz="914559"/>
            <a:r>
              <a:rPr lang="en-US" dirty="0" smtClean="0">
                <a:solidFill>
                  <a:schemeClr val="bg1"/>
                </a:solidFill>
                <a:effectLst>
                  <a:outerShdw blurRad="38100" dist="38100" dir="2700000" algn="tl">
                    <a:srgbClr val="C0C0C0"/>
                  </a:outerShdw>
                </a:effectLst>
                <a:latin typeface="Consolas" pitchFamily="49" charset="0"/>
              </a:rPr>
              <a:t>  </a:t>
            </a:r>
            <a:r>
              <a:rPr lang="en-US" dirty="0">
                <a:solidFill>
                  <a:schemeClr val="bg1"/>
                </a:solidFill>
                <a:effectLst>
                  <a:outerShdw blurRad="38100" dist="38100" dir="2700000" algn="tl">
                    <a:srgbClr val="C0C0C0"/>
                  </a:outerShdw>
                </a:effectLst>
                <a:latin typeface="Consolas" pitchFamily="49" charset="0"/>
              </a:rPr>
              <a:t>&lt;Rectangle </a:t>
            </a:r>
            <a:r>
              <a:rPr lang="en-US" dirty="0" err="1">
                <a:solidFill>
                  <a:schemeClr val="bg1"/>
                </a:solidFill>
                <a:effectLst>
                  <a:outerShdw blurRad="38100" dist="38100" dir="2700000" algn="tl">
                    <a:srgbClr val="C0C0C0"/>
                  </a:outerShdw>
                </a:effectLst>
                <a:latin typeface="Consolas" pitchFamily="49" charset="0"/>
              </a:rPr>
              <a:t>Canvas.Top</a:t>
            </a:r>
            <a:r>
              <a:rPr lang="en-US" dirty="0">
                <a:solidFill>
                  <a:schemeClr val="bg1"/>
                </a:solidFill>
                <a:effectLst>
                  <a:outerShdw blurRad="38100" dist="38100" dir="2700000" algn="tl">
                    <a:srgbClr val="C0C0C0"/>
                  </a:outerShdw>
                </a:effectLst>
                <a:latin typeface="Consolas" pitchFamily="49" charset="0"/>
              </a:rPr>
              <a:t>="25" </a:t>
            </a:r>
            <a:r>
              <a:rPr lang="en-US" dirty="0" err="1">
                <a:solidFill>
                  <a:schemeClr val="bg1"/>
                </a:solidFill>
                <a:effectLst>
                  <a:outerShdw blurRad="38100" dist="38100" dir="2700000" algn="tl">
                    <a:srgbClr val="C0C0C0"/>
                  </a:outerShdw>
                </a:effectLst>
                <a:latin typeface="Consolas" pitchFamily="49" charset="0"/>
              </a:rPr>
              <a:t>Canvas.Left</a:t>
            </a:r>
            <a:r>
              <a:rPr lang="en-US" dirty="0">
                <a:solidFill>
                  <a:schemeClr val="bg1"/>
                </a:solidFill>
                <a:effectLst>
                  <a:outerShdw blurRad="38100" dist="38100" dir="2700000" algn="tl">
                    <a:srgbClr val="C0C0C0"/>
                  </a:outerShdw>
                </a:effectLst>
                <a:latin typeface="Consolas" pitchFamily="49" charset="0"/>
              </a:rPr>
              <a:t>="25" </a:t>
            </a:r>
          </a:p>
          <a:p>
            <a:pPr defTabSz="914559"/>
            <a:r>
              <a:rPr lang="en-US" dirty="0">
                <a:solidFill>
                  <a:schemeClr val="bg1"/>
                </a:solidFill>
                <a:effectLst>
                  <a:outerShdw blurRad="38100" dist="38100" dir="2700000" algn="tl">
                    <a:srgbClr val="C0C0C0"/>
                  </a:outerShdw>
                </a:effectLst>
                <a:latin typeface="Consolas" pitchFamily="49" charset="0"/>
              </a:rPr>
              <a:t>             Width="200" Height="150" Fill="Yellow</a:t>
            </a:r>
            <a:r>
              <a:rPr lang="en-US" dirty="0" smtClean="0">
                <a:solidFill>
                  <a:schemeClr val="bg1"/>
                </a:solidFill>
                <a:effectLst>
                  <a:outerShdw blurRad="38100" dist="38100" dir="2700000" algn="tl">
                    <a:srgbClr val="C0C0C0"/>
                  </a:outerShdw>
                </a:effectLst>
                <a:latin typeface="Consolas" pitchFamily="49" charset="0"/>
              </a:rPr>
              <a:t>"&gt;</a:t>
            </a:r>
          </a:p>
          <a:p>
            <a:pPr defTabSz="914559"/>
            <a:r>
              <a:rPr lang="en-US" dirty="0" smtClean="0">
                <a:solidFill>
                  <a:schemeClr val="bg1"/>
                </a:solidFill>
                <a:effectLst>
                  <a:outerShdw blurRad="38100" dist="38100" dir="2700000" algn="tl">
                    <a:srgbClr val="C0C0C0"/>
                  </a:outerShdw>
                </a:effectLst>
                <a:latin typeface="Consolas" pitchFamily="49" charset="0"/>
              </a:rPr>
              <a:t>	&lt;Content&gt;</a:t>
            </a:r>
          </a:p>
          <a:p>
            <a:pPr defTabSz="914559"/>
            <a:r>
              <a:rPr lang="en-US" dirty="0" smtClean="0">
                <a:solidFill>
                  <a:schemeClr val="bg1"/>
                </a:solidFill>
                <a:effectLst>
                  <a:outerShdw blurRad="38100" dist="38100" dir="2700000" algn="tl">
                    <a:srgbClr val="C0C0C0"/>
                  </a:outerShdw>
                </a:effectLst>
                <a:latin typeface="Consolas" pitchFamily="49" charset="0"/>
              </a:rPr>
              <a:t>	   &lt;</a:t>
            </a:r>
            <a:r>
              <a:rPr lang="en-US" dirty="0" err="1" smtClean="0">
                <a:solidFill>
                  <a:schemeClr val="bg1"/>
                </a:solidFill>
                <a:effectLst>
                  <a:outerShdw blurRad="38100" dist="38100" dir="2700000" algn="tl">
                    <a:srgbClr val="C0C0C0"/>
                  </a:outerShdw>
                </a:effectLst>
                <a:latin typeface="Consolas" pitchFamily="49" charset="0"/>
              </a:rPr>
              <a:t>TextBlock</a:t>
            </a:r>
            <a:r>
              <a:rPr lang="en-US" dirty="0" smtClean="0">
                <a:solidFill>
                  <a:schemeClr val="bg1"/>
                </a:solidFill>
                <a:effectLst>
                  <a:outerShdw blurRad="38100" dist="38100" dir="2700000" algn="tl">
                    <a:srgbClr val="C0C0C0"/>
                  </a:outerShdw>
                </a:effectLst>
                <a:latin typeface="Consolas" pitchFamily="49" charset="0"/>
              </a:rPr>
              <a:t> Text=“Hello World!” /&gt;</a:t>
            </a:r>
          </a:p>
          <a:p>
            <a:pPr defTabSz="914559"/>
            <a:r>
              <a:rPr lang="en-US" dirty="0" smtClean="0">
                <a:solidFill>
                  <a:schemeClr val="bg1"/>
                </a:solidFill>
                <a:effectLst>
                  <a:outerShdw blurRad="38100" dist="38100" dir="2700000" algn="tl">
                    <a:srgbClr val="C0C0C0"/>
                  </a:outerShdw>
                </a:effectLst>
                <a:latin typeface="Consolas" pitchFamily="49" charset="0"/>
              </a:rPr>
              <a:t>	&lt;/Content&gt;</a:t>
            </a:r>
            <a:endParaRPr lang="en-US" dirty="0">
              <a:solidFill>
                <a:schemeClr val="bg1"/>
              </a:solidFill>
              <a:effectLst>
                <a:outerShdw blurRad="38100" dist="38100" dir="2700000" algn="tl">
                  <a:srgbClr val="C0C0C0"/>
                </a:outerShdw>
              </a:effectLst>
              <a:latin typeface="Consolas" pitchFamily="49" charset="0"/>
            </a:endParaRPr>
          </a:p>
          <a:p>
            <a:pPr defTabSz="914559"/>
            <a:r>
              <a:rPr lang="en-US" dirty="0" smtClean="0">
                <a:solidFill>
                  <a:schemeClr val="bg1"/>
                </a:solidFill>
                <a:effectLst>
                  <a:outerShdw blurRad="38100" dist="38100" dir="2700000" algn="tl">
                    <a:srgbClr val="C0C0C0"/>
                  </a:outerShdw>
                </a:effectLst>
                <a:latin typeface="Consolas" pitchFamily="49" charset="0"/>
              </a:rPr>
              <a:t>  &lt;/Rectangle&gt;</a:t>
            </a:r>
            <a:endParaRPr lang="en-US" dirty="0">
              <a:solidFill>
                <a:schemeClr val="bg1"/>
              </a:solidFill>
              <a:effectLst>
                <a:outerShdw blurRad="38100" dist="38100" dir="2700000" algn="tl">
                  <a:srgbClr val="C0C0C0"/>
                </a:outerShdw>
              </a:effectLst>
              <a:latin typeface="Consolas" pitchFamily="49" charset="0"/>
            </a:endParaRPr>
          </a:p>
          <a:p>
            <a:pPr defTabSz="914559"/>
            <a:r>
              <a:rPr lang="en-US" dirty="0">
                <a:solidFill>
                  <a:schemeClr val="bg1"/>
                </a:solidFill>
                <a:effectLst>
                  <a:outerShdw blurRad="38100" dist="38100" dir="2700000" algn="tl">
                    <a:srgbClr val="C0C0C0"/>
                  </a:outerShdw>
                </a:effectLst>
                <a:latin typeface="Consolas" pitchFamily="49" charset="0"/>
              </a:rPr>
              <a:t>&lt;/Canvas&gt;</a:t>
            </a:r>
          </a:p>
        </p:txBody>
      </p:sp>
      <p:grpSp>
        <p:nvGrpSpPr>
          <p:cNvPr id="2" name="Group 13"/>
          <p:cNvGrpSpPr>
            <a:grpSpLocks/>
          </p:cNvGrpSpPr>
          <p:nvPr/>
        </p:nvGrpSpPr>
        <p:grpSpPr bwMode="auto">
          <a:xfrm>
            <a:off x="2037725" y="5211217"/>
            <a:ext cx="2642196" cy="571501"/>
            <a:chOff x="507" y="2880"/>
            <a:chExt cx="1125" cy="360"/>
          </a:xfrm>
        </p:grpSpPr>
        <p:sp>
          <p:nvSpPr>
            <p:cNvPr id="9" name="Line 8"/>
            <p:cNvSpPr>
              <a:spLocks noChangeShapeType="1"/>
            </p:cNvSpPr>
            <p:nvPr/>
          </p:nvSpPr>
          <p:spPr bwMode="auto">
            <a:xfrm>
              <a:off x="912" y="3024"/>
              <a:ext cx="720" cy="0"/>
            </a:xfrm>
            <a:prstGeom prst="line">
              <a:avLst/>
            </a:prstGeom>
            <a:ln>
              <a:headEnd type="none" w="sm" len="sm"/>
              <a:tailEnd type="triangle" w="lg" len="lg"/>
            </a:ln>
          </p:spPr>
          <p:style>
            <a:lnRef idx="1">
              <a:schemeClr val="dk1"/>
            </a:lnRef>
            <a:fillRef idx="0">
              <a:schemeClr val="dk1"/>
            </a:fillRef>
            <a:effectRef idx="0">
              <a:schemeClr val="dk1"/>
            </a:effectRef>
            <a:fontRef idx="minor">
              <a:schemeClr val="tx1"/>
            </a:fontRef>
          </p:style>
          <p:txBody>
            <a:bodyPr tIns="91440" bIns="91440" anchor="ctr">
              <a:spAutoFit/>
            </a:bodyPr>
            <a:lstStyle/>
            <a:p>
              <a:pPr>
                <a:defRPr/>
              </a:pPr>
              <a:endParaRPr lang="en-US" sz="2200" dirty="0">
                <a:latin typeface="Segoe" pitchFamily="34" charset="0"/>
              </a:endParaRPr>
            </a:p>
          </p:txBody>
        </p:sp>
        <p:sp>
          <p:nvSpPr>
            <p:cNvPr id="10" name="Text Box 10"/>
            <p:cNvSpPr txBox="1">
              <a:spLocks noChangeArrowheads="1"/>
            </p:cNvSpPr>
            <p:nvPr/>
          </p:nvSpPr>
          <p:spPr bwMode="auto">
            <a:xfrm>
              <a:off x="507" y="2880"/>
              <a:ext cx="422" cy="360"/>
            </a:xfrm>
            <a:prstGeom prst="rect">
              <a:avLst/>
            </a:prstGeom>
            <a:noFill/>
            <a:ln w="38100" algn="ctr">
              <a:noFill/>
              <a:miter lim="800000"/>
              <a:headEnd type="none" w="sm" len="sm"/>
              <a:tailEnd type="none" w="lg" len="lg"/>
            </a:ln>
          </p:spPr>
          <p:txBody>
            <a:bodyPr wrap="none" lIns="130622" tIns="130622" rIns="130622" bIns="130622">
              <a:spAutoFit/>
            </a:bodyPr>
            <a:lstStyle/>
            <a:p>
              <a:pPr algn="r" defTabSz="914559"/>
              <a:r>
                <a:rPr lang="en-US" sz="2000" dirty="0" smtClean="0">
                  <a:solidFill>
                    <a:schemeClr val="bg1"/>
                  </a:solidFill>
                  <a:effectLst>
                    <a:outerShdw blurRad="38100" dist="38100" dir="2700000" algn="tl">
                      <a:srgbClr val="000000"/>
                    </a:outerShdw>
                  </a:effectLst>
                </a:rPr>
                <a:t>Canvas</a:t>
              </a:r>
              <a:endParaRPr lang="en-US" sz="2000" dirty="0">
                <a:solidFill>
                  <a:schemeClr val="bg1"/>
                </a:solidFill>
                <a:effectLst>
                  <a:outerShdw blurRad="38100" dist="38100" dir="2700000" algn="tl">
                    <a:srgbClr val="000000"/>
                  </a:outerShdw>
                </a:effectLst>
              </a:endParaRPr>
            </a:p>
          </p:txBody>
        </p:sp>
      </p:grpSp>
      <p:sp>
        <p:nvSpPr>
          <p:cNvPr id="11" name="Rectangle 10"/>
          <p:cNvSpPr/>
          <p:nvPr/>
        </p:nvSpPr>
        <p:spPr bwMode="auto">
          <a:xfrm>
            <a:off x="4679922" y="4843450"/>
            <a:ext cx="3357586" cy="178595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nl-BE"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4822798" y="4986326"/>
            <a:ext cx="2786082" cy="1143008"/>
          </a:xfrm>
          <a:prstGeom prst="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nl-BE" sz="2800" dirty="0" err="1" smtClean="0">
                <a:solidFill>
                  <a:schemeClr val="bg1"/>
                </a:solidFill>
                <a:effectLst>
                  <a:outerShdw blurRad="38100" dist="38100" dir="2700000" algn="tl">
                    <a:srgbClr val="000000">
                      <a:alpha val="43137"/>
                    </a:srgbClr>
                  </a:outerShdw>
                </a:effectLst>
                <a:latin typeface="Segoe" pitchFamily="34" charset="0"/>
              </a:rPr>
              <a:t>Hello</a:t>
            </a:r>
            <a:r>
              <a:rPr lang="nl-BE" sz="2800" dirty="0" smtClean="0">
                <a:solidFill>
                  <a:schemeClr val="bg1"/>
                </a:solidFill>
                <a:effectLst>
                  <a:outerShdw blurRad="38100" dist="38100" dir="2700000" algn="tl">
                    <a:srgbClr val="000000">
                      <a:alpha val="43137"/>
                    </a:srgbClr>
                  </a:outerShdw>
                </a:effectLst>
                <a:latin typeface="Segoe" pitchFamily="34" charset="0"/>
              </a:rPr>
              <a:t> World!</a:t>
            </a:r>
            <a:endParaRPr kumimoji="0" lang="nl-BE"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grpSp>
        <p:nvGrpSpPr>
          <p:cNvPr id="3" name="Group 12"/>
          <p:cNvGrpSpPr>
            <a:grpSpLocks/>
          </p:cNvGrpSpPr>
          <p:nvPr/>
        </p:nvGrpSpPr>
        <p:grpSpPr bwMode="auto">
          <a:xfrm>
            <a:off x="2177554" y="5749644"/>
            <a:ext cx="3145310" cy="571501"/>
            <a:chOff x="491" y="3072"/>
            <a:chExt cx="1285" cy="360"/>
          </a:xfrm>
        </p:grpSpPr>
        <p:sp>
          <p:nvSpPr>
            <p:cNvPr id="14" name="Line 9"/>
            <p:cNvSpPr>
              <a:spLocks noChangeShapeType="1"/>
            </p:cNvSpPr>
            <p:nvPr/>
          </p:nvSpPr>
          <p:spPr bwMode="auto">
            <a:xfrm>
              <a:off x="1008" y="3216"/>
              <a:ext cx="768" cy="0"/>
            </a:xfrm>
            <a:prstGeom prst="line">
              <a:avLst/>
            </a:prstGeom>
            <a:ln>
              <a:headEnd type="none" w="sm" len="sm"/>
              <a:tailEnd type="triangle" w="lg" len="lg"/>
            </a:ln>
          </p:spPr>
          <p:style>
            <a:lnRef idx="1">
              <a:schemeClr val="dk1"/>
            </a:lnRef>
            <a:fillRef idx="0">
              <a:schemeClr val="dk1"/>
            </a:fillRef>
            <a:effectRef idx="0">
              <a:schemeClr val="dk1"/>
            </a:effectRef>
            <a:fontRef idx="minor">
              <a:schemeClr val="tx1"/>
            </a:fontRef>
          </p:style>
          <p:txBody>
            <a:bodyPr tIns="91440" bIns="91440" anchor="ctr">
              <a:spAutoFit/>
            </a:bodyPr>
            <a:lstStyle/>
            <a:p>
              <a:pPr>
                <a:defRPr/>
              </a:pPr>
              <a:endParaRPr lang="en-US" sz="2200" dirty="0">
                <a:latin typeface="Segoe" pitchFamily="34" charset="0"/>
              </a:endParaRPr>
            </a:p>
          </p:txBody>
        </p:sp>
        <p:sp>
          <p:nvSpPr>
            <p:cNvPr id="15" name="Text Box 11"/>
            <p:cNvSpPr txBox="1">
              <a:spLocks noChangeArrowheads="1"/>
            </p:cNvSpPr>
            <p:nvPr/>
          </p:nvSpPr>
          <p:spPr bwMode="auto">
            <a:xfrm>
              <a:off x="491" y="3072"/>
              <a:ext cx="534" cy="360"/>
            </a:xfrm>
            <a:prstGeom prst="rect">
              <a:avLst/>
            </a:prstGeom>
            <a:noFill/>
            <a:ln w="38100" algn="ctr">
              <a:noFill/>
              <a:miter lim="800000"/>
              <a:headEnd type="none" w="sm" len="sm"/>
              <a:tailEnd type="none" w="lg" len="lg"/>
            </a:ln>
          </p:spPr>
          <p:txBody>
            <a:bodyPr wrap="none" lIns="130622" tIns="130622" rIns="130622" bIns="130622">
              <a:spAutoFit/>
            </a:bodyPr>
            <a:lstStyle/>
            <a:p>
              <a:pPr algn="r" defTabSz="914559"/>
              <a:r>
                <a:rPr lang="en-US" sz="2000" dirty="0" smtClean="0">
                  <a:solidFill>
                    <a:schemeClr val="bg1"/>
                  </a:solidFill>
                  <a:effectLst>
                    <a:outerShdw blurRad="38100" dist="38100" dir="2700000" algn="tl">
                      <a:srgbClr val="000000"/>
                    </a:outerShdw>
                  </a:effectLst>
                </a:rPr>
                <a:t>Rectangle</a:t>
              </a:r>
              <a:endParaRPr lang="en-US" sz="2000" dirty="0">
                <a:solidFill>
                  <a:schemeClr val="bg1"/>
                </a:solidFill>
                <a:effectLst>
                  <a:outerShdw blurRad="38100" dist="38100" dir="2700000" algn="tl">
                    <a:srgbClr val="000000"/>
                  </a:outerShdw>
                </a:effectLst>
              </a:endParaRPr>
            </a:p>
          </p:txBody>
        </p:sp>
      </p:grpSp>
      <p:pic>
        <p:nvPicPr>
          <p:cNvPr id="16" name="Picture 2"/>
          <p:cNvPicPr>
            <a:picLocks noChangeAspect="1" noChangeArrowheads="1"/>
          </p:cNvPicPr>
          <p:nvPr/>
        </p:nvPicPr>
        <p:blipFill>
          <a:blip r:embed="rId3" cstate="print"/>
          <a:srcRect/>
          <a:stretch>
            <a:fillRect/>
          </a:stretch>
        </p:blipFill>
        <p:spPr bwMode="auto">
          <a:xfrm>
            <a:off x="8305800" y="6237208"/>
            <a:ext cx="838200" cy="620792"/>
          </a:xfrm>
          <a:prstGeom prst="rect">
            <a:avLst/>
          </a:prstGeom>
          <a:noFill/>
          <a:ln w="9525">
            <a:noFill/>
            <a:miter lim="800000"/>
            <a:headEnd/>
            <a:tailEnd/>
          </a:ln>
        </p:spPr>
      </p:pic>
      <p:sp>
        <p:nvSpPr>
          <p:cNvPr id="18" name="Rectangle 6"/>
          <p:cNvSpPr txBox="1">
            <a:spLocks noChangeArrowheads="1"/>
          </p:cNvSpPr>
          <p:nvPr/>
        </p:nvSpPr>
        <p:spPr>
          <a:xfrm>
            <a:off x="360363" y="304800"/>
            <a:ext cx="8382000" cy="512448"/>
          </a:xfrm>
          <a:prstGeom prst="rect">
            <a:avLst/>
          </a:prstGeom>
          <a:noFill/>
          <a:ln/>
        </p:spPr>
        <p:txBody>
          <a:bodyPr vert="horz" wrap="square" lIns="0" tIns="0" rIns="0" bIns="0" rtlCol="0" anchor="t">
            <a:spAutoFit/>
          </a:bodyPr>
          <a:lstStyle/>
          <a:p>
            <a:pPr defTabSz="912813" eaLnBrk="0" hangingPunct="0">
              <a:lnSpc>
                <a:spcPct val="90000"/>
              </a:lnSpc>
              <a:defRPr/>
            </a:pPr>
            <a:r>
              <a:rPr lang="fr-FR" sz="3700" spc="-125" dirty="0" smtClean="0">
                <a:ln w="3175">
                  <a:noFill/>
                </a:ln>
                <a:solidFill>
                  <a:srgbClr val="125CA7"/>
                </a:solidFill>
                <a:latin typeface="Segoe Light" pitchFamily="34" charset="0"/>
                <a:cs typeface="Arial" charset="0"/>
              </a:rPr>
              <a:t>Description du code : XAML (2/2)</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17" name="Rectangle 16"/>
          <p:cNvSpPr/>
          <p:nvPr/>
        </p:nvSpPr>
        <p:spPr>
          <a:xfrm>
            <a:off x="304800" y="1051917"/>
            <a:ext cx="5638800" cy="1538883"/>
          </a:xfrm>
          <a:prstGeom prst="rect">
            <a:avLst/>
          </a:prstGeom>
        </p:spPr>
        <p:txBody>
          <a:bodyPr wrap="square">
            <a:spAutoFit/>
          </a:bodyPr>
          <a:lstStyle/>
          <a:p>
            <a:pPr marL="342900" lvl="0" indent="-342900">
              <a:spcBef>
                <a:spcPct val="20000"/>
              </a:spcBef>
              <a:buBlip>
                <a:blip r:embed="rId4"/>
              </a:buBlip>
              <a:defRPr/>
            </a:pPr>
            <a:r>
              <a:rPr lang="fr-FR" sz="2200" b="1" kern="0" dirty="0" smtClean="0">
                <a:solidFill>
                  <a:srgbClr val="4D4D4D"/>
                </a:solidFill>
                <a:latin typeface="Arial"/>
              </a:rPr>
              <a:t>Avantages / Inconvénients</a:t>
            </a:r>
          </a:p>
          <a:p>
            <a:pPr marL="742950" lvl="1" indent="-285750" defTabSz="914400" eaLnBrk="1" hangingPunct="1">
              <a:lnSpc>
                <a:spcPct val="100000"/>
              </a:lnSpc>
              <a:buBlip>
                <a:blip r:embed="rId5"/>
              </a:buBlip>
              <a:defRPr/>
            </a:pPr>
            <a:r>
              <a:rPr lang="fr-FR" kern="0" dirty="0" smtClean="0">
                <a:solidFill>
                  <a:srgbClr val="4D4D4D"/>
                </a:solidFill>
                <a:latin typeface="Arial"/>
              </a:rPr>
              <a:t>Gains de productivité et de maintenance</a:t>
            </a:r>
          </a:p>
          <a:p>
            <a:pPr marL="742950" lvl="1" indent="-285750" defTabSz="914400" eaLnBrk="1" hangingPunct="1">
              <a:lnSpc>
                <a:spcPct val="100000"/>
              </a:lnSpc>
              <a:buBlip>
                <a:blip r:embed="rId5"/>
              </a:buBlip>
              <a:defRPr/>
            </a:pPr>
            <a:r>
              <a:rPr lang="fr-FR" kern="0" dirty="0" smtClean="0">
                <a:solidFill>
                  <a:srgbClr val="4D4D4D"/>
                </a:solidFill>
                <a:latin typeface="Arial"/>
              </a:rPr>
              <a:t>Langage simple à comprendre</a:t>
            </a:r>
          </a:p>
          <a:p>
            <a:pPr marL="742950" lvl="1" indent="-285750" defTabSz="914400" eaLnBrk="1" hangingPunct="1">
              <a:lnSpc>
                <a:spcPct val="100000"/>
              </a:lnSpc>
              <a:buBlip>
                <a:blip r:embed="rId5"/>
              </a:buBlip>
              <a:defRPr/>
            </a:pPr>
            <a:r>
              <a:rPr lang="fr-FR" kern="0" dirty="0" smtClean="0">
                <a:solidFill>
                  <a:srgbClr val="4D4D4D"/>
                </a:solidFill>
                <a:latin typeface="Arial"/>
              </a:rPr>
              <a:t>Langage uniquement Microsoft</a:t>
            </a:r>
          </a:p>
          <a:p>
            <a:pPr marL="742950" lvl="1" indent="-285750" defTabSz="914400" eaLnBrk="1" hangingPunct="1">
              <a:lnSpc>
                <a:spcPct val="100000"/>
              </a:lnSpc>
              <a:buBlip>
                <a:blip r:embed="rId5"/>
              </a:buBlip>
              <a:defRPr/>
            </a:pPr>
            <a:r>
              <a:rPr lang="fr-FR" kern="0" dirty="0" smtClean="0">
                <a:solidFill>
                  <a:srgbClr val="4D4D4D"/>
                </a:solidFill>
                <a:latin typeface="Arial"/>
              </a:rPr>
              <a:t>Langage très verbeux</a:t>
            </a:r>
            <a:endParaRPr lang="fr-FR" dirty="0">
              <a:solidFill>
                <a:schemeClr val="bg1"/>
              </a:solidFill>
            </a:endParaRPr>
          </a:p>
        </p:txBody>
      </p:sp>
      <p:sp>
        <p:nvSpPr>
          <p:cNvPr id="20" name="Espace réservé du numéro de diapositive 19"/>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34</a:t>
            </a:fld>
            <a:endParaRPr lang="en-US" dirty="0"/>
          </a:p>
        </p:txBody>
      </p:sp>
    </p:spTree>
  </p:cSld>
  <p:clrMapOvr>
    <a:masterClrMapping/>
  </p:clrMapOvr>
  <p:transition advTm="86924">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360363" y="1203325"/>
            <a:ext cx="8382000" cy="5055230"/>
          </a:xfrm>
        </p:spPr>
        <p:txBody>
          <a:bodyPr/>
          <a:lstStyle/>
          <a:p>
            <a:pPr marL="342900" lvl="0" indent="-342900" defTabSz="914400" eaLnBrk="1" hangingPunct="1">
              <a:lnSpc>
                <a:spcPct val="100000"/>
              </a:lnSpc>
              <a:buBlip>
                <a:blip r:embed="rId3"/>
              </a:buBlip>
              <a:defRPr/>
            </a:pPr>
            <a:r>
              <a:rPr lang="fr-FR" sz="2200" b="1" kern="0" dirty="0" err="1" smtClean="0">
                <a:solidFill>
                  <a:srgbClr val="4D4D4D"/>
                </a:solidFill>
                <a:latin typeface="Arial"/>
              </a:rPr>
              <a:t>Macromedia</a:t>
            </a:r>
            <a:r>
              <a:rPr lang="fr-FR" sz="2200" b="1" kern="0" dirty="0" smtClean="0">
                <a:solidFill>
                  <a:srgbClr val="4D4D4D"/>
                </a:solidFill>
                <a:latin typeface="Arial"/>
              </a:rPr>
              <a:t> </a:t>
            </a:r>
            <a:r>
              <a:rPr lang="fr-FR" sz="2200" b="1" kern="0" dirty="0" err="1" smtClean="0">
                <a:solidFill>
                  <a:srgbClr val="4D4D4D"/>
                </a:solidFill>
                <a:latin typeface="Arial"/>
              </a:rPr>
              <a:t>fleX</a:t>
            </a:r>
            <a:r>
              <a:rPr lang="fr-FR" sz="2200" b="1" kern="0" dirty="0" smtClean="0">
                <a:solidFill>
                  <a:srgbClr val="4D4D4D"/>
                </a:solidFill>
                <a:latin typeface="Arial"/>
              </a:rPr>
              <a:t> </a:t>
            </a:r>
            <a:r>
              <a:rPr lang="fr-FR" sz="2200" b="1" kern="0" dirty="0" err="1" smtClean="0">
                <a:solidFill>
                  <a:srgbClr val="4D4D4D"/>
                </a:solidFill>
                <a:latin typeface="Arial"/>
              </a:rPr>
              <a:t>Markup</a:t>
            </a:r>
            <a:r>
              <a:rPr lang="fr-FR" sz="2200" b="1" kern="0" dirty="0" smtClean="0">
                <a:solidFill>
                  <a:srgbClr val="4D4D4D"/>
                </a:solidFill>
                <a:latin typeface="Arial"/>
              </a:rPr>
              <a:t> </a:t>
            </a:r>
            <a:r>
              <a:rPr lang="fr-FR" sz="2200" b="1" kern="0" dirty="0" err="1" smtClean="0">
                <a:solidFill>
                  <a:srgbClr val="4D4D4D"/>
                </a:solidFill>
                <a:latin typeface="Arial"/>
              </a:rPr>
              <a:t>Language</a:t>
            </a: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Gains de productivité et de maintenance</a:t>
            </a:r>
          </a:p>
          <a:p>
            <a:pPr marL="342900" lvl="0" indent="-342900" defTabSz="914400" eaLnBrk="1" hangingPunct="1">
              <a:lnSpc>
                <a:spcPct val="100000"/>
              </a:lnSpc>
              <a:buBlip>
                <a:blip r:embed="rId3"/>
              </a:buBlip>
              <a:defRPr/>
            </a:pP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Un langage simple à comprendre</a:t>
            </a:r>
          </a:p>
          <a:p>
            <a:pPr marL="342900" lvl="0" indent="-342900" defTabSz="914400" eaLnBrk="1" hangingPunct="1">
              <a:lnSpc>
                <a:spcPct val="100000"/>
              </a:lnSpc>
              <a:buBlip>
                <a:blip r:embed="rId3"/>
              </a:buBlip>
              <a:defRPr/>
            </a:pP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Langage basé sur XML</a:t>
            </a:r>
          </a:p>
          <a:p>
            <a:pPr marL="342900" lvl="0" indent="-342900" defTabSz="914400" eaLnBrk="1" hangingPunct="1">
              <a:lnSpc>
                <a:spcPct val="100000"/>
              </a:lnSpc>
              <a:buBlip>
                <a:blip r:embed="rId3"/>
              </a:buBlip>
              <a:defRPr/>
            </a:pP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Deux types de composants</a:t>
            </a:r>
          </a:p>
          <a:p>
            <a:pPr marL="742950" lvl="1" indent="-285750" defTabSz="914400" eaLnBrk="1" hangingPunct="1">
              <a:lnSpc>
                <a:spcPct val="100000"/>
              </a:lnSpc>
              <a:buBlip>
                <a:blip r:embed="rId4"/>
              </a:buBlip>
              <a:defRPr/>
            </a:pPr>
            <a:r>
              <a:rPr lang="fr-FR" kern="0" dirty="0" smtClean="0">
                <a:solidFill>
                  <a:srgbClr val="4D4D4D"/>
                </a:solidFill>
                <a:latin typeface="Arial"/>
              </a:rPr>
              <a:t>Conteneurs (boîtes, panneaux, fenêtres…)</a:t>
            </a:r>
          </a:p>
          <a:p>
            <a:pPr marL="742950" lvl="1" indent="-285750" defTabSz="914400" eaLnBrk="1" hangingPunct="1">
              <a:lnSpc>
                <a:spcPct val="100000"/>
              </a:lnSpc>
              <a:buBlip>
                <a:blip r:embed="rId4"/>
              </a:buBlip>
              <a:defRPr/>
            </a:pPr>
            <a:r>
              <a:rPr lang="fr-FR" kern="0" dirty="0" smtClean="0">
                <a:solidFill>
                  <a:srgbClr val="4D4D4D"/>
                </a:solidFill>
                <a:latin typeface="Arial"/>
              </a:rPr>
              <a:t>Eléments de contrôle (champs texte, listes, </a:t>
            </a:r>
            <a:r>
              <a:rPr lang="fr-FR" kern="0" dirty="0" err="1" smtClean="0">
                <a:solidFill>
                  <a:srgbClr val="4D4D4D"/>
                </a:solidFill>
                <a:latin typeface="Arial"/>
              </a:rPr>
              <a:t>datagrids</a:t>
            </a:r>
            <a:r>
              <a:rPr lang="fr-FR" kern="0" dirty="0" smtClean="0">
                <a:solidFill>
                  <a:srgbClr val="4D4D4D"/>
                </a:solidFill>
                <a:latin typeface="Arial"/>
              </a:rPr>
              <a:t>, </a:t>
            </a:r>
            <a:r>
              <a:rPr lang="fr-FR" kern="0" dirty="0" err="1" smtClean="0">
                <a:solidFill>
                  <a:srgbClr val="4D4D4D"/>
                </a:solidFill>
                <a:latin typeface="Arial"/>
              </a:rPr>
              <a:t>tree</a:t>
            </a:r>
            <a:r>
              <a:rPr lang="fr-FR" kern="0" dirty="0" smtClean="0">
                <a:solidFill>
                  <a:srgbClr val="4D4D4D"/>
                </a:solidFill>
                <a:latin typeface="Arial"/>
              </a:rPr>
              <a:t>…)</a:t>
            </a:r>
          </a:p>
          <a:p>
            <a:pPr lvl="1"/>
            <a:endParaRPr lang="fr-FR" dirty="0" smtClean="0"/>
          </a:p>
          <a:p>
            <a:pPr>
              <a:buNone/>
            </a:pPr>
            <a:endParaRPr lang="fr-FR" dirty="0"/>
          </a:p>
        </p:txBody>
      </p:sp>
      <p:sp>
        <p:nvSpPr>
          <p:cNvPr id="5" name="Slide Number Placeholder 4"/>
          <p:cNvSpPr txBox="1">
            <a:spLocks noGrp="1"/>
          </p:cNvSpPr>
          <p:nvPr/>
        </p:nvSpPr>
        <p:spPr bwMode="auto">
          <a:xfrm>
            <a:off x="8027988" y="6453188"/>
            <a:ext cx="360362" cy="234950"/>
          </a:xfrm>
          <a:prstGeom prst="rect">
            <a:avLst/>
          </a:prstGeom>
          <a:noFill/>
          <a:ln>
            <a:miter lim="800000"/>
            <a:headEnd/>
            <a:tailEnd/>
          </a:ln>
        </p:spPr>
        <p:txBody>
          <a:bodyPr lIns="17999" tIns="45717" rIns="17999" bIns="45717"/>
          <a:lstStyle/>
          <a:p>
            <a:pPr algn="ctr" eaLnBrk="0" hangingPunct="0">
              <a:spcBef>
                <a:spcPct val="20000"/>
              </a:spcBef>
              <a:buClr>
                <a:srgbClr val="A82217"/>
              </a:buClr>
              <a:buFont typeface="Wingdings 3" pitchFamily="18" charset="2"/>
              <a:buNone/>
              <a:defRPr/>
            </a:pPr>
            <a:fld id="{C538CF26-B3DD-421C-A4D9-E67956158447}" type="slidenum">
              <a:rPr lang="fr-FR" sz="1000">
                <a:solidFill>
                  <a:schemeClr val="tx1"/>
                </a:solidFill>
                <a:latin typeface="+mn-lt"/>
              </a:rPr>
              <a:pPr algn="ctr" eaLnBrk="0" hangingPunct="0">
                <a:spcBef>
                  <a:spcPct val="20000"/>
                </a:spcBef>
                <a:buClr>
                  <a:srgbClr val="A82217"/>
                </a:buClr>
                <a:buFont typeface="Wingdings 3" pitchFamily="18" charset="2"/>
                <a:buNone/>
                <a:defRPr/>
              </a:pPr>
              <a:t>35</a:t>
            </a:fld>
            <a:endParaRPr lang="fr-FR" sz="1000">
              <a:solidFill>
                <a:schemeClr val="tx1"/>
              </a:solidFill>
              <a:latin typeface="+mn-lt"/>
            </a:endParaRPr>
          </a:p>
        </p:txBody>
      </p:sp>
      <p:sp>
        <p:nvSpPr>
          <p:cNvPr id="9" name="Rectangle 6"/>
          <p:cNvSpPr txBox="1">
            <a:spLocks noChangeArrowheads="1"/>
          </p:cNvSpPr>
          <p:nvPr/>
        </p:nvSpPr>
        <p:spPr>
          <a:xfrm>
            <a:off x="360363" y="304800"/>
            <a:ext cx="8382000" cy="512448"/>
          </a:xfrm>
          <a:prstGeom prst="rect">
            <a:avLst/>
          </a:prstGeom>
          <a:noFill/>
          <a:ln/>
        </p:spPr>
        <p:txBody>
          <a:bodyPr vert="horz" wrap="square" lIns="0" tIns="0" rIns="0" bIns="0" rtlCol="0" anchor="t">
            <a:spAutoFit/>
          </a:bodyPr>
          <a:lstStyle/>
          <a:p>
            <a:pPr defTabSz="912813" eaLnBrk="0" hangingPunct="0">
              <a:lnSpc>
                <a:spcPct val="90000"/>
              </a:lnSpc>
              <a:defRPr/>
            </a:pPr>
            <a:r>
              <a:rPr lang="fr-FR" sz="3700" spc="-125" dirty="0" smtClean="0">
                <a:ln w="3175">
                  <a:noFill/>
                </a:ln>
                <a:solidFill>
                  <a:srgbClr val="125CA7"/>
                </a:solidFill>
                <a:latin typeface="Segoe Light" pitchFamily="34" charset="0"/>
                <a:cs typeface="Arial" charset="0"/>
              </a:rPr>
              <a:t>Description du code : MXML (1/2)</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pic>
        <p:nvPicPr>
          <p:cNvPr id="10" name="Picture 2"/>
          <p:cNvPicPr>
            <a:picLocks noChangeAspect="1" noChangeArrowheads="1"/>
          </p:cNvPicPr>
          <p:nvPr/>
        </p:nvPicPr>
        <p:blipFill>
          <a:blip r:embed="rId5" cstate="print"/>
          <a:srcRect/>
          <a:stretch>
            <a:fillRect/>
          </a:stretch>
        </p:blipFill>
        <p:spPr bwMode="auto">
          <a:xfrm>
            <a:off x="8458200" y="6172200"/>
            <a:ext cx="533400"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Espace réservé du numéro de diapositive 7"/>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35</a:t>
            </a:fld>
            <a:endParaRPr lang="en-US" dirty="0"/>
          </a:p>
        </p:txBody>
      </p:sp>
    </p:spTree>
  </p:cSld>
  <p:clrMapOvr>
    <a:masterClrMapping/>
  </p:clrMapOvr>
  <p:transition advTm="1389">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360363" y="1203325"/>
            <a:ext cx="8382000" cy="318549"/>
          </a:xfrm>
        </p:spPr>
        <p:txBody>
          <a:bodyPr/>
          <a:lstStyle/>
          <a:p>
            <a:pPr>
              <a:buNone/>
            </a:pPr>
            <a:r>
              <a:rPr lang="fr-FR" dirty="0" smtClean="0"/>
              <a:t>Exemple de code Hello World</a:t>
            </a:r>
          </a:p>
        </p:txBody>
      </p:sp>
      <p:sp>
        <p:nvSpPr>
          <p:cNvPr id="7" name="Text Box 4"/>
          <p:cNvSpPr txBox="1">
            <a:spLocks noChangeArrowheads="1"/>
          </p:cNvSpPr>
          <p:nvPr/>
        </p:nvSpPr>
        <p:spPr bwMode="auto">
          <a:xfrm>
            <a:off x="304800" y="1524000"/>
            <a:ext cx="8161263" cy="2677646"/>
          </a:xfrm>
          <a:prstGeom prst="rect">
            <a:avLst/>
          </a:prstGeom>
          <a:ln>
            <a:headEnd type="none" w="sm" len="sm"/>
            <a:tailEnd type="none" w="lg" len="lg"/>
          </a:ln>
        </p:spPr>
        <p:style>
          <a:lnRef idx="1">
            <a:schemeClr val="accent2"/>
          </a:lnRef>
          <a:fillRef idx="2">
            <a:schemeClr val="accent2"/>
          </a:fillRef>
          <a:effectRef idx="1">
            <a:schemeClr val="accent2"/>
          </a:effectRef>
          <a:fontRef idx="minor">
            <a:schemeClr val="dk1"/>
          </a:fontRef>
        </p:style>
        <p:txBody>
          <a:bodyPr wrap="square" lIns="91435" tIns="91435" rIns="91435" bIns="91435">
            <a:spAutoFit/>
          </a:bodyPr>
          <a:lstStyle/>
          <a:p>
            <a:endParaRPr lang="fr-FR" dirty="0" smtClean="0"/>
          </a:p>
          <a:p>
            <a:r>
              <a:rPr lang="fr-FR" dirty="0" smtClean="0"/>
              <a:t>&lt;?</a:t>
            </a:r>
            <a:r>
              <a:rPr lang="fr-FR" dirty="0" err="1" smtClean="0"/>
              <a:t>xml</a:t>
            </a:r>
            <a:r>
              <a:rPr lang="fr-FR" dirty="0" smtClean="0"/>
              <a:t> version="1.0" </a:t>
            </a:r>
            <a:r>
              <a:rPr lang="fr-FR" dirty="0" err="1" smtClean="0"/>
              <a:t>encoding</a:t>
            </a:r>
            <a:r>
              <a:rPr lang="fr-FR" dirty="0" smtClean="0"/>
              <a:t>="</a:t>
            </a:r>
            <a:r>
              <a:rPr lang="fr-FR" dirty="0" err="1" smtClean="0"/>
              <a:t>utf</a:t>
            </a:r>
            <a:r>
              <a:rPr lang="fr-FR" dirty="0" smtClean="0"/>
              <a:t>-8"?&gt;</a:t>
            </a:r>
          </a:p>
          <a:p>
            <a:endParaRPr lang="fr-FR" dirty="0" smtClean="0"/>
          </a:p>
          <a:p>
            <a:r>
              <a:rPr lang="fr-FR" dirty="0" smtClean="0"/>
              <a:t>&lt;</a:t>
            </a:r>
            <a:r>
              <a:rPr lang="fr-FR" dirty="0" err="1" smtClean="0"/>
              <a:t>mx:Application</a:t>
            </a:r>
            <a:r>
              <a:rPr lang="fr-FR" dirty="0" smtClean="0"/>
              <a:t> xmlns:mx="http://www.adobe.com/2006/mxml"&gt;</a:t>
            </a:r>
          </a:p>
          <a:p>
            <a:r>
              <a:rPr lang="fr-FR" dirty="0" smtClean="0"/>
              <a:t>    &lt;</a:t>
            </a:r>
            <a:r>
              <a:rPr lang="fr-FR" dirty="0" err="1" smtClean="0"/>
              <a:t>mx:Panel</a:t>
            </a:r>
            <a:r>
              <a:rPr lang="fr-FR" dirty="0" smtClean="0"/>
              <a:t> </a:t>
            </a:r>
            <a:r>
              <a:rPr lang="fr-FR" dirty="0" err="1" smtClean="0"/>
              <a:t>title</a:t>
            </a:r>
            <a:r>
              <a:rPr lang="fr-FR" dirty="0" smtClean="0"/>
              <a:t>="Hello World Application" &gt;</a:t>
            </a:r>
          </a:p>
          <a:p>
            <a:r>
              <a:rPr lang="fr-FR" dirty="0" smtClean="0"/>
              <a:t>        &lt;</a:t>
            </a:r>
            <a:r>
              <a:rPr lang="fr-FR" dirty="0" err="1" smtClean="0"/>
              <a:t>mx:Label</a:t>
            </a:r>
            <a:r>
              <a:rPr lang="fr-FR" dirty="0" smtClean="0"/>
              <a:t> text="Hello World!"/&gt;</a:t>
            </a:r>
          </a:p>
          <a:p>
            <a:r>
              <a:rPr lang="fr-FR" dirty="0" smtClean="0"/>
              <a:t>    &lt;/</a:t>
            </a:r>
            <a:r>
              <a:rPr lang="fr-FR" dirty="0" err="1" smtClean="0"/>
              <a:t>mx:Panel</a:t>
            </a:r>
            <a:r>
              <a:rPr lang="fr-FR" dirty="0" smtClean="0"/>
              <a:t>&gt;</a:t>
            </a:r>
          </a:p>
          <a:p>
            <a:r>
              <a:rPr lang="fr-FR" dirty="0" smtClean="0"/>
              <a:t>&lt;/</a:t>
            </a:r>
            <a:r>
              <a:rPr lang="fr-FR" dirty="0" err="1" smtClean="0"/>
              <a:t>mx:Application</a:t>
            </a:r>
            <a:r>
              <a:rPr lang="fr-FR" dirty="0" smtClean="0"/>
              <a:t>&gt;</a:t>
            </a:r>
          </a:p>
          <a:p>
            <a:endParaRPr lang="en-US" dirty="0">
              <a:solidFill>
                <a:schemeClr val="bg1"/>
              </a:solidFill>
              <a:effectLst>
                <a:outerShdw blurRad="38100" dist="38100" dir="2700000" algn="tl">
                  <a:srgbClr val="C0C0C0"/>
                </a:outerShdw>
              </a:effectLst>
              <a:latin typeface="Consolas" pitchFamily="49" charset="0"/>
            </a:endParaRPr>
          </a:p>
        </p:txBody>
      </p:sp>
      <p:pic>
        <p:nvPicPr>
          <p:cNvPr id="1026" name="Picture 2"/>
          <p:cNvPicPr>
            <a:picLocks noChangeAspect="1" noChangeArrowheads="1"/>
          </p:cNvPicPr>
          <p:nvPr/>
        </p:nvPicPr>
        <p:blipFill>
          <a:blip r:embed="rId3" cstate="print"/>
          <a:srcRect/>
          <a:stretch>
            <a:fillRect/>
          </a:stretch>
        </p:blipFill>
        <p:spPr bwMode="auto">
          <a:xfrm>
            <a:off x="3581400" y="4343400"/>
            <a:ext cx="4352925" cy="2080159"/>
          </a:xfrm>
          <a:prstGeom prst="rect">
            <a:avLst/>
          </a:prstGeom>
          <a:noFill/>
          <a:ln w="9525">
            <a:noFill/>
            <a:miter lim="800000"/>
            <a:headEnd/>
            <a:tailEnd/>
          </a:ln>
        </p:spPr>
      </p:pic>
      <p:grpSp>
        <p:nvGrpSpPr>
          <p:cNvPr id="2" name="Group 13"/>
          <p:cNvGrpSpPr>
            <a:grpSpLocks/>
          </p:cNvGrpSpPr>
          <p:nvPr/>
        </p:nvGrpSpPr>
        <p:grpSpPr bwMode="auto">
          <a:xfrm>
            <a:off x="1600200" y="4800600"/>
            <a:ext cx="2487186" cy="571501"/>
            <a:chOff x="573" y="2880"/>
            <a:chExt cx="1059" cy="360"/>
          </a:xfrm>
        </p:grpSpPr>
        <p:sp>
          <p:nvSpPr>
            <p:cNvPr id="18" name="Line 8"/>
            <p:cNvSpPr>
              <a:spLocks noChangeShapeType="1"/>
            </p:cNvSpPr>
            <p:nvPr/>
          </p:nvSpPr>
          <p:spPr bwMode="auto">
            <a:xfrm>
              <a:off x="912" y="3024"/>
              <a:ext cx="720" cy="0"/>
            </a:xfrm>
            <a:prstGeom prst="line">
              <a:avLst/>
            </a:prstGeom>
            <a:ln>
              <a:headEnd type="none" w="sm" len="sm"/>
              <a:tailEnd type="triangle" w="lg" len="lg"/>
            </a:ln>
          </p:spPr>
          <p:style>
            <a:lnRef idx="1">
              <a:schemeClr val="dk1"/>
            </a:lnRef>
            <a:fillRef idx="0">
              <a:schemeClr val="dk1"/>
            </a:fillRef>
            <a:effectRef idx="0">
              <a:schemeClr val="dk1"/>
            </a:effectRef>
            <a:fontRef idx="minor">
              <a:schemeClr val="tx1"/>
            </a:fontRef>
          </p:style>
          <p:txBody>
            <a:bodyPr tIns="91440" bIns="91440" anchor="ctr">
              <a:spAutoFit/>
            </a:bodyPr>
            <a:lstStyle/>
            <a:p>
              <a:pPr>
                <a:defRPr/>
              </a:pPr>
              <a:endParaRPr lang="en-US" sz="2200" dirty="0">
                <a:latin typeface="Segoe" pitchFamily="34" charset="0"/>
              </a:endParaRPr>
            </a:p>
          </p:txBody>
        </p:sp>
        <p:sp>
          <p:nvSpPr>
            <p:cNvPr id="19" name="Text Box 10"/>
            <p:cNvSpPr txBox="1">
              <a:spLocks noChangeArrowheads="1"/>
            </p:cNvSpPr>
            <p:nvPr/>
          </p:nvSpPr>
          <p:spPr bwMode="auto">
            <a:xfrm>
              <a:off x="573" y="2880"/>
              <a:ext cx="356" cy="360"/>
            </a:xfrm>
            <a:prstGeom prst="rect">
              <a:avLst/>
            </a:prstGeom>
            <a:noFill/>
            <a:ln w="38100" algn="ctr">
              <a:noFill/>
              <a:miter lim="800000"/>
              <a:headEnd type="none" w="sm" len="sm"/>
              <a:tailEnd type="none" w="lg" len="lg"/>
            </a:ln>
          </p:spPr>
          <p:txBody>
            <a:bodyPr wrap="none" lIns="130622" tIns="130622" rIns="130622" bIns="130622">
              <a:spAutoFit/>
            </a:bodyPr>
            <a:lstStyle/>
            <a:p>
              <a:pPr algn="r" defTabSz="914559"/>
              <a:r>
                <a:rPr lang="en-US" sz="2000" dirty="0" smtClean="0">
                  <a:solidFill>
                    <a:schemeClr val="bg1"/>
                  </a:solidFill>
                  <a:effectLst>
                    <a:outerShdw blurRad="38100" dist="38100" dir="2700000" algn="tl">
                      <a:srgbClr val="000000"/>
                    </a:outerShdw>
                  </a:effectLst>
                </a:rPr>
                <a:t>Panel</a:t>
              </a:r>
              <a:endParaRPr lang="en-US" sz="2000" dirty="0">
                <a:solidFill>
                  <a:schemeClr val="bg1"/>
                </a:solidFill>
                <a:effectLst>
                  <a:outerShdw blurRad="38100" dist="38100" dir="2700000" algn="tl">
                    <a:srgbClr val="000000"/>
                  </a:outerShdw>
                </a:effectLst>
              </a:endParaRPr>
            </a:p>
          </p:txBody>
        </p:sp>
      </p:grpSp>
      <p:grpSp>
        <p:nvGrpSpPr>
          <p:cNvPr id="3" name="Group 12"/>
          <p:cNvGrpSpPr>
            <a:grpSpLocks/>
          </p:cNvGrpSpPr>
          <p:nvPr/>
        </p:nvGrpSpPr>
        <p:grpSpPr bwMode="auto">
          <a:xfrm>
            <a:off x="1676400" y="5334000"/>
            <a:ext cx="2599470" cy="541338"/>
            <a:chOff x="714" y="3072"/>
            <a:chExt cx="1062" cy="341"/>
          </a:xfrm>
        </p:grpSpPr>
        <p:sp>
          <p:nvSpPr>
            <p:cNvPr id="21" name="Line 9"/>
            <p:cNvSpPr>
              <a:spLocks noChangeShapeType="1"/>
            </p:cNvSpPr>
            <p:nvPr/>
          </p:nvSpPr>
          <p:spPr bwMode="auto">
            <a:xfrm>
              <a:off x="1008" y="3216"/>
              <a:ext cx="768" cy="0"/>
            </a:xfrm>
            <a:prstGeom prst="line">
              <a:avLst/>
            </a:prstGeom>
            <a:ln>
              <a:headEnd type="none" w="sm" len="sm"/>
              <a:tailEnd type="triangle" w="lg" len="lg"/>
            </a:ln>
          </p:spPr>
          <p:style>
            <a:lnRef idx="1">
              <a:schemeClr val="dk1"/>
            </a:lnRef>
            <a:fillRef idx="0">
              <a:schemeClr val="dk1"/>
            </a:fillRef>
            <a:effectRef idx="0">
              <a:schemeClr val="dk1"/>
            </a:effectRef>
            <a:fontRef idx="minor">
              <a:schemeClr val="tx1"/>
            </a:fontRef>
          </p:style>
          <p:txBody>
            <a:bodyPr tIns="91440" bIns="91440" anchor="ctr">
              <a:spAutoFit/>
            </a:bodyPr>
            <a:lstStyle/>
            <a:p>
              <a:pPr>
                <a:defRPr/>
              </a:pPr>
              <a:endParaRPr lang="en-US" sz="2200" dirty="0">
                <a:latin typeface="Segoe" pitchFamily="34" charset="0"/>
              </a:endParaRPr>
            </a:p>
          </p:txBody>
        </p:sp>
        <p:sp>
          <p:nvSpPr>
            <p:cNvPr id="22" name="Text Box 11"/>
            <p:cNvSpPr txBox="1">
              <a:spLocks noChangeArrowheads="1"/>
            </p:cNvSpPr>
            <p:nvPr/>
          </p:nvSpPr>
          <p:spPr bwMode="auto">
            <a:xfrm>
              <a:off x="714" y="3072"/>
              <a:ext cx="311" cy="341"/>
            </a:xfrm>
            <a:prstGeom prst="rect">
              <a:avLst/>
            </a:prstGeom>
            <a:noFill/>
            <a:ln w="38100" algn="ctr">
              <a:noFill/>
              <a:miter lim="800000"/>
              <a:headEnd type="none" w="sm" len="sm"/>
              <a:tailEnd type="none" w="lg" len="lg"/>
            </a:ln>
          </p:spPr>
          <p:txBody>
            <a:bodyPr wrap="none" lIns="130622" tIns="130622" rIns="130622" bIns="130622">
              <a:spAutoFit/>
            </a:bodyPr>
            <a:lstStyle/>
            <a:p>
              <a:pPr algn="r" defTabSz="914559"/>
              <a:r>
                <a:rPr lang="en-US" dirty="0" smtClean="0">
                  <a:solidFill>
                    <a:schemeClr val="bg1"/>
                  </a:solidFill>
                  <a:effectLst>
                    <a:outerShdw blurRad="38100" dist="38100" dir="2700000" algn="tl">
                      <a:srgbClr val="000000"/>
                    </a:outerShdw>
                  </a:effectLst>
                </a:rPr>
                <a:t>Label</a:t>
              </a:r>
              <a:endParaRPr lang="en-US" dirty="0">
                <a:solidFill>
                  <a:schemeClr val="bg1"/>
                </a:solidFill>
                <a:effectLst>
                  <a:outerShdw blurRad="38100" dist="38100" dir="2700000" algn="tl">
                    <a:srgbClr val="000000"/>
                  </a:outerShdw>
                </a:effectLst>
              </a:endParaRPr>
            </a:p>
          </p:txBody>
        </p:sp>
      </p:grpSp>
      <p:pic>
        <p:nvPicPr>
          <p:cNvPr id="14" name="Picture 2"/>
          <p:cNvPicPr>
            <a:picLocks noChangeAspect="1" noChangeArrowheads="1"/>
          </p:cNvPicPr>
          <p:nvPr/>
        </p:nvPicPr>
        <p:blipFill>
          <a:blip r:embed="rId4" cstate="print"/>
          <a:srcRect/>
          <a:stretch>
            <a:fillRect/>
          </a:stretch>
        </p:blipFill>
        <p:spPr bwMode="auto">
          <a:xfrm>
            <a:off x="8458200" y="6172200"/>
            <a:ext cx="533400"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6"/>
          <p:cNvSpPr txBox="1">
            <a:spLocks noChangeArrowheads="1"/>
          </p:cNvSpPr>
          <p:nvPr/>
        </p:nvSpPr>
        <p:spPr>
          <a:xfrm>
            <a:off x="360363" y="304800"/>
            <a:ext cx="8382000" cy="512448"/>
          </a:xfrm>
          <a:prstGeom prst="rect">
            <a:avLst/>
          </a:prstGeom>
          <a:noFill/>
          <a:ln/>
        </p:spPr>
        <p:txBody>
          <a:bodyPr vert="horz" wrap="square" lIns="0" tIns="0" rIns="0" bIns="0" rtlCol="0" anchor="t">
            <a:spAutoFit/>
          </a:bodyPr>
          <a:lstStyle/>
          <a:p>
            <a:pPr defTabSz="912813" eaLnBrk="0" hangingPunct="0">
              <a:lnSpc>
                <a:spcPct val="90000"/>
              </a:lnSpc>
              <a:defRPr/>
            </a:pPr>
            <a:r>
              <a:rPr lang="fr-FR" sz="3700" spc="-125" dirty="0" smtClean="0">
                <a:ln w="3175">
                  <a:noFill/>
                </a:ln>
                <a:solidFill>
                  <a:srgbClr val="125CA7"/>
                </a:solidFill>
                <a:latin typeface="Segoe Light" pitchFamily="34" charset="0"/>
                <a:cs typeface="Arial" charset="0"/>
              </a:rPr>
              <a:t>Description du code : MXML (2/2)</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17" name="Rectangle 16"/>
          <p:cNvSpPr txBox="1">
            <a:spLocks noChangeArrowheads="1"/>
          </p:cNvSpPr>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C358E2-BEB3-40E5-9F87-0EBEE5901F9F}" type="slidenum">
              <a:rPr kumimoji="0" lang="en-US" sz="1400" b="1" i="0" u="none" strike="noStrike" kern="1200" cap="none" spc="0" normalizeH="0" baseline="0" noProof="0" smtClean="0">
                <a:ln w="50800"/>
                <a:solidFill>
                  <a:schemeClr val="bg1">
                    <a:shade val="50000"/>
                  </a:schemeClr>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en-US" sz="1400" b="1" i="0" u="none" strike="noStrike" kern="1200" cap="none" spc="0" normalizeH="0" baseline="0" noProof="0" dirty="0">
              <a:ln w="50800"/>
              <a:solidFill>
                <a:schemeClr val="bg1">
                  <a:shade val="50000"/>
                </a:schemeClr>
              </a:solidFill>
              <a:effectLst/>
              <a:uLnTx/>
              <a:uFillTx/>
              <a:latin typeface="+mn-lt"/>
              <a:ea typeface="+mn-ea"/>
              <a:cs typeface="Arial" pitchFamily="34" charset="0"/>
            </a:endParaRPr>
          </a:p>
        </p:txBody>
      </p:sp>
    </p:spTree>
  </p:cSld>
  <p:clrMapOvr>
    <a:masterClrMapping/>
  </p:clrMapOvr>
  <p:transition advTm="546">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Plateforme : Fonctionnement</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4" name="Espace réservé du contenu 3"/>
          <p:cNvSpPr>
            <a:spLocks noGrp="1"/>
          </p:cNvSpPr>
          <p:nvPr>
            <p:ph idx="1"/>
          </p:nvPr>
        </p:nvSpPr>
        <p:spPr/>
        <p:txBody>
          <a:bodyPr/>
          <a:lstStyle/>
          <a:p>
            <a:endParaRPr lang="fr-FR"/>
          </a:p>
        </p:txBody>
      </p:sp>
      <p:sp>
        <p:nvSpPr>
          <p:cNvPr id="7" name="Espace réservé du numéro de diapositive 6"/>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37</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04788" y="1143000"/>
            <a:ext cx="8734425" cy="4572000"/>
          </a:xfrm>
          <a:prstGeom prst="rect">
            <a:avLst/>
          </a:prstGeom>
          <a:noFill/>
          <a:ln w="9525">
            <a:noFill/>
            <a:miter lim="800000"/>
            <a:headEnd/>
            <a:tailEnd/>
          </a:ln>
        </p:spPr>
      </p:pic>
    </p:spTree>
  </p:cSld>
  <p:clrMapOvr>
    <a:masterClrMapping/>
  </p:clrMapOvr>
  <p:transition advTm="1201">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5" name="Rectangle 11"/>
          <p:cNvSpPr>
            <a:spLocks noChangeArrowheads="1"/>
          </p:cNvSpPr>
          <p:nvPr/>
        </p:nvSpPr>
        <p:spPr bwMode="auto">
          <a:xfrm rot="10800000">
            <a:off x="5562600" y="1066800"/>
            <a:ext cx="2590800" cy="5029200"/>
          </a:xfrm>
          <a:prstGeom prst="rect">
            <a:avLst/>
          </a:prstGeom>
          <a:gradFill rotWithShape="1">
            <a:gsLst>
              <a:gs pos="0">
                <a:schemeClr val="tx1"/>
              </a:gs>
              <a:gs pos="100000">
                <a:srgbClr val="C5D9F1"/>
              </a:gs>
            </a:gsLst>
            <a:lin ang="0" scaled="1"/>
          </a:gradFill>
          <a:ln w="9525">
            <a:solidFill>
              <a:schemeClr val="tx1"/>
            </a:solidFill>
            <a:miter lim="800000"/>
            <a:headEnd/>
            <a:tailEnd/>
          </a:ln>
          <a:effectLst/>
        </p:spPr>
        <p:txBody>
          <a:bodyPr wrap="none" anchor="ctr"/>
          <a:lstStyle/>
          <a:p>
            <a:endParaRPr lang="fr-FR"/>
          </a:p>
        </p:txBody>
      </p:sp>
      <p:sp>
        <p:nvSpPr>
          <p:cNvPr id="31754" name="Rectangle 10"/>
          <p:cNvSpPr>
            <a:spLocks noChangeArrowheads="1"/>
          </p:cNvSpPr>
          <p:nvPr/>
        </p:nvSpPr>
        <p:spPr bwMode="auto">
          <a:xfrm>
            <a:off x="533400" y="1066800"/>
            <a:ext cx="2590800" cy="5029200"/>
          </a:xfrm>
          <a:prstGeom prst="rect">
            <a:avLst/>
          </a:prstGeom>
          <a:gradFill rotWithShape="1">
            <a:gsLst>
              <a:gs pos="0">
                <a:schemeClr val="tx1"/>
              </a:gs>
              <a:gs pos="100000">
                <a:srgbClr val="C5D9F1"/>
              </a:gs>
            </a:gsLst>
            <a:lin ang="0" scaled="1"/>
          </a:gradFill>
          <a:ln w="9525">
            <a:solidFill>
              <a:schemeClr val="tx1"/>
            </a:solidFill>
            <a:miter lim="800000"/>
            <a:headEnd/>
            <a:tailEnd/>
          </a:ln>
          <a:effectLst/>
        </p:spPr>
        <p:txBody>
          <a:bodyPr wrap="none" anchor="ctr"/>
          <a:lstStyle/>
          <a:p>
            <a:endParaRPr lang="fr-FR"/>
          </a:p>
        </p:txBody>
      </p:sp>
      <p:sp>
        <p:nvSpPr>
          <p:cNvPr id="31752" name="Line 8"/>
          <p:cNvSpPr>
            <a:spLocks noChangeShapeType="1"/>
          </p:cNvSpPr>
          <p:nvPr/>
        </p:nvSpPr>
        <p:spPr bwMode="auto">
          <a:xfrm>
            <a:off x="3124200" y="1066800"/>
            <a:ext cx="0" cy="5029200"/>
          </a:xfrm>
          <a:prstGeom prst="line">
            <a:avLst/>
          </a:prstGeom>
          <a:noFill/>
          <a:ln w="9525">
            <a:solidFill>
              <a:schemeClr val="bg2"/>
            </a:solidFill>
            <a:round/>
            <a:headEnd/>
            <a:tailEnd/>
          </a:ln>
          <a:effectLst/>
        </p:spPr>
        <p:txBody>
          <a:bodyPr/>
          <a:lstStyle/>
          <a:p>
            <a:endParaRPr lang="fr-FR"/>
          </a:p>
        </p:txBody>
      </p:sp>
      <p:sp>
        <p:nvSpPr>
          <p:cNvPr id="31753" name="Line 9"/>
          <p:cNvSpPr>
            <a:spLocks noChangeShapeType="1"/>
          </p:cNvSpPr>
          <p:nvPr/>
        </p:nvSpPr>
        <p:spPr bwMode="auto">
          <a:xfrm>
            <a:off x="5562600" y="1066800"/>
            <a:ext cx="0" cy="5029200"/>
          </a:xfrm>
          <a:prstGeom prst="line">
            <a:avLst/>
          </a:prstGeom>
          <a:noFill/>
          <a:ln w="9525">
            <a:solidFill>
              <a:schemeClr val="bg2"/>
            </a:solidFill>
            <a:round/>
            <a:headEnd/>
            <a:tailEnd/>
          </a:ln>
          <a:effectLst/>
        </p:spPr>
        <p:txBody>
          <a:bodyPr/>
          <a:lstStyle/>
          <a:p>
            <a:endParaRPr lang="fr-FR"/>
          </a:p>
        </p:txBody>
      </p:sp>
      <p:grpSp>
        <p:nvGrpSpPr>
          <p:cNvPr id="3" name="Group 47"/>
          <p:cNvGrpSpPr>
            <a:grpSpLocks/>
          </p:cNvGrpSpPr>
          <p:nvPr/>
        </p:nvGrpSpPr>
        <p:grpSpPr bwMode="auto">
          <a:xfrm>
            <a:off x="533400" y="1219200"/>
            <a:ext cx="7772400" cy="1030288"/>
            <a:chOff x="336" y="1008"/>
            <a:chExt cx="4896" cy="649"/>
          </a:xfrm>
        </p:grpSpPr>
        <p:grpSp>
          <p:nvGrpSpPr>
            <p:cNvPr id="4" name="Group 35"/>
            <p:cNvGrpSpPr>
              <a:grpSpLocks/>
            </p:cNvGrpSpPr>
            <p:nvPr/>
          </p:nvGrpSpPr>
          <p:grpSpPr bwMode="auto">
            <a:xfrm>
              <a:off x="336" y="1056"/>
              <a:ext cx="1485" cy="576"/>
              <a:chOff x="336" y="1056"/>
              <a:chExt cx="1485" cy="576"/>
            </a:xfrm>
          </p:grpSpPr>
          <p:pic>
            <p:nvPicPr>
              <p:cNvPr id="31750" name="Picture 2" descr="E:\~Data\1. Technical Material\9. Other\clip art\PC with flat panel.png"/>
              <p:cNvPicPr>
                <a:picLocks noChangeAspect="1" noChangeArrowheads="1"/>
              </p:cNvPicPr>
              <p:nvPr/>
            </p:nvPicPr>
            <p:blipFill>
              <a:blip r:embed="rId4" cstate="print"/>
              <a:srcRect/>
              <a:stretch>
                <a:fillRect/>
              </a:stretch>
            </p:blipFill>
            <p:spPr bwMode="auto">
              <a:xfrm>
                <a:off x="1248" y="1056"/>
                <a:ext cx="573" cy="576"/>
              </a:xfrm>
              <a:prstGeom prst="rect">
                <a:avLst/>
              </a:prstGeom>
              <a:noFill/>
              <a:ln w="9525">
                <a:noFill/>
                <a:miter lim="800000"/>
                <a:headEnd/>
                <a:tailEnd/>
              </a:ln>
            </p:spPr>
          </p:pic>
          <p:sp>
            <p:nvSpPr>
              <p:cNvPr id="31756" name="Text Box 12"/>
              <p:cNvSpPr txBox="1">
                <a:spLocks noChangeArrowheads="1"/>
              </p:cNvSpPr>
              <p:nvPr/>
            </p:nvSpPr>
            <p:spPr bwMode="auto">
              <a:xfrm>
                <a:off x="336" y="1200"/>
                <a:ext cx="1104" cy="250"/>
              </a:xfrm>
              <a:prstGeom prst="rect">
                <a:avLst/>
              </a:prstGeom>
              <a:noFill/>
              <a:ln w="9525">
                <a:noFill/>
                <a:miter lim="800000"/>
                <a:headEnd/>
                <a:tailEnd/>
              </a:ln>
              <a:effectLst/>
            </p:spPr>
            <p:txBody>
              <a:bodyPr>
                <a:spAutoFit/>
              </a:bodyPr>
              <a:lstStyle/>
              <a:p>
                <a:pPr>
                  <a:spcBef>
                    <a:spcPct val="50000"/>
                  </a:spcBef>
                </a:pPr>
                <a:r>
                  <a:rPr lang="fr-FR" sz="2000">
                    <a:solidFill>
                      <a:schemeClr val="bg1"/>
                    </a:solidFill>
                  </a:rPr>
                  <a:t>Poste Client</a:t>
                </a:r>
              </a:p>
            </p:txBody>
          </p:sp>
        </p:grpSp>
        <p:grpSp>
          <p:nvGrpSpPr>
            <p:cNvPr id="5" name="Group 42"/>
            <p:cNvGrpSpPr>
              <a:grpSpLocks/>
            </p:cNvGrpSpPr>
            <p:nvPr/>
          </p:nvGrpSpPr>
          <p:grpSpPr bwMode="auto">
            <a:xfrm>
              <a:off x="3648" y="1056"/>
              <a:ext cx="1584" cy="601"/>
              <a:chOff x="3648" y="1056"/>
              <a:chExt cx="1584" cy="601"/>
            </a:xfrm>
          </p:grpSpPr>
          <p:pic>
            <p:nvPicPr>
              <p:cNvPr id="31751" name="Picture 3" descr="E:\~Data\1. Technical Material\9. Other\clip art\Server.png"/>
              <p:cNvPicPr>
                <a:picLocks noChangeAspect="1" noChangeArrowheads="1"/>
              </p:cNvPicPr>
              <p:nvPr/>
            </p:nvPicPr>
            <p:blipFill>
              <a:blip r:embed="rId5" cstate="print"/>
              <a:srcRect/>
              <a:stretch>
                <a:fillRect/>
              </a:stretch>
            </p:blipFill>
            <p:spPr bwMode="auto">
              <a:xfrm>
                <a:off x="3648" y="1056"/>
                <a:ext cx="407" cy="601"/>
              </a:xfrm>
              <a:prstGeom prst="rect">
                <a:avLst/>
              </a:prstGeom>
              <a:noFill/>
              <a:ln w="9525">
                <a:noFill/>
                <a:miter lim="800000"/>
                <a:headEnd/>
                <a:tailEnd/>
              </a:ln>
            </p:spPr>
          </p:pic>
          <p:sp>
            <p:nvSpPr>
              <p:cNvPr id="31757" name="Text Box 13"/>
              <p:cNvSpPr txBox="1">
                <a:spLocks noChangeArrowheads="1"/>
              </p:cNvSpPr>
              <p:nvPr/>
            </p:nvSpPr>
            <p:spPr bwMode="auto">
              <a:xfrm>
                <a:off x="4128" y="1056"/>
                <a:ext cx="1104" cy="250"/>
              </a:xfrm>
              <a:prstGeom prst="rect">
                <a:avLst/>
              </a:prstGeom>
              <a:noFill/>
              <a:ln w="9525">
                <a:noFill/>
                <a:miter lim="800000"/>
                <a:headEnd/>
                <a:tailEnd/>
              </a:ln>
              <a:effectLst/>
            </p:spPr>
            <p:txBody>
              <a:bodyPr>
                <a:spAutoFit/>
              </a:bodyPr>
              <a:lstStyle/>
              <a:p>
                <a:pPr>
                  <a:spcBef>
                    <a:spcPct val="50000"/>
                  </a:spcBef>
                </a:pPr>
                <a:r>
                  <a:rPr lang="fr-FR" sz="2000">
                    <a:solidFill>
                      <a:schemeClr val="bg1"/>
                    </a:solidFill>
                  </a:rPr>
                  <a:t>Serveur</a:t>
                </a:r>
              </a:p>
            </p:txBody>
          </p:sp>
        </p:grpSp>
        <p:sp>
          <p:nvSpPr>
            <p:cNvPr id="31758" name="Line 14"/>
            <p:cNvSpPr>
              <a:spLocks noChangeShapeType="1"/>
            </p:cNvSpPr>
            <p:nvPr/>
          </p:nvSpPr>
          <p:spPr bwMode="auto">
            <a:xfrm>
              <a:off x="1968" y="1248"/>
              <a:ext cx="1536" cy="0"/>
            </a:xfrm>
            <a:prstGeom prst="line">
              <a:avLst/>
            </a:prstGeom>
            <a:noFill/>
            <a:ln w="9525">
              <a:solidFill>
                <a:schemeClr val="bg1"/>
              </a:solidFill>
              <a:round/>
              <a:headEnd/>
              <a:tailEnd type="triangle" w="lg" len="med"/>
            </a:ln>
            <a:effectLst/>
          </p:spPr>
          <p:txBody>
            <a:bodyPr/>
            <a:lstStyle/>
            <a:p>
              <a:endParaRPr lang="fr-FR"/>
            </a:p>
          </p:txBody>
        </p:sp>
        <p:sp>
          <p:nvSpPr>
            <p:cNvPr id="31762" name="Line 18"/>
            <p:cNvSpPr>
              <a:spLocks noChangeShapeType="1"/>
            </p:cNvSpPr>
            <p:nvPr/>
          </p:nvSpPr>
          <p:spPr bwMode="auto">
            <a:xfrm flipH="1">
              <a:off x="1968" y="1392"/>
              <a:ext cx="1536" cy="0"/>
            </a:xfrm>
            <a:prstGeom prst="line">
              <a:avLst/>
            </a:prstGeom>
            <a:noFill/>
            <a:ln w="9525">
              <a:solidFill>
                <a:schemeClr val="bg1"/>
              </a:solidFill>
              <a:round/>
              <a:headEnd/>
              <a:tailEnd type="triangle" w="lg" len="med"/>
            </a:ln>
            <a:effectLst/>
          </p:spPr>
          <p:txBody>
            <a:bodyPr/>
            <a:lstStyle/>
            <a:p>
              <a:endParaRPr lang="fr-FR"/>
            </a:p>
          </p:txBody>
        </p:sp>
        <p:sp>
          <p:nvSpPr>
            <p:cNvPr id="31763" name="Text Box 19"/>
            <p:cNvSpPr txBox="1">
              <a:spLocks noChangeArrowheads="1"/>
            </p:cNvSpPr>
            <p:nvPr/>
          </p:nvSpPr>
          <p:spPr bwMode="auto">
            <a:xfrm>
              <a:off x="2352" y="1392"/>
              <a:ext cx="1152" cy="231"/>
            </a:xfrm>
            <a:prstGeom prst="rect">
              <a:avLst/>
            </a:prstGeom>
            <a:noFill/>
            <a:ln w="9525">
              <a:noFill/>
              <a:miter lim="800000"/>
              <a:headEnd/>
              <a:tailEnd/>
            </a:ln>
            <a:effectLst/>
          </p:spPr>
          <p:txBody>
            <a:bodyPr>
              <a:spAutoFit/>
            </a:bodyPr>
            <a:lstStyle/>
            <a:p>
              <a:pPr>
                <a:spcBef>
                  <a:spcPct val="50000"/>
                </a:spcBef>
              </a:pPr>
              <a:r>
                <a:rPr lang="fr-FR" b="1">
                  <a:solidFill>
                    <a:schemeClr val="bg1"/>
                  </a:solidFill>
                </a:rPr>
                <a:t>&lt;HTML /&gt;</a:t>
              </a:r>
            </a:p>
          </p:txBody>
        </p:sp>
        <p:sp>
          <p:nvSpPr>
            <p:cNvPr id="31770" name="Text Box 26"/>
            <p:cNvSpPr txBox="1">
              <a:spLocks noChangeArrowheads="1"/>
            </p:cNvSpPr>
            <p:nvPr/>
          </p:nvSpPr>
          <p:spPr bwMode="auto">
            <a:xfrm>
              <a:off x="2208" y="1008"/>
              <a:ext cx="1152" cy="231"/>
            </a:xfrm>
            <a:prstGeom prst="rect">
              <a:avLst/>
            </a:prstGeom>
            <a:noFill/>
            <a:ln w="9525">
              <a:noFill/>
              <a:miter lim="800000"/>
              <a:headEnd/>
              <a:tailEnd/>
            </a:ln>
            <a:effectLst/>
          </p:spPr>
          <p:txBody>
            <a:bodyPr>
              <a:spAutoFit/>
            </a:bodyPr>
            <a:lstStyle/>
            <a:p>
              <a:pPr>
                <a:spcBef>
                  <a:spcPct val="50000"/>
                </a:spcBef>
              </a:pPr>
              <a:r>
                <a:rPr lang="fr-FR">
                  <a:solidFill>
                    <a:schemeClr val="bg1"/>
                  </a:solidFill>
                </a:rPr>
                <a:t>Page HTML ?</a:t>
              </a:r>
            </a:p>
          </p:txBody>
        </p:sp>
      </p:grpSp>
      <p:grpSp>
        <p:nvGrpSpPr>
          <p:cNvPr id="6" name="Group 48"/>
          <p:cNvGrpSpPr>
            <a:grpSpLocks/>
          </p:cNvGrpSpPr>
          <p:nvPr/>
        </p:nvGrpSpPr>
        <p:grpSpPr bwMode="auto">
          <a:xfrm>
            <a:off x="533400" y="2743201"/>
            <a:ext cx="7772400" cy="1143001"/>
            <a:chOff x="336" y="1968"/>
            <a:chExt cx="4896" cy="720"/>
          </a:xfrm>
        </p:grpSpPr>
        <p:sp>
          <p:nvSpPr>
            <p:cNvPr id="31760" name="Line 16"/>
            <p:cNvSpPr>
              <a:spLocks noChangeShapeType="1"/>
            </p:cNvSpPr>
            <p:nvPr/>
          </p:nvSpPr>
          <p:spPr bwMode="auto">
            <a:xfrm>
              <a:off x="1968" y="2256"/>
              <a:ext cx="1536" cy="0"/>
            </a:xfrm>
            <a:prstGeom prst="line">
              <a:avLst/>
            </a:prstGeom>
            <a:noFill/>
            <a:ln w="9525">
              <a:solidFill>
                <a:schemeClr val="bg1"/>
              </a:solidFill>
              <a:round/>
              <a:headEnd/>
              <a:tailEnd type="triangle" w="lg" len="med"/>
            </a:ln>
            <a:effectLst/>
          </p:spPr>
          <p:txBody>
            <a:bodyPr/>
            <a:lstStyle/>
            <a:p>
              <a:endParaRPr lang="fr-FR"/>
            </a:p>
          </p:txBody>
        </p:sp>
        <p:sp>
          <p:nvSpPr>
            <p:cNvPr id="31766" name="Text Box 22"/>
            <p:cNvSpPr txBox="1">
              <a:spLocks noChangeArrowheads="1"/>
            </p:cNvSpPr>
            <p:nvPr/>
          </p:nvSpPr>
          <p:spPr bwMode="auto">
            <a:xfrm>
              <a:off x="2112" y="2016"/>
              <a:ext cx="1152" cy="231"/>
            </a:xfrm>
            <a:prstGeom prst="rect">
              <a:avLst/>
            </a:prstGeom>
            <a:noFill/>
            <a:ln w="9525">
              <a:noFill/>
              <a:miter lim="800000"/>
              <a:headEnd/>
              <a:tailEnd/>
            </a:ln>
            <a:effectLst/>
          </p:spPr>
          <p:txBody>
            <a:bodyPr>
              <a:spAutoFit/>
            </a:bodyPr>
            <a:lstStyle/>
            <a:p>
              <a:pPr>
                <a:spcBef>
                  <a:spcPct val="50000"/>
                </a:spcBef>
              </a:pPr>
              <a:r>
                <a:rPr lang="fr-FR" dirty="0" smtClean="0">
                  <a:solidFill>
                    <a:schemeClr val="bg1"/>
                  </a:solidFill>
                </a:rPr>
                <a:t>Silverlight / Flex </a:t>
              </a:r>
              <a:r>
                <a:rPr lang="fr-FR" dirty="0">
                  <a:solidFill>
                    <a:schemeClr val="bg1"/>
                  </a:solidFill>
                </a:rPr>
                <a:t>?</a:t>
              </a:r>
            </a:p>
          </p:txBody>
        </p:sp>
        <p:sp>
          <p:nvSpPr>
            <p:cNvPr id="31767" name="Line 23"/>
            <p:cNvSpPr>
              <a:spLocks noChangeShapeType="1"/>
            </p:cNvSpPr>
            <p:nvPr/>
          </p:nvSpPr>
          <p:spPr bwMode="auto">
            <a:xfrm flipH="1">
              <a:off x="1968" y="2400"/>
              <a:ext cx="1536" cy="0"/>
            </a:xfrm>
            <a:prstGeom prst="line">
              <a:avLst/>
            </a:prstGeom>
            <a:noFill/>
            <a:ln w="9525">
              <a:solidFill>
                <a:schemeClr val="bg1"/>
              </a:solidFill>
              <a:round/>
              <a:headEnd/>
              <a:tailEnd type="triangle" w="lg" len="med"/>
            </a:ln>
            <a:effectLst/>
          </p:spPr>
          <p:txBody>
            <a:bodyPr/>
            <a:lstStyle/>
            <a:p>
              <a:endParaRPr lang="fr-FR"/>
            </a:p>
          </p:txBody>
        </p:sp>
        <p:pic>
          <p:nvPicPr>
            <p:cNvPr id="31772" name="Picture 3" descr="E:\~Data\1. Technical Material\9. Other\clip art\Server.png"/>
            <p:cNvPicPr>
              <a:picLocks noChangeAspect="1" noChangeArrowheads="1"/>
            </p:cNvPicPr>
            <p:nvPr/>
          </p:nvPicPr>
          <p:blipFill>
            <a:blip r:embed="rId5" cstate="print"/>
            <a:srcRect/>
            <a:stretch>
              <a:fillRect/>
            </a:stretch>
          </p:blipFill>
          <p:spPr bwMode="auto">
            <a:xfrm>
              <a:off x="3696" y="2064"/>
              <a:ext cx="407" cy="601"/>
            </a:xfrm>
            <a:prstGeom prst="rect">
              <a:avLst/>
            </a:prstGeom>
            <a:noFill/>
            <a:ln w="9525">
              <a:noFill/>
              <a:miter lim="800000"/>
              <a:headEnd/>
              <a:tailEnd/>
            </a:ln>
          </p:spPr>
        </p:pic>
        <p:sp>
          <p:nvSpPr>
            <p:cNvPr id="31773" name="Text Box 29"/>
            <p:cNvSpPr txBox="1">
              <a:spLocks noChangeArrowheads="1"/>
            </p:cNvSpPr>
            <p:nvPr/>
          </p:nvSpPr>
          <p:spPr bwMode="auto">
            <a:xfrm>
              <a:off x="4128" y="2064"/>
              <a:ext cx="1104" cy="252"/>
            </a:xfrm>
            <a:prstGeom prst="rect">
              <a:avLst/>
            </a:prstGeom>
            <a:noFill/>
            <a:ln w="9525">
              <a:noFill/>
              <a:miter lim="800000"/>
              <a:headEnd/>
              <a:tailEnd/>
            </a:ln>
            <a:effectLst/>
          </p:spPr>
          <p:txBody>
            <a:bodyPr>
              <a:spAutoFit/>
            </a:bodyPr>
            <a:lstStyle/>
            <a:p>
              <a:pPr>
                <a:spcBef>
                  <a:spcPct val="50000"/>
                </a:spcBef>
              </a:pPr>
              <a:r>
                <a:rPr lang="fr-FR" sz="2000" dirty="0" smtClean="0">
                  <a:solidFill>
                    <a:schemeClr val="bg1"/>
                  </a:solidFill>
                </a:rPr>
                <a:t>Serveur</a:t>
              </a:r>
              <a:endParaRPr lang="fr-FR" sz="2000" b="1" dirty="0">
                <a:solidFill>
                  <a:schemeClr val="bg1"/>
                </a:solidFill>
              </a:endParaRPr>
            </a:p>
          </p:txBody>
        </p:sp>
        <p:pic>
          <p:nvPicPr>
            <p:cNvPr id="31774" name="Picture 2" descr="C:\Users\Administrateur\Desktop\SL_logo.png"/>
            <p:cNvPicPr>
              <a:picLocks noChangeAspect="1" noChangeArrowheads="1"/>
            </p:cNvPicPr>
            <p:nvPr/>
          </p:nvPicPr>
          <p:blipFill>
            <a:blip r:embed="rId6" cstate="print"/>
            <a:srcRect/>
            <a:stretch>
              <a:fillRect/>
            </a:stretch>
          </p:blipFill>
          <p:spPr bwMode="auto">
            <a:xfrm>
              <a:off x="2356" y="2448"/>
              <a:ext cx="284" cy="240"/>
            </a:xfrm>
            <a:prstGeom prst="rect">
              <a:avLst/>
            </a:prstGeom>
            <a:noFill/>
            <a:ln w="9525">
              <a:noFill/>
              <a:miter lim="800000"/>
              <a:headEnd/>
              <a:tailEnd/>
            </a:ln>
          </p:spPr>
        </p:pic>
        <p:grpSp>
          <p:nvGrpSpPr>
            <p:cNvPr id="7" name="Group 36"/>
            <p:cNvGrpSpPr>
              <a:grpSpLocks/>
            </p:cNvGrpSpPr>
            <p:nvPr/>
          </p:nvGrpSpPr>
          <p:grpSpPr bwMode="auto">
            <a:xfrm>
              <a:off x="336" y="1968"/>
              <a:ext cx="1485" cy="576"/>
              <a:chOff x="336" y="1056"/>
              <a:chExt cx="1485" cy="576"/>
            </a:xfrm>
          </p:grpSpPr>
          <p:pic>
            <p:nvPicPr>
              <p:cNvPr id="31781" name="Picture 2" descr="E:\~Data\1. Technical Material\9. Other\clip art\PC with flat panel.png"/>
              <p:cNvPicPr>
                <a:picLocks noChangeAspect="1" noChangeArrowheads="1"/>
              </p:cNvPicPr>
              <p:nvPr/>
            </p:nvPicPr>
            <p:blipFill>
              <a:blip r:embed="rId4" cstate="print"/>
              <a:srcRect/>
              <a:stretch>
                <a:fillRect/>
              </a:stretch>
            </p:blipFill>
            <p:spPr bwMode="auto">
              <a:xfrm>
                <a:off x="1248" y="1056"/>
                <a:ext cx="573" cy="576"/>
              </a:xfrm>
              <a:prstGeom prst="rect">
                <a:avLst/>
              </a:prstGeom>
              <a:noFill/>
              <a:ln w="9525">
                <a:noFill/>
                <a:miter lim="800000"/>
                <a:headEnd/>
                <a:tailEnd/>
              </a:ln>
            </p:spPr>
          </p:pic>
          <p:sp>
            <p:nvSpPr>
              <p:cNvPr id="31782" name="Text Box 38"/>
              <p:cNvSpPr txBox="1">
                <a:spLocks noChangeArrowheads="1"/>
              </p:cNvSpPr>
              <p:nvPr/>
            </p:nvSpPr>
            <p:spPr bwMode="auto">
              <a:xfrm>
                <a:off x="336" y="1200"/>
                <a:ext cx="1104" cy="250"/>
              </a:xfrm>
              <a:prstGeom prst="rect">
                <a:avLst/>
              </a:prstGeom>
              <a:noFill/>
              <a:ln w="9525">
                <a:noFill/>
                <a:miter lim="800000"/>
                <a:headEnd/>
                <a:tailEnd/>
              </a:ln>
              <a:effectLst/>
            </p:spPr>
            <p:txBody>
              <a:bodyPr>
                <a:spAutoFit/>
              </a:bodyPr>
              <a:lstStyle/>
              <a:p>
                <a:pPr>
                  <a:spcBef>
                    <a:spcPct val="50000"/>
                  </a:spcBef>
                </a:pPr>
                <a:r>
                  <a:rPr lang="fr-FR" sz="2000">
                    <a:solidFill>
                      <a:schemeClr val="bg1"/>
                    </a:solidFill>
                  </a:rPr>
                  <a:t>Poste Client</a:t>
                </a:r>
              </a:p>
            </p:txBody>
          </p:sp>
        </p:grpSp>
      </p:grpSp>
      <p:grpSp>
        <p:nvGrpSpPr>
          <p:cNvPr id="8" name="Group 49"/>
          <p:cNvGrpSpPr>
            <a:grpSpLocks/>
          </p:cNvGrpSpPr>
          <p:nvPr/>
        </p:nvGrpSpPr>
        <p:grpSpPr bwMode="auto">
          <a:xfrm>
            <a:off x="533400" y="4343400"/>
            <a:ext cx="7772400" cy="1066800"/>
            <a:chOff x="336" y="2976"/>
            <a:chExt cx="4896" cy="672"/>
          </a:xfrm>
        </p:grpSpPr>
        <p:sp>
          <p:nvSpPr>
            <p:cNvPr id="31761" name="Line 17"/>
            <p:cNvSpPr>
              <a:spLocks noChangeShapeType="1"/>
            </p:cNvSpPr>
            <p:nvPr/>
          </p:nvSpPr>
          <p:spPr bwMode="auto">
            <a:xfrm>
              <a:off x="1968" y="3216"/>
              <a:ext cx="1536" cy="0"/>
            </a:xfrm>
            <a:prstGeom prst="line">
              <a:avLst/>
            </a:prstGeom>
            <a:noFill/>
            <a:ln w="9525">
              <a:solidFill>
                <a:schemeClr val="bg1"/>
              </a:solidFill>
              <a:round/>
              <a:headEnd/>
              <a:tailEnd type="triangle" w="lg" len="med"/>
            </a:ln>
            <a:effectLst/>
          </p:spPr>
          <p:txBody>
            <a:bodyPr/>
            <a:lstStyle/>
            <a:p>
              <a:endParaRPr lang="fr-FR"/>
            </a:p>
          </p:txBody>
        </p:sp>
        <p:sp>
          <p:nvSpPr>
            <p:cNvPr id="31776" name="Line 32"/>
            <p:cNvSpPr>
              <a:spLocks noChangeShapeType="1"/>
            </p:cNvSpPr>
            <p:nvPr/>
          </p:nvSpPr>
          <p:spPr bwMode="auto">
            <a:xfrm flipH="1">
              <a:off x="1968" y="3360"/>
              <a:ext cx="1536" cy="0"/>
            </a:xfrm>
            <a:prstGeom prst="line">
              <a:avLst/>
            </a:prstGeom>
            <a:noFill/>
            <a:ln w="9525">
              <a:solidFill>
                <a:schemeClr val="bg1"/>
              </a:solidFill>
              <a:round/>
              <a:headEnd/>
              <a:tailEnd type="triangle" w="lg" len="med"/>
            </a:ln>
            <a:effectLst/>
          </p:spPr>
          <p:txBody>
            <a:bodyPr/>
            <a:lstStyle/>
            <a:p>
              <a:endParaRPr lang="fr-FR"/>
            </a:p>
          </p:txBody>
        </p:sp>
        <p:pic>
          <p:nvPicPr>
            <p:cNvPr id="31777" name="Picture 33"/>
            <p:cNvPicPr>
              <a:picLocks noChangeAspect="1" noChangeArrowheads="1"/>
            </p:cNvPicPr>
            <p:nvPr/>
          </p:nvPicPr>
          <p:blipFill>
            <a:blip r:embed="rId7" cstate="print"/>
            <a:srcRect/>
            <a:stretch>
              <a:fillRect/>
            </a:stretch>
          </p:blipFill>
          <p:spPr bwMode="auto">
            <a:xfrm>
              <a:off x="2400" y="3408"/>
              <a:ext cx="240" cy="240"/>
            </a:xfrm>
            <a:prstGeom prst="rect">
              <a:avLst/>
            </a:prstGeom>
            <a:noFill/>
            <a:ln w="9525">
              <a:noFill/>
              <a:miter lim="800000"/>
              <a:headEnd/>
              <a:tailEnd/>
            </a:ln>
            <a:effectLst/>
          </p:spPr>
        </p:pic>
        <p:sp>
          <p:nvSpPr>
            <p:cNvPr id="31778" name="Text Box 34"/>
            <p:cNvSpPr txBox="1">
              <a:spLocks noChangeArrowheads="1"/>
            </p:cNvSpPr>
            <p:nvPr/>
          </p:nvSpPr>
          <p:spPr bwMode="auto">
            <a:xfrm>
              <a:off x="2352" y="3024"/>
              <a:ext cx="912" cy="233"/>
            </a:xfrm>
            <a:prstGeom prst="rect">
              <a:avLst/>
            </a:prstGeom>
            <a:noFill/>
            <a:ln w="9525">
              <a:noFill/>
              <a:miter lim="800000"/>
              <a:headEnd/>
              <a:tailEnd/>
            </a:ln>
            <a:effectLst/>
          </p:spPr>
          <p:txBody>
            <a:bodyPr wrap="square">
              <a:spAutoFit/>
            </a:bodyPr>
            <a:lstStyle/>
            <a:p>
              <a:pPr>
                <a:spcBef>
                  <a:spcPct val="50000"/>
                </a:spcBef>
              </a:pPr>
              <a:r>
                <a:rPr lang="fr-FR" dirty="0" smtClean="0">
                  <a:solidFill>
                    <a:schemeClr val="bg1"/>
                  </a:solidFill>
                </a:rPr>
                <a:t>XAP / SWF </a:t>
              </a:r>
              <a:r>
                <a:rPr lang="fr-FR" dirty="0">
                  <a:solidFill>
                    <a:schemeClr val="bg1"/>
                  </a:solidFill>
                </a:rPr>
                <a:t>?</a:t>
              </a:r>
            </a:p>
          </p:txBody>
        </p:sp>
        <p:grpSp>
          <p:nvGrpSpPr>
            <p:cNvPr id="9" name="Group 39"/>
            <p:cNvGrpSpPr>
              <a:grpSpLocks/>
            </p:cNvGrpSpPr>
            <p:nvPr/>
          </p:nvGrpSpPr>
          <p:grpSpPr bwMode="auto">
            <a:xfrm>
              <a:off x="336" y="3024"/>
              <a:ext cx="1485" cy="576"/>
              <a:chOff x="336" y="1056"/>
              <a:chExt cx="1485" cy="576"/>
            </a:xfrm>
          </p:grpSpPr>
          <p:pic>
            <p:nvPicPr>
              <p:cNvPr id="31784" name="Picture 2" descr="E:\~Data\1. Technical Material\9. Other\clip art\PC with flat panel.png"/>
              <p:cNvPicPr>
                <a:picLocks noChangeAspect="1" noChangeArrowheads="1"/>
              </p:cNvPicPr>
              <p:nvPr/>
            </p:nvPicPr>
            <p:blipFill>
              <a:blip r:embed="rId4" cstate="print"/>
              <a:srcRect/>
              <a:stretch>
                <a:fillRect/>
              </a:stretch>
            </p:blipFill>
            <p:spPr bwMode="auto">
              <a:xfrm>
                <a:off x="1248" y="1056"/>
                <a:ext cx="573" cy="576"/>
              </a:xfrm>
              <a:prstGeom prst="rect">
                <a:avLst/>
              </a:prstGeom>
              <a:noFill/>
              <a:ln w="9525">
                <a:noFill/>
                <a:miter lim="800000"/>
                <a:headEnd/>
                <a:tailEnd/>
              </a:ln>
            </p:spPr>
          </p:pic>
          <p:sp>
            <p:nvSpPr>
              <p:cNvPr id="31785" name="Text Box 41"/>
              <p:cNvSpPr txBox="1">
                <a:spLocks noChangeArrowheads="1"/>
              </p:cNvSpPr>
              <p:nvPr/>
            </p:nvSpPr>
            <p:spPr bwMode="auto">
              <a:xfrm>
                <a:off x="336" y="1200"/>
                <a:ext cx="1104" cy="250"/>
              </a:xfrm>
              <a:prstGeom prst="rect">
                <a:avLst/>
              </a:prstGeom>
              <a:noFill/>
              <a:ln w="9525">
                <a:noFill/>
                <a:miter lim="800000"/>
                <a:headEnd/>
                <a:tailEnd/>
              </a:ln>
              <a:effectLst/>
            </p:spPr>
            <p:txBody>
              <a:bodyPr>
                <a:spAutoFit/>
              </a:bodyPr>
              <a:lstStyle/>
              <a:p>
                <a:pPr>
                  <a:spcBef>
                    <a:spcPct val="50000"/>
                  </a:spcBef>
                </a:pPr>
                <a:r>
                  <a:rPr lang="fr-FR" sz="2000">
                    <a:solidFill>
                      <a:schemeClr val="bg1"/>
                    </a:solidFill>
                  </a:rPr>
                  <a:t>Poste Client</a:t>
                </a:r>
              </a:p>
            </p:txBody>
          </p:sp>
        </p:grpSp>
        <p:grpSp>
          <p:nvGrpSpPr>
            <p:cNvPr id="10" name="Group 43"/>
            <p:cNvGrpSpPr>
              <a:grpSpLocks/>
            </p:cNvGrpSpPr>
            <p:nvPr/>
          </p:nvGrpSpPr>
          <p:grpSpPr bwMode="auto">
            <a:xfrm>
              <a:off x="3648" y="2976"/>
              <a:ext cx="1584" cy="601"/>
              <a:chOff x="3648" y="1056"/>
              <a:chExt cx="1584" cy="601"/>
            </a:xfrm>
          </p:grpSpPr>
          <p:pic>
            <p:nvPicPr>
              <p:cNvPr id="31788" name="Picture 3" descr="E:\~Data\1. Technical Material\9. Other\clip art\Server.png"/>
              <p:cNvPicPr>
                <a:picLocks noChangeAspect="1" noChangeArrowheads="1"/>
              </p:cNvPicPr>
              <p:nvPr/>
            </p:nvPicPr>
            <p:blipFill>
              <a:blip r:embed="rId5" cstate="print"/>
              <a:srcRect/>
              <a:stretch>
                <a:fillRect/>
              </a:stretch>
            </p:blipFill>
            <p:spPr bwMode="auto">
              <a:xfrm>
                <a:off x="3648" y="1056"/>
                <a:ext cx="407" cy="601"/>
              </a:xfrm>
              <a:prstGeom prst="rect">
                <a:avLst/>
              </a:prstGeom>
              <a:noFill/>
              <a:ln w="9525">
                <a:noFill/>
                <a:miter lim="800000"/>
                <a:headEnd/>
                <a:tailEnd/>
              </a:ln>
            </p:spPr>
          </p:pic>
          <p:sp>
            <p:nvSpPr>
              <p:cNvPr id="31789" name="Text Box 45"/>
              <p:cNvSpPr txBox="1">
                <a:spLocks noChangeArrowheads="1"/>
              </p:cNvSpPr>
              <p:nvPr/>
            </p:nvSpPr>
            <p:spPr bwMode="auto">
              <a:xfrm>
                <a:off x="4128" y="1056"/>
                <a:ext cx="1104" cy="250"/>
              </a:xfrm>
              <a:prstGeom prst="rect">
                <a:avLst/>
              </a:prstGeom>
              <a:noFill/>
              <a:ln w="9525">
                <a:noFill/>
                <a:miter lim="800000"/>
                <a:headEnd/>
                <a:tailEnd/>
              </a:ln>
              <a:effectLst/>
            </p:spPr>
            <p:txBody>
              <a:bodyPr>
                <a:spAutoFit/>
              </a:bodyPr>
              <a:lstStyle/>
              <a:p>
                <a:pPr>
                  <a:spcBef>
                    <a:spcPct val="50000"/>
                  </a:spcBef>
                </a:pPr>
                <a:r>
                  <a:rPr lang="fr-FR" sz="2000">
                    <a:solidFill>
                      <a:schemeClr val="bg1"/>
                    </a:solidFill>
                  </a:rPr>
                  <a:t>Serveur</a:t>
                </a:r>
              </a:p>
            </p:txBody>
          </p:sp>
        </p:grpSp>
      </p:grpSp>
      <p:grpSp>
        <p:nvGrpSpPr>
          <p:cNvPr id="11" name="Group 53"/>
          <p:cNvGrpSpPr>
            <a:grpSpLocks/>
          </p:cNvGrpSpPr>
          <p:nvPr/>
        </p:nvGrpSpPr>
        <p:grpSpPr bwMode="auto">
          <a:xfrm>
            <a:off x="0" y="3810000"/>
            <a:ext cx="3124200" cy="457200"/>
            <a:chOff x="0" y="2640"/>
            <a:chExt cx="1968" cy="288"/>
          </a:xfrm>
        </p:grpSpPr>
        <p:sp>
          <p:nvSpPr>
            <p:cNvPr id="31771" name="Text Box 27"/>
            <p:cNvSpPr txBox="1">
              <a:spLocks noChangeArrowheads="1"/>
            </p:cNvSpPr>
            <p:nvPr/>
          </p:nvSpPr>
          <p:spPr bwMode="auto">
            <a:xfrm>
              <a:off x="240" y="2640"/>
              <a:ext cx="1728" cy="250"/>
            </a:xfrm>
            <a:prstGeom prst="rect">
              <a:avLst/>
            </a:prstGeom>
            <a:noFill/>
            <a:ln w="9525">
              <a:noFill/>
              <a:miter lim="800000"/>
              <a:headEnd/>
              <a:tailEnd/>
            </a:ln>
            <a:effectLst/>
          </p:spPr>
          <p:txBody>
            <a:bodyPr>
              <a:spAutoFit/>
            </a:bodyPr>
            <a:lstStyle/>
            <a:p>
              <a:pPr>
                <a:spcBef>
                  <a:spcPct val="50000"/>
                </a:spcBef>
              </a:pPr>
              <a:r>
                <a:rPr lang="fr-FR" sz="2000" b="1">
                  <a:solidFill>
                    <a:schemeClr val="bg1"/>
                  </a:solidFill>
                </a:rPr>
                <a:t>Installation du plugin…</a:t>
              </a:r>
            </a:p>
          </p:txBody>
        </p:sp>
        <p:sp>
          <p:nvSpPr>
            <p:cNvPr id="31795" name="Text Box 51"/>
            <p:cNvSpPr txBox="1">
              <a:spLocks noChangeArrowheads="1"/>
            </p:cNvSpPr>
            <p:nvPr/>
          </p:nvSpPr>
          <p:spPr bwMode="auto">
            <a:xfrm>
              <a:off x="0" y="2640"/>
              <a:ext cx="432" cy="288"/>
            </a:xfrm>
            <a:prstGeom prst="rect">
              <a:avLst/>
            </a:prstGeom>
            <a:noFill/>
            <a:ln w="9525">
              <a:noFill/>
              <a:miter lim="800000"/>
              <a:headEnd/>
              <a:tailEnd/>
            </a:ln>
            <a:effectLst/>
          </p:spPr>
          <p:txBody>
            <a:bodyPr>
              <a:spAutoFit/>
            </a:bodyPr>
            <a:lstStyle/>
            <a:p>
              <a:pPr>
                <a:spcBef>
                  <a:spcPct val="50000"/>
                </a:spcBef>
              </a:pPr>
              <a:r>
                <a:rPr lang="fr-FR" sz="2400">
                  <a:solidFill>
                    <a:schemeClr val="bg1"/>
                  </a:solidFill>
                  <a:latin typeface="Webdings" pitchFamily="18" charset="2"/>
                </a:rPr>
                <a:t>~</a:t>
              </a:r>
            </a:p>
          </p:txBody>
        </p:sp>
      </p:grpSp>
      <p:grpSp>
        <p:nvGrpSpPr>
          <p:cNvPr id="12" name="Group 54"/>
          <p:cNvGrpSpPr>
            <a:grpSpLocks/>
          </p:cNvGrpSpPr>
          <p:nvPr/>
        </p:nvGrpSpPr>
        <p:grpSpPr bwMode="auto">
          <a:xfrm>
            <a:off x="0" y="5562600"/>
            <a:ext cx="3733800" cy="457200"/>
            <a:chOff x="0" y="3744"/>
            <a:chExt cx="2352" cy="288"/>
          </a:xfrm>
        </p:grpSpPr>
        <p:sp>
          <p:nvSpPr>
            <p:cNvPr id="31790" name="Text Box 46"/>
            <p:cNvSpPr txBox="1">
              <a:spLocks noChangeArrowheads="1"/>
            </p:cNvSpPr>
            <p:nvPr/>
          </p:nvSpPr>
          <p:spPr bwMode="auto">
            <a:xfrm>
              <a:off x="240" y="3744"/>
              <a:ext cx="2112" cy="250"/>
            </a:xfrm>
            <a:prstGeom prst="rect">
              <a:avLst/>
            </a:prstGeom>
            <a:noFill/>
            <a:ln w="9525">
              <a:noFill/>
              <a:miter lim="800000"/>
              <a:headEnd/>
              <a:tailEnd/>
            </a:ln>
            <a:effectLst/>
          </p:spPr>
          <p:txBody>
            <a:bodyPr>
              <a:spAutoFit/>
            </a:bodyPr>
            <a:lstStyle/>
            <a:p>
              <a:pPr>
                <a:spcBef>
                  <a:spcPct val="50000"/>
                </a:spcBef>
              </a:pPr>
              <a:r>
                <a:rPr lang="fr-FR" sz="2000" b="1">
                  <a:solidFill>
                    <a:schemeClr val="bg1"/>
                  </a:solidFill>
                </a:rPr>
                <a:t>Démarrage de l’appli.</a:t>
              </a:r>
            </a:p>
          </p:txBody>
        </p:sp>
        <p:sp>
          <p:nvSpPr>
            <p:cNvPr id="31796" name="Text Box 52"/>
            <p:cNvSpPr txBox="1">
              <a:spLocks noChangeArrowheads="1"/>
            </p:cNvSpPr>
            <p:nvPr/>
          </p:nvSpPr>
          <p:spPr bwMode="auto">
            <a:xfrm>
              <a:off x="0" y="3744"/>
              <a:ext cx="432" cy="288"/>
            </a:xfrm>
            <a:prstGeom prst="rect">
              <a:avLst/>
            </a:prstGeom>
            <a:noFill/>
            <a:ln w="9525">
              <a:noFill/>
              <a:miter lim="800000"/>
              <a:headEnd/>
              <a:tailEnd/>
            </a:ln>
            <a:effectLst/>
          </p:spPr>
          <p:txBody>
            <a:bodyPr>
              <a:spAutoFit/>
            </a:bodyPr>
            <a:lstStyle/>
            <a:p>
              <a:pPr>
                <a:spcBef>
                  <a:spcPct val="50000"/>
                </a:spcBef>
              </a:pPr>
              <a:r>
                <a:rPr lang="fr-FR" sz="2400">
                  <a:solidFill>
                    <a:schemeClr val="bg1"/>
                  </a:solidFill>
                  <a:latin typeface="Webdings" pitchFamily="18" charset="2"/>
                </a:rPr>
                <a:t>~</a:t>
              </a:r>
            </a:p>
          </p:txBody>
        </p:sp>
      </p:grpSp>
      <p:pic>
        <p:nvPicPr>
          <p:cNvPr id="1026" name="Picture 2"/>
          <p:cNvPicPr>
            <a:picLocks noChangeAspect="1" noChangeArrowheads="1"/>
          </p:cNvPicPr>
          <p:nvPr/>
        </p:nvPicPr>
        <p:blipFill>
          <a:blip r:embed="rId8" cstate="print"/>
          <a:srcRect/>
          <a:stretch>
            <a:fillRect/>
          </a:stretch>
        </p:blipFill>
        <p:spPr bwMode="auto">
          <a:xfrm>
            <a:off x="4419000" y="5028600"/>
            <a:ext cx="381600" cy="381600"/>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4495800" y="3505200"/>
            <a:ext cx="381600" cy="381600"/>
          </a:xfrm>
          <a:prstGeom prst="rect">
            <a:avLst/>
          </a:prstGeom>
          <a:noFill/>
          <a:ln w="9525">
            <a:noFill/>
            <a:miter lim="800000"/>
            <a:headEnd/>
            <a:tailEnd/>
          </a:ln>
        </p:spPr>
      </p:pic>
      <p:sp>
        <p:nvSpPr>
          <p:cNvPr id="47"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Fonctionnement : côté client (1/2)</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pic>
        <p:nvPicPr>
          <p:cNvPr id="49" name="Picture 2"/>
          <p:cNvPicPr>
            <a:picLocks noChangeAspect="1" noChangeArrowheads="1"/>
          </p:cNvPicPr>
          <p:nvPr/>
        </p:nvPicPr>
        <p:blipFill>
          <a:blip r:embed="rId10" cstate="print"/>
          <a:srcRect/>
          <a:stretch>
            <a:fillRect/>
          </a:stretch>
        </p:blipFill>
        <p:spPr bwMode="auto">
          <a:xfrm>
            <a:off x="8534400" y="62484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0" name="Picture 2"/>
          <p:cNvPicPr>
            <a:picLocks noChangeAspect="1" noChangeArrowheads="1"/>
          </p:cNvPicPr>
          <p:nvPr/>
        </p:nvPicPr>
        <p:blipFill>
          <a:blip r:embed="rId11" cstate="print"/>
          <a:srcRect/>
          <a:stretch>
            <a:fillRect/>
          </a:stretch>
        </p:blipFill>
        <p:spPr bwMode="auto">
          <a:xfrm>
            <a:off x="7696200" y="6237208"/>
            <a:ext cx="838200" cy="620792"/>
          </a:xfrm>
          <a:prstGeom prst="rect">
            <a:avLst/>
          </a:prstGeom>
          <a:noFill/>
          <a:ln w="9525">
            <a:noFill/>
            <a:miter lim="800000"/>
            <a:headEnd/>
            <a:tailEnd/>
          </a:ln>
        </p:spPr>
      </p:pic>
      <p:sp>
        <p:nvSpPr>
          <p:cNvPr id="51" name="Espace réservé du numéro de diapositive 50"/>
          <p:cNvSpPr>
            <a:spLocks noGrp="1"/>
          </p:cNvSpPr>
          <p:nvPr>
            <p:ph type="sldNum" sz="quarter" idx="4"/>
          </p:nvPr>
        </p:nvSpPr>
        <p:spPr/>
        <p:txBody>
          <a:bodyPr/>
          <a:lstStyle/>
          <a:p>
            <a:fld id="{10C358E2-BEB3-40E5-9F87-0EBEE5901F9F}" type="slidenum">
              <a:rPr lang="en-US" smtClean="0"/>
              <a:pPr/>
              <a:t>38</a:t>
            </a:fld>
            <a:endParaRPr lang="en-US" dirty="0"/>
          </a:p>
        </p:txBody>
      </p:sp>
    </p:spTree>
    <p:custDataLst>
      <p:tags r:id="rId1"/>
    </p:custDataLst>
  </p:cSld>
  <p:clrMapOvr>
    <a:masterClrMapping/>
  </p:clrMapOvr>
  <p:transition advTm="7918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2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2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Fonctionnement : côté client (2/2)</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pic>
        <p:nvPicPr>
          <p:cNvPr id="10" name="Picture 2"/>
          <p:cNvPicPr>
            <a:picLocks noChangeAspect="1" noChangeArrowheads="1"/>
          </p:cNvPicPr>
          <p:nvPr/>
        </p:nvPicPr>
        <p:blipFill>
          <a:blip r:embed="rId3" cstate="print"/>
          <a:srcRect/>
          <a:stretch>
            <a:fillRect/>
          </a:stretch>
        </p:blipFill>
        <p:spPr bwMode="auto">
          <a:xfrm>
            <a:off x="8534400" y="62484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p:cNvPicPr>
            <a:picLocks noChangeAspect="1" noChangeArrowheads="1"/>
          </p:cNvPicPr>
          <p:nvPr/>
        </p:nvPicPr>
        <p:blipFill>
          <a:blip r:embed="rId4" cstate="print"/>
          <a:srcRect/>
          <a:stretch>
            <a:fillRect/>
          </a:stretch>
        </p:blipFill>
        <p:spPr bwMode="auto">
          <a:xfrm>
            <a:off x="7696200" y="6237208"/>
            <a:ext cx="838200" cy="620792"/>
          </a:xfrm>
          <a:prstGeom prst="rect">
            <a:avLst/>
          </a:prstGeom>
          <a:noFill/>
          <a:ln w="9525">
            <a:noFill/>
            <a:miter lim="800000"/>
            <a:headEnd/>
            <a:tailEnd/>
          </a:ln>
        </p:spPr>
      </p:pic>
      <p:sp>
        <p:nvSpPr>
          <p:cNvPr id="13" name="Espace réservé du contenu 2"/>
          <p:cNvSpPr>
            <a:spLocks noGrp="1"/>
          </p:cNvSpPr>
          <p:nvPr>
            <p:ph idx="1"/>
          </p:nvPr>
        </p:nvSpPr>
        <p:spPr>
          <a:xfrm>
            <a:off x="381000" y="4417671"/>
            <a:ext cx="8382000" cy="1144929"/>
          </a:xfrm>
        </p:spPr>
        <p:txBody>
          <a:bodyPr/>
          <a:lstStyle/>
          <a:p>
            <a:pPr marL="342900" lvl="0" indent="-342900">
              <a:buBlip>
                <a:blip r:embed="rId5"/>
              </a:buBlip>
            </a:pPr>
            <a:r>
              <a:rPr lang="fr-FR" sz="2400" b="1" kern="0" dirty="0" smtClean="0">
                <a:solidFill>
                  <a:srgbClr val="4D4D4D"/>
                </a:solidFill>
                <a:latin typeface="Arial"/>
              </a:rPr>
              <a:t>Traitement effectué chez le client</a:t>
            </a:r>
          </a:p>
          <a:p>
            <a:pPr marL="742950" lvl="1" indent="-285750">
              <a:buBlip>
                <a:blip r:embed="rId6"/>
              </a:buBlip>
            </a:pPr>
            <a:r>
              <a:rPr lang="fr-FR" sz="2400" kern="0" dirty="0" smtClean="0">
                <a:solidFill>
                  <a:srgbClr val="4D4D4D"/>
                </a:solidFill>
                <a:latin typeface="Arial"/>
              </a:rPr>
              <a:t>Diminution de l’utilisation des ressources serveurs</a:t>
            </a:r>
          </a:p>
          <a:p>
            <a:pPr marL="742950" lvl="1" indent="-285750">
              <a:buBlip>
                <a:blip r:embed="rId6"/>
              </a:buBlip>
            </a:pPr>
            <a:r>
              <a:rPr lang="fr-FR" sz="2400" kern="0" dirty="0" smtClean="0">
                <a:solidFill>
                  <a:srgbClr val="4D4D4D"/>
                </a:solidFill>
                <a:latin typeface="Arial"/>
              </a:rPr>
              <a:t>Fluidité de l’application</a:t>
            </a:r>
            <a:endParaRPr lang="fr-FR" dirty="0" smtClean="0"/>
          </a:p>
        </p:txBody>
      </p:sp>
      <p:pic>
        <p:nvPicPr>
          <p:cNvPr id="12" name="Picture 3"/>
          <p:cNvPicPr>
            <a:picLocks noChangeAspect="1" noChangeArrowheads="1"/>
          </p:cNvPicPr>
          <p:nvPr/>
        </p:nvPicPr>
        <p:blipFill>
          <a:blip r:embed="rId7" cstate="print"/>
          <a:srcRect/>
          <a:stretch>
            <a:fillRect/>
          </a:stretch>
        </p:blipFill>
        <p:spPr bwMode="auto">
          <a:xfrm>
            <a:off x="152400" y="1066800"/>
            <a:ext cx="8610600" cy="2816384"/>
          </a:xfrm>
          <a:prstGeom prst="rect">
            <a:avLst/>
          </a:prstGeom>
          <a:noFill/>
          <a:ln w="9525">
            <a:noFill/>
            <a:miter lim="800000"/>
            <a:headEnd/>
            <a:tailEnd/>
          </a:ln>
        </p:spPr>
      </p:pic>
      <p:sp>
        <p:nvSpPr>
          <p:cNvPr id="8" name="Espace réservé du numéro de diapositive 7"/>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39</a:t>
            </a:fld>
            <a:endParaRPr lang="en-US" dirty="0"/>
          </a:p>
        </p:txBody>
      </p:sp>
    </p:spTree>
  </p:cSld>
  <p:clrMapOvr>
    <a:masterClrMapping/>
  </p:clrMapOvr>
  <p:transition advTm="106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066801"/>
            <a:ext cx="9144000" cy="5334000"/>
          </a:xfrm>
          <a:prstGeom prst="rect">
            <a:avLst/>
          </a:prstGeom>
          <a:noFill/>
          <a:ln w="9525">
            <a:noFill/>
            <a:miter lim="800000"/>
            <a:headEnd/>
            <a:tailEnd/>
          </a:ln>
        </p:spPr>
      </p:pic>
      <p:sp>
        <p:nvSpPr>
          <p:cNvPr id="3" name="Titre 3"/>
          <p:cNvSpPr>
            <a:spLocks noGrp="1"/>
          </p:cNvSpPr>
          <p:nvPr>
            <p:ph type="title"/>
          </p:nvPr>
        </p:nvSpPr>
        <p:spPr>
          <a:xfrm>
            <a:off x="1295400" y="325752"/>
            <a:ext cx="7467600" cy="512448"/>
          </a:xfrm>
        </p:spPr>
        <p:txBody>
          <a:bodyPr/>
          <a:lstStyle/>
          <a:p>
            <a:r>
              <a:rPr lang="fr-FR" dirty="0" smtClean="0"/>
              <a:t>Modèle classique</a:t>
            </a:r>
            <a:endParaRPr lang="fr-FR" dirty="0"/>
          </a:p>
        </p:txBody>
      </p:sp>
      <p:pic>
        <p:nvPicPr>
          <p:cNvPr id="4" name="Picture 2"/>
          <p:cNvPicPr>
            <a:picLocks noChangeAspect="1" noChangeArrowheads="1"/>
          </p:cNvPicPr>
          <p:nvPr/>
        </p:nvPicPr>
        <p:blipFill>
          <a:blip r:embed="rId4" cstate="print"/>
          <a:srcRect/>
          <a:stretch>
            <a:fillRect/>
          </a:stretch>
        </p:blipFill>
        <p:spPr bwMode="auto">
          <a:xfrm>
            <a:off x="228600" y="152400"/>
            <a:ext cx="954004" cy="838200"/>
          </a:xfrm>
          <a:prstGeom prst="rect">
            <a:avLst/>
          </a:prstGeom>
          <a:noFill/>
          <a:ln w="9525">
            <a:noFill/>
            <a:miter lim="800000"/>
            <a:headEnd/>
            <a:tailEnd/>
          </a:ln>
        </p:spPr>
      </p:pic>
      <p:sp>
        <p:nvSpPr>
          <p:cNvPr id="5" name="Espace réservé du numéro de diapositive 4"/>
          <p:cNvSpPr>
            <a:spLocks noGrp="1"/>
          </p:cNvSpPr>
          <p:nvPr>
            <p:ph type="sldNum" sz="quarter" idx="4"/>
          </p:nvPr>
        </p:nvSpPr>
        <p:spPr/>
        <p:txBody>
          <a:bodyPr/>
          <a:lstStyle/>
          <a:p>
            <a:fld id="{10C358E2-BEB3-40E5-9F87-0EBEE5901F9F}" type="slidenum">
              <a:rPr lang="en-US" smtClean="0"/>
              <a:pPr/>
              <a:t>4</a:t>
            </a:fld>
            <a:endParaRPr lang="en-US" dirty="0"/>
          </a:p>
        </p:txBody>
      </p:sp>
    </p:spTree>
  </p:cSld>
  <p:clrMapOvr>
    <a:masterClrMapping/>
  </p:clrMapOvr>
  <p:transition advTm="1326">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srcRect/>
          <a:stretch>
            <a:fillRect/>
          </a:stretch>
        </p:blipFill>
        <p:spPr bwMode="auto">
          <a:xfrm>
            <a:off x="8305800" y="6237208"/>
            <a:ext cx="838200" cy="620792"/>
          </a:xfrm>
          <a:prstGeom prst="rect">
            <a:avLst/>
          </a:prstGeom>
          <a:noFill/>
          <a:ln w="9525">
            <a:noFill/>
            <a:miter lim="800000"/>
            <a:headEnd/>
            <a:tailEnd/>
          </a:ln>
        </p:spPr>
      </p:pic>
      <p:sp>
        <p:nvSpPr>
          <p:cNvPr id="8"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Fonctionnement : côté développeur</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pic>
        <p:nvPicPr>
          <p:cNvPr id="1031" name="Picture 7"/>
          <p:cNvPicPr>
            <a:picLocks noChangeAspect="1" noChangeArrowheads="1"/>
          </p:cNvPicPr>
          <p:nvPr/>
        </p:nvPicPr>
        <p:blipFill>
          <a:blip r:embed="rId5" cstate="print"/>
          <a:srcRect/>
          <a:stretch>
            <a:fillRect/>
          </a:stretch>
        </p:blipFill>
        <p:spPr bwMode="auto">
          <a:xfrm>
            <a:off x="3505200" y="4114800"/>
            <a:ext cx="1709928" cy="1676400"/>
          </a:xfrm>
          <a:prstGeom prst="rect">
            <a:avLst/>
          </a:prstGeom>
          <a:noFill/>
          <a:ln w="9525">
            <a:noFill/>
            <a:miter lim="800000"/>
            <a:headEnd/>
            <a:tailEnd/>
          </a:ln>
        </p:spPr>
      </p:pic>
      <p:pic>
        <p:nvPicPr>
          <p:cNvPr id="1032" name="Picture 8"/>
          <p:cNvPicPr>
            <a:picLocks noChangeAspect="1" noChangeArrowheads="1"/>
          </p:cNvPicPr>
          <p:nvPr/>
        </p:nvPicPr>
        <p:blipFill>
          <a:blip r:embed="rId6" cstate="print"/>
          <a:srcRect/>
          <a:stretch>
            <a:fillRect/>
          </a:stretch>
        </p:blipFill>
        <p:spPr bwMode="auto">
          <a:xfrm>
            <a:off x="0" y="2514600"/>
            <a:ext cx="1600200" cy="2562558"/>
          </a:xfrm>
          <a:prstGeom prst="rect">
            <a:avLst/>
          </a:prstGeom>
          <a:noFill/>
          <a:ln w="9525">
            <a:noFill/>
            <a:miter lim="800000"/>
            <a:headEnd/>
            <a:tailEnd/>
          </a:ln>
        </p:spPr>
      </p:pic>
      <p:pic>
        <p:nvPicPr>
          <p:cNvPr id="1034" name="Picture 10"/>
          <p:cNvPicPr>
            <a:picLocks noChangeAspect="1" noChangeArrowheads="1"/>
          </p:cNvPicPr>
          <p:nvPr/>
        </p:nvPicPr>
        <p:blipFill>
          <a:blip r:embed="rId7" cstate="print"/>
          <a:srcRect/>
          <a:stretch>
            <a:fillRect/>
          </a:stretch>
        </p:blipFill>
        <p:spPr bwMode="auto">
          <a:xfrm>
            <a:off x="3352800" y="1442210"/>
            <a:ext cx="2514600" cy="1605790"/>
          </a:xfrm>
          <a:prstGeom prst="rect">
            <a:avLst/>
          </a:prstGeom>
          <a:noFill/>
          <a:ln w="9525">
            <a:noFill/>
            <a:miter lim="800000"/>
            <a:headEnd/>
            <a:tailEnd/>
          </a:ln>
        </p:spPr>
      </p:pic>
      <p:pic>
        <p:nvPicPr>
          <p:cNvPr id="70" name="Picture 8"/>
          <p:cNvPicPr>
            <a:picLocks noChangeAspect="1" noChangeArrowheads="1"/>
          </p:cNvPicPr>
          <p:nvPr/>
        </p:nvPicPr>
        <p:blipFill>
          <a:blip r:embed="rId8" cstate="print"/>
          <a:srcRect/>
          <a:stretch>
            <a:fillRect/>
          </a:stretch>
        </p:blipFill>
        <p:spPr bwMode="auto">
          <a:xfrm>
            <a:off x="7467600" y="2743200"/>
            <a:ext cx="458788" cy="552450"/>
          </a:xfrm>
          <a:prstGeom prst="rect">
            <a:avLst/>
          </a:prstGeom>
          <a:ln>
            <a:headEnd/>
            <a:tailEnd/>
          </a:ln>
        </p:spPr>
        <p:style>
          <a:lnRef idx="3">
            <a:schemeClr val="accent3"/>
          </a:lnRef>
          <a:fillRef idx="0">
            <a:schemeClr val="accent3"/>
          </a:fillRef>
          <a:effectRef idx="2">
            <a:schemeClr val="accent3"/>
          </a:effectRef>
          <a:fontRef idx="minor">
            <a:schemeClr val="tx1"/>
          </a:fontRef>
        </p:style>
      </p:pic>
      <p:pic>
        <p:nvPicPr>
          <p:cNvPr id="71" name="Picture 7" descr="http://blogs.developpeur.org/blogs/guillaume/WindowsLiveWriter/XAMLExtensibleApplicationMarkupLanguageL_9835/xamlLogo_2.jpg"/>
          <p:cNvPicPr>
            <a:picLocks noChangeAspect="1" noChangeArrowheads="1"/>
          </p:cNvPicPr>
          <p:nvPr/>
        </p:nvPicPr>
        <p:blipFill>
          <a:blip r:embed="rId9" cstate="print"/>
          <a:srcRect/>
          <a:stretch>
            <a:fillRect/>
          </a:stretch>
        </p:blipFill>
        <p:spPr bwMode="auto">
          <a:xfrm>
            <a:off x="8382000" y="2743200"/>
            <a:ext cx="441325" cy="552450"/>
          </a:xfrm>
          <a:prstGeom prst="rect">
            <a:avLst/>
          </a:prstGeom>
          <a:ln>
            <a:headEnd/>
            <a:tailEnd/>
          </a:ln>
        </p:spPr>
        <p:style>
          <a:lnRef idx="3">
            <a:schemeClr val="accent3"/>
          </a:lnRef>
          <a:fillRef idx="0">
            <a:schemeClr val="accent3"/>
          </a:fillRef>
          <a:effectRef idx="2">
            <a:schemeClr val="accent3"/>
          </a:effectRef>
          <a:fontRef idx="minor">
            <a:schemeClr val="tx1"/>
          </a:fontRef>
        </p:style>
      </p:pic>
      <p:pic>
        <p:nvPicPr>
          <p:cNvPr id="72" name="Picture 12"/>
          <p:cNvPicPr>
            <a:picLocks noChangeAspect="1" noChangeArrowheads="1"/>
          </p:cNvPicPr>
          <p:nvPr/>
        </p:nvPicPr>
        <p:blipFill>
          <a:blip r:embed="rId10" cstate="print"/>
          <a:srcRect/>
          <a:stretch>
            <a:fillRect/>
          </a:stretch>
        </p:blipFill>
        <p:spPr bwMode="auto">
          <a:xfrm>
            <a:off x="6629400" y="2743200"/>
            <a:ext cx="444500" cy="547687"/>
          </a:xfrm>
          <a:prstGeom prst="rect">
            <a:avLst/>
          </a:prstGeom>
          <a:ln>
            <a:headEnd/>
            <a:tailEnd/>
          </a:ln>
        </p:spPr>
        <p:style>
          <a:lnRef idx="3">
            <a:schemeClr val="accent3"/>
          </a:lnRef>
          <a:fillRef idx="0">
            <a:schemeClr val="accent3"/>
          </a:fillRef>
          <a:effectRef idx="2">
            <a:schemeClr val="accent3"/>
          </a:effectRef>
          <a:fontRef idx="minor">
            <a:schemeClr val="tx1"/>
          </a:fontRef>
        </p:style>
      </p:pic>
      <p:pic>
        <p:nvPicPr>
          <p:cNvPr id="76" name="Picture 5"/>
          <p:cNvPicPr>
            <a:picLocks noChangeAspect="1" noChangeArrowheads="1"/>
          </p:cNvPicPr>
          <p:nvPr/>
        </p:nvPicPr>
        <p:blipFill>
          <a:blip r:embed="rId11" cstate="print"/>
          <a:srcRect/>
          <a:stretch>
            <a:fillRect/>
          </a:stretch>
        </p:blipFill>
        <p:spPr bwMode="auto">
          <a:xfrm>
            <a:off x="7543800" y="1664732"/>
            <a:ext cx="392400" cy="392400"/>
          </a:xfrm>
          <a:prstGeom prst="rect">
            <a:avLst/>
          </a:prstGeom>
          <a:noFill/>
          <a:ln w="9525">
            <a:noFill/>
            <a:miter lim="800000"/>
            <a:headEnd/>
            <a:tailEnd/>
          </a:ln>
        </p:spPr>
      </p:pic>
      <p:pic>
        <p:nvPicPr>
          <p:cNvPr id="77" name="Picture 3"/>
          <p:cNvPicPr>
            <a:picLocks noChangeAspect="1" noChangeArrowheads="1"/>
          </p:cNvPicPr>
          <p:nvPr/>
        </p:nvPicPr>
        <p:blipFill>
          <a:blip r:embed="rId12" cstate="print"/>
          <a:srcRect/>
          <a:stretch>
            <a:fillRect/>
          </a:stretch>
        </p:blipFill>
        <p:spPr bwMode="auto">
          <a:xfrm>
            <a:off x="6934200" y="1664732"/>
            <a:ext cx="392400" cy="392400"/>
          </a:xfrm>
          <a:prstGeom prst="rect">
            <a:avLst/>
          </a:prstGeom>
          <a:noFill/>
          <a:ln w="9525">
            <a:noFill/>
            <a:miter lim="800000"/>
            <a:headEnd/>
            <a:tailEnd/>
          </a:ln>
        </p:spPr>
      </p:pic>
      <p:pic>
        <p:nvPicPr>
          <p:cNvPr id="78" name="Picture 6"/>
          <p:cNvPicPr>
            <a:picLocks noChangeAspect="1" noChangeArrowheads="1"/>
          </p:cNvPicPr>
          <p:nvPr/>
        </p:nvPicPr>
        <p:blipFill>
          <a:blip r:embed="rId13" cstate="print"/>
          <a:srcRect/>
          <a:stretch>
            <a:fillRect/>
          </a:stretch>
        </p:blipFill>
        <p:spPr bwMode="auto">
          <a:xfrm>
            <a:off x="8077200" y="1588532"/>
            <a:ext cx="392400" cy="478240"/>
          </a:xfrm>
          <a:prstGeom prst="rect">
            <a:avLst/>
          </a:prstGeom>
          <a:noFill/>
          <a:ln w="9525">
            <a:noFill/>
            <a:miter lim="800000"/>
            <a:headEnd/>
            <a:tailEnd/>
          </a:ln>
        </p:spPr>
      </p:pic>
      <p:grpSp>
        <p:nvGrpSpPr>
          <p:cNvPr id="2" name="Groupe 79"/>
          <p:cNvGrpSpPr/>
          <p:nvPr/>
        </p:nvGrpSpPr>
        <p:grpSpPr>
          <a:xfrm>
            <a:off x="6781800" y="3276600"/>
            <a:ext cx="1751013" cy="671514"/>
            <a:chOff x="1289050" y="2986086"/>
            <a:chExt cx="1751013" cy="671514"/>
          </a:xfrm>
        </p:grpSpPr>
        <p:cxnSp>
          <p:nvCxnSpPr>
            <p:cNvPr id="82" name="Connecteur en angle 81"/>
            <p:cNvCxnSpPr>
              <a:stCxn id="72" idx="2"/>
              <a:endCxn id="74" idx="0"/>
            </p:cNvCxnSpPr>
            <p:nvPr/>
          </p:nvCxnSpPr>
          <p:spPr bwMode="auto">
            <a:xfrm rot="16200000" flipH="1">
              <a:off x="1402556" y="2872580"/>
              <a:ext cx="671513" cy="898525"/>
            </a:xfrm>
            <a:prstGeom prst="bentConnector3">
              <a:avLst>
                <a:gd name="adj1" fmla="val 50000"/>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83" name="Connecteur en angle 82"/>
            <p:cNvCxnSpPr>
              <a:stCxn id="71" idx="2"/>
              <a:endCxn id="74" idx="0"/>
            </p:cNvCxnSpPr>
            <p:nvPr/>
          </p:nvCxnSpPr>
          <p:spPr bwMode="auto">
            <a:xfrm rot="5400000">
              <a:off x="2280444" y="2897981"/>
              <a:ext cx="666750" cy="852488"/>
            </a:xfrm>
            <a:prstGeom prst="bentConnector3">
              <a:avLst>
                <a:gd name="adj1" fmla="val 50000"/>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cxnSp>
        <p:nvCxnSpPr>
          <p:cNvPr id="85" name="Connecteur droit avec flèche 84"/>
          <p:cNvCxnSpPr>
            <a:stCxn id="77" idx="2"/>
          </p:cNvCxnSpPr>
          <p:nvPr/>
        </p:nvCxnSpPr>
        <p:spPr>
          <a:xfrm rot="16200000" flipH="1">
            <a:off x="6994066" y="2193466"/>
            <a:ext cx="686068" cy="41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a:stCxn id="76" idx="2"/>
            <a:endCxn id="70" idx="0"/>
          </p:cNvCxnSpPr>
          <p:nvPr/>
        </p:nvCxnSpPr>
        <p:spPr>
          <a:xfrm rot="5400000">
            <a:off x="7375463" y="2378663"/>
            <a:ext cx="686068" cy="430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a:stCxn id="78" idx="2"/>
          </p:cNvCxnSpPr>
          <p:nvPr/>
        </p:nvCxnSpPr>
        <p:spPr>
          <a:xfrm rot="5400000">
            <a:off x="7760886" y="2230686"/>
            <a:ext cx="676428" cy="34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7162800" y="2209800"/>
            <a:ext cx="1066800" cy="369332"/>
          </a:xfrm>
          <a:prstGeom prst="rect">
            <a:avLst/>
          </a:prstGeom>
          <a:noFill/>
        </p:spPr>
        <p:txBody>
          <a:bodyPr wrap="square" rtlCol="0">
            <a:spAutoFit/>
          </a:bodyPr>
          <a:lstStyle/>
          <a:p>
            <a:r>
              <a:rPr lang="fr-FR" b="1" dirty="0" smtClean="0">
                <a:solidFill>
                  <a:schemeClr val="bg2">
                    <a:lumMod val="50000"/>
                  </a:schemeClr>
                </a:solidFill>
              </a:rPr>
              <a:t>Compile</a:t>
            </a:r>
            <a:endParaRPr lang="fr-FR" b="1" dirty="0">
              <a:solidFill>
                <a:schemeClr val="bg2">
                  <a:lumMod val="50000"/>
                </a:schemeClr>
              </a:solidFill>
            </a:endParaRPr>
          </a:p>
        </p:txBody>
      </p:sp>
      <p:sp>
        <p:nvSpPr>
          <p:cNvPr id="89" name="Text Box 48"/>
          <p:cNvSpPr txBox="1">
            <a:spLocks noChangeArrowheads="1"/>
          </p:cNvSpPr>
          <p:nvPr/>
        </p:nvSpPr>
        <p:spPr bwMode="auto">
          <a:xfrm>
            <a:off x="7162800" y="3429000"/>
            <a:ext cx="1192506" cy="307777"/>
          </a:xfrm>
          <a:prstGeom prst="rect">
            <a:avLst/>
          </a:prstGeom>
          <a:noFill/>
          <a:ln w="9525">
            <a:noFill/>
            <a:miter lim="800000"/>
            <a:headEnd/>
            <a:tailEnd/>
          </a:ln>
        </p:spPr>
        <p:txBody>
          <a:bodyPr wrap="none" lIns="0" tIns="0" rIns="0" bIns="0">
            <a:spAutoFit/>
          </a:bodyPr>
          <a:lstStyle/>
          <a:p>
            <a:pPr algn="l">
              <a:spcBef>
                <a:spcPct val="50000"/>
              </a:spcBef>
            </a:pPr>
            <a:r>
              <a:rPr lang="en-US" sz="2000" b="1" dirty="0" smtClean="0">
                <a:solidFill>
                  <a:schemeClr val="bg1"/>
                </a:solidFill>
                <a:latin typeface="Myriad Pro" pitchFamily="34" charset="0"/>
              </a:rPr>
              <a:t>Packaging</a:t>
            </a:r>
            <a:endParaRPr lang="en-US" sz="1400" b="1" dirty="0">
              <a:solidFill>
                <a:schemeClr val="bg1"/>
              </a:solidFill>
              <a:latin typeface="Myriad Pro" pitchFamily="34" charset="0"/>
            </a:endParaRPr>
          </a:p>
        </p:txBody>
      </p:sp>
      <p:cxnSp>
        <p:nvCxnSpPr>
          <p:cNvPr id="95" name="Connecteur droit avec flèche 94"/>
          <p:cNvCxnSpPr/>
          <p:nvPr/>
        </p:nvCxnSpPr>
        <p:spPr>
          <a:xfrm rot="10800000" flipV="1">
            <a:off x="1600200" y="2245104"/>
            <a:ext cx="1752600" cy="126009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98" name="Connecteur droit avec flèche 97"/>
          <p:cNvCxnSpPr>
            <a:stCxn id="1031" idx="1"/>
          </p:cNvCxnSpPr>
          <p:nvPr/>
        </p:nvCxnSpPr>
        <p:spPr>
          <a:xfrm rot="10800000">
            <a:off x="1600200" y="4114800"/>
            <a:ext cx="1905000" cy="838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1033" name="Picture 9"/>
          <p:cNvPicPr>
            <a:picLocks noChangeAspect="1" noChangeArrowheads="1"/>
          </p:cNvPicPr>
          <p:nvPr/>
        </p:nvPicPr>
        <p:blipFill>
          <a:blip r:embed="rId14" cstate="print"/>
          <a:srcRect/>
          <a:stretch>
            <a:fillRect/>
          </a:stretch>
        </p:blipFill>
        <p:spPr bwMode="auto">
          <a:xfrm>
            <a:off x="2053604" y="2495550"/>
            <a:ext cx="1070596" cy="2228850"/>
          </a:xfrm>
          <a:prstGeom prst="rect">
            <a:avLst/>
          </a:prstGeom>
          <a:noFill/>
          <a:ln w="9525">
            <a:noFill/>
            <a:miter lim="800000"/>
            <a:headEnd/>
            <a:tailEnd/>
          </a:ln>
        </p:spPr>
      </p:pic>
      <p:sp>
        <p:nvSpPr>
          <p:cNvPr id="101" name="ZoneTexte 100"/>
          <p:cNvSpPr txBox="1"/>
          <p:nvPr/>
        </p:nvSpPr>
        <p:spPr>
          <a:xfrm>
            <a:off x="2133600" y="4724400"/>
            <a:ext cx="685800" cy="369332"/>
          </a:xfrm>
          <a:prstGeom prst="rect">
            <a:avLst/>
          </a:prstGeom>
          <a:noFill/>
        </p:spPr>
        <p:txBody>
          <a:bodyPr wrap="square" rtlCol="0">
            <a:spAutoFit/>
          </a:bodyPr>
          <a:lstStyle/>
          <a:p>
            <a:r>
              <a:rPr lang="fr-FR" b="1" dirty="0" smtClean="0">
                <a:solidFill>
                  <a:schemeClr val="bg2">
                    <a:lumMod val="50000"/>
                  </a:schemeClr>
                </a:solidFill>
              </a:rPr>
              <a:t>HTTP</a:t>
            </a:r>
            <a:endParaRPr lang="fr-FR" b="1" dirty="0">
              <a:solidFill>
                <a:schemeClr val="bg2">
                  <a:lumMod val="50000"/>
                </a:schemeClr>
              </a:solidFill>
            </a:endParaRPr>
          </a:p>
        </p:txBody>
      </p:sp>
      <p:sp>
        <p:nvSpPr>
          <p:cNvPr id="102" name="ZoneTexte 101"/>
          <p:cNvSpPr txBox="1"/>
          <p:nvPr/>
        </p:nvSpPr>
        <p:spPr>
          <a:xfrm>
            <a:off x="2057400" y="1868269"/>
            <a:ext cx="914400" cy="646331"/>
          </a:xfrm>
          <a:prstGeom prst="rect">
            <a:avLst/>
          </a:prstGeom>
          <a:noFill/>
        </p:spPr>
        <p:txBody>
          <a:bodyPr wrap="square" rtlCol="0">
            <a:spAutoFit/>
          </a:bodyPr>
          <a:lstStyle/>
          <a:p>
            <a:pPr algn="ctr"/>
            <a:r>
              <a:rPr lang="fr-FR" b="1" dirty="0" smtClean="0">
                <a:solidFill>
                  <a:schemeClr val="bg2">
                    <a:lumMod val="50000"/>
                  </a:schemeClr>
                </a:solidFill>
              </a:rPr>
              <a:t>HTTP</a:t>
            </a:r>
          </a:p>
          <a:p>
            <a:pPr algn="ctr"/>
            <a:r>
              <a:rPr lang="fr-FR" b="1" dirty="0" smtClean="0">
                <a:solidFill>
                  <a:schemeClr val="bg2">
                    <a:lumMod val="50000"/>
                  </a:schemeClr>
                </a:solidFill>
              </a:rPr>
              <a:t>SOAP</a:t>
            </a:r>
            <a:endParaRPr lang="fr-FR" b="1" dirty="0">
              <a:solidFill>
                <a:schemeClr val="bg2">
                  <a:lumMod val="50000"/>
                </a:schemeClr>
              </a:solidFill>
            </a:endParaRPr>
          </a:p>
        </p:txBody>
      </p:sp>
      <p:grpSp>
        <p:nvGrpSpPr>
          <p:cNvPr id="3" name="Groupe 72"/>
          <p:cNvGrpSpPr/>
          <p:nvPr/>
        </p:nvGrpSpPr>
        <p:grpSpPr>
          <a:xfrm>
            <a:off x="7543800" y="3962400"/>
            <a:ext cx="381000" cy="457200"/>
            <a:chOff x="1344468" y="3962400"/>
            <a:chExt cx="1239982" cy="1004887"/>
          </a:xfrm>
        </p:grpSpPr>
        <p:pic>
          <p:nvPicPr>
            <p:cNvPr id="74" name="Picture 7" descr="http://www.apimac.com/images/icons/compress_files_icon.jpg"/>
            <p:cNvPicPr>
              <a:picLocks noChangeAspect="1" noChangeArrowheads="1"/>
            </p:cNvPicPr>
            <p:nvPr/>
          </p:nvPicPr>
          <p:blipFill>
            <a:blip r:embed="rId15" cstate="print"/>
            <a:srcRect/>
            <a:stretch>
              <a:fillRect/>
            </a:stretch>
          </p:blipFill>
          <p:spPr bwMode="auto">
            <a:xfrm>
              <a:off x="1447800" y="3962400"/>
              <a:ext cx="1136650" cy="1004887"/>
            </a:xfrm>
            <a:prstGeom prst="rect">
              <a:avLst/>
            </a:prstGeom>
            <a:noFill/>
            <a:ln w="9525">
              <a:noFill/>
              <a:miter lim="800000"/>
              <a:headEnd/>
              <a:tailEnd/>
            </a:ln>
          </p:spPr>
        </p:pic>
        <p:sp>
          <p:nvSpPr>
            <p:cNvPr id="75" name="ZoneTexte 74"/>
            <p:cNvSpPr txBox="1"/>
            <p:nvPr/>
          </p:nvSpPr>
          <p:spPr>
            <a:xfrm>
              <a:off x="1344468" y="4343400"/>
              <a:ext cx="729446" cy="558085"/>
            </a:xfrm>
            <a:prstGeom prst="rect">
              <a:avLst/>
            </a:prstGeom>
            <a:noFill/>
          </p:spPr>
          <p:txBody>
            <a:bodyPr>
              <a:spAutoFit/>
              <a:scene3d>
                <a:camera prst="isometricLeftDown">
                  <a:rot lat="1200000" lon="2700000" rev="0"/>
                </a:camera>
                <a:lightRig rig="threePt" dir="t"/>
              </a:scene3d>
            </a:bodyPr>
            <a:lstStyle/>
            <a:p>
              <a:pPr>
                <a:defRPr/>
              </a:pPr>
              <a:endParaRPr lang="fr-FR" sz="1600" dirty="0">
                <a:ln>
                  <a:solidFill>
                    <a:schemeClr val="accent1">
                      <a:lumMod val="50000"/>
                    </a:schemeClr>
                  </a:solidFill>
                </a:ln>
              </a:endParaRPr>
            </a:p>
          </p:txBody>
        </p:sp>
      </p:grpSp>
      <p:grpSp>
        <p:nvGrpSpPr>
          <p:cNvPr id="4" name="Groupe 109"/>
          <p:cNvGrpSpPr/>
          <p:nvPr/>
        </p:nvGrpSpPr>
        <p:grpSpPr>
          <a:xfrm>
            <a:off x="7239000" y="3962400"/>
            <a:ext cx="914400" cy="838200"/>
            <a:chOff x="1344468" y="3962400"/>
            <a:chExt cx="1239982" cy="1004887"/>
          </a:xfrm>
        </p:grpSpPr>
        <p:pic>
          <p:nvPicPr>
            <p:cNvPr id="111" name="Picture 7" descr="http://www.apimac.com/images/icons/compress_files_icon.jpg"/>
            <p:cNvPicPr>
              <a:picLocks noChangeAspect="1" noChangeArrowheads="1"/>
            </p:cNvPicPr>
            <p:nvPr/>
          </p:nvPicPr>
          <p:blipFill>
            <a:blip r:embed="rId15" cstate="print"/>
            <a:srcRect/>
            <a:stretch>
              <a:fillRect/>
            </a:stretch>
          </p:blipFill>
          <p:spPr bwMode="auto">
            <a:xfrm>
              <a:off x="1447800" y="3962400"/>
              <a:ext cx="1136650" cy="1004887"/>
            </a:xfrm>
            <a:prstGeom prst="rect">
              <a:avLst/>
            </a:prstGeom>
            <a:noFill/>
            <a:ln w="9525">
              <a:noFill/>
              <a:miter lim="800000"/>
              <a:headEnd/>
              <a:tailEnd/>
            </a:ln>
          </p:spPr>
        </p:pic>
        <p:sp>
          <p:nvSpPr>
            <p:cNvPr id="112" name="ZoneTexte 111"/>
            <p:cNvSpPr txBox="1"/>
            <p:nvPr/>
          </p:nvSpPr>
          <p:spPr>
            <a:xfrm>
              <a:off x="1344468" y="4343400"/>
              <a:ext cx="729445" cy="338554"/>
            </a:xfrm>
            <a:prstGeom prst="rect">
              <a:avLst/>
            </a:prstGeom>
            <a:noFill/>
          </p:spPr>
          <p:txBody>
            <a:bodyPr>
              <a:spAutoFit/>
              <a:scene3d>
                <a:camera prst="isometricLeftDown">
                  <a:rot lat="1200000" lon="2700000" rev="0"/>
                </a:camera>
                <a:lightRig rig="threePt" dir="t"/>
              </a:scene3d>
            </a:bodyPr>
            <a:lstStyle/>
            <a:p>
              <a:pPr>
                <a:defRPr/>
              </a:pPr>
              <a:r>
                <a:rPr lang="fr-FR" sz="1600" dirty="0">
                  <a:ln>
                    <a:solidFill>
                      <a:schemeClr val="accent1">
                        <a:lumMod val="50000"/>
                      </a:schemeClr>
                    </a:solidFill>
                  </a:ln>
                </a:rPr>
                <a:t>XAP</a:t>
              </a:r>
            </a:p>
          </p:txBody>
        </p:sp>
      </p:grpSp>
      <p:cxnSp>
        <p:nvCxnSpPr>
          <p:cNvPr id="43" name="Connecteur droit 42"/>
          <p:cNvCxnSpPr>
            <a:stCxn id="70" idx="2"/>
          </p:cNvCxnSpPr>
          <p:nvPr/>
        </p:nvCxnSpPr>
        <p:spPr>
          <a:xfrm rot="5400000">
            <a:off x="7553722" y="3438128"/>
            <a:ext cx="285750" cy="794"/>
          </a:xfrm>
          <a:prstGeom prst="line">
            <a:avLst/>
          </a:prstGeom>
        </p:spPr>
        <p:style>
          <a:lnRef idx="1">
            <a:schemeClr val="accent1"/>
          </a:lnRef>
          <a:fillRef idx="0">
            <a:schemeClr val="accent1"/>
          </a:fillRef>
          <a:effectRef idx="0">
            <a:schemeClr val="accent1"/>
          </a:effectRef>
          <a:fontRef idx="minor">
            <a:schemeClr val="tx1"/>
          </a:fontRef>
        </p:style>
      </p:cxnSp>
      <p:sp>
        <p:nvSpPr>
          <p:cNvPr id="33" name="Espace réservé du numéro de diapositive 32"/>
          <p:cNvSpPr>
            <a:spLocks noGrp="1"/>
          </p:cNvSpPr>
          <p:nvPr>
            <p:ph type="sldNum" sz="quarter" idx="4"/>
          </p:nvPr>
        </p:nvSpPr>
        <p:spPr/>
        <p:txBody>
          <a:bodyPr/>
          <a:lstStyle/>
          <a:p>
            <a:fld id="{10C358E2-BEB3-40E5-9F87-0EBEE5901F9F}" type="slidenum">
              <a:rPr lang="en-US" smtClean="0"/>
              <a:pPr/>
              <a:t>40</a:t>
            </a:fld>
            <a:endParaRPr lang="en-US" dirty="0"/>
          </a:p>
        </p:txBody>
      </p:sp>
    </p:spTree>
    <p:custDataLst>
      <p:tags r:id="rId1"/>
    </p:custDataLst>
  </p:cSld>
  <p:clrMapOvr>
    <a:masterClrMapping/>
  </p:clrMapOvr>
  <p:transition advTm="11931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2000"/>
                                        <p:tgtEl>
                                          <p:spTgt spid="72"/>
                                        </p:tgtEl>
                                      </p:cBhvr>
                                    </p:animEffect>
                                  </p:childTnLst>
                                </p:cTn>
                              </p:par>
                              <p:par>
                                <p:cTn id="14" presetID="10"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20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2000"/>
                                        <p:tgtEl>
                                          <p:spTgt spid="77"/>
                                        </p:tgtEl>
                                      </p:cBhvr>
                                    </p:animEffect>
                                  </p:childTnLst>
                                </p:cTn>
                              </p:par>
                              <p:par>
                                <p:cTn id="28" presetID="10" presetClass="entr" presetSubtype="0" fill="hold"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2000"/>
                                        <p:tgtEl>
                                          <p:spTgt spid="70"/>
                                        </p:tgtEl>
                                      </p:cBhvr>
                                    </p:animEffect>
                                  </p:childTnLst>
                                </p:cTn>
                              </p:par>
                              <p:par>
                                <p:cTn id="31" presetID="10"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20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2000"/>
                                        <p:tgtEl>
                                          <p:spTgt spid="76"/>
                                        </p:tgtEl>
                                      </p:cBhvr>
                                    </p:animEffect>
                                  </p:childTnLst>
                                </p:cTn>
                              </p:par>
                              <p:par>
                                <p:cTn id="37" presetID="10"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2000"/>
                                        <p:tgtEl>
                                          <p:spTgt spid="78"/>
                                        </p:tgtEl>
                                      </p:cBhvr>
                                    </p:animEffect>
                                  </p:childTnLst>
                                </p:cTn>
                              </p:par>
                              <p:par>
                                <p:cTn id="40" presetID="10" presetClass="entr" presetSubtype="0" fill="hold" nodeType="with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2000"/>
                                        <p:tgtEl>
                                          <p:spTgt spid="85"/>
                                        </p:tgtEl>
                                      </p:cBhvr>
                                    </p:animEffect>
                                  </p:childTnLst>
                                </p:cTn>
                              </p:par>
                              <p:par>
                                <p:cTn id="43" presetID="10"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2000"/>
                                        <p:tgtEl>
                                          <p:spTgt spid="86"/>
                                        </p:tgtEl>
                                      </p:cBhvr>
                                    </p:animEffect>
                                  </p:childTnLst>
                                </p:cTn>
                              </p:par>
                              <p:par>
                                <p:cTn id="46" presetID="10" presetClass="entr" presetSubtype="0" fill="hold" nodeType="with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2000"/>
                                        <p:tgtEl>
                                          <p:spTgt spid="8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2000"/>
                                        <p:tgtEl>
                                          <p:spTgt spid="88"/>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1031"/>
                                        </p:tgtEl>
                                        <p:attrNameLst>
                                          <p:attrName>style.visibility</p:attrName>
                                        </p:attrNameLst>
                                      </p:cBhvr>
                                      <p:to>
                                        <p:strVal val="visible"/>
                                      </p:to>
                                    </p:set>
                                    <p:animEffect transition="in" filter="box(in)">
                                      <p:cBhvr>
                                        <p:cTn id="56" dur="500"/>
                                        <p:tgtEl>
                                          <p:spTgt spid="1031"/>
                                        </p:tgtEl>
                                      </p:cBhvr>
                                    </p:animEffec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 -4.21965E-6 L -0.3625 0.12209 " pathEditMode="relative" rAng="0" ptsTypes="AA">
                                      <p:cBhvr>
                                        <p:cTn id="60" dur="2000" fill="hold"/>
                                        <p:tgtEl>
                                          <p:spTgt spid="3"/>
                                        </p:tgtEl>
                                        <p:attrNameLst>
                                          <p:attrName>ppt_x</p:attrName>
                                          <p:attrName>ppt_y</p:attrName>
                                        </p:attrNameLst>
                                      </p:cBhvr>
                                      <p:rCtr x="-181" y="61"/>
                                    </p:animMotion>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1032"/>
                                        </p:tgtEl>
                                        <p:attrNameLst>
                                          <p:attrName>style.visibility</p:attrName>
                                        </p:attrNameLst>
                                      </p:cBhvr>
                                      <p:to>
                                        <p:strVal val="visible"/>
                                      </p:to>
                                    </p:set>
                                    <p:animEffect transition="in" filter="box(in)">
                                      <p:cBhvr>
                                        <p:cTn id="65" dur="500"/>
                                        <p:tgtEl>
                                          <p:spTgt spid="1032"/>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1033"/>
                                        </p:tgtEl>
                                        <p:attrNameLst>
                                          <p:attrName>style.visibility</p:attrName>
                                        </p:attrNameLst>
                                      </p:cBhvr>
                                      <p:to>
                                        <p:strVal val="visible"/>
                                      </p:to>
                                    </p:set>
                                    <p:animEffect transition="in" filter="box(in)">
                                      <p:cBhvr>
                                        <p:cTn id="70" dur="500"/>
                                        <p:tgtEl>
                                          <p:spTgt spid="1033"/>
                                        </p:tgtEl>
                                      </p:cBhvr>
                                    </p:animEffect>
                                  </p:childTnLst>
                                </p:cTn>
                              </p:par>
                              <p:par>
                                <p:cTn id="71" presetID="4" presetClass="entr" presetSubtype="16" fill="hold" nodeType="with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box(in)">
                                      <p:cBhvr>
                                        <p:cTn id="73" dur="500"/>
                                        <p:tgtEl>
                                          <p:spTgt spid="98"/>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box(in)">
                                      <p:cBhvr>
                                        <p:cTn id="76" dur="500"/>
                                        <p:tgtEl>
                                          <p:spTgt spid="101"/>
                                        </p:tgtEl>
                                      </p:cBhvr>
                                    </p:animEffec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0.37916 0.12209 L -0.7875 -0.01109 " pathEditMode="relative" rAng="0" ptsTypes="AA">
                                      <p:cBhvr>
                                        <p:cTn id="80" dur="2000" fill="hold"/>
                                        <p:tgtEl>
                                          <p:spTgt spid="3"/>
                                        </p:tgtEl>
                                        <p:attrNameLst>
                                          <p:attrName>ppt_x</p:attrName>
                                          <p:attrName>ppt_y</p:attrName>
                                        </p:attrNameLst>
                                      </p:cBhvr>
                                      <p:rCtr x="-204" y="-67"/>
                                    </p:animMotion>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nodeType="clickEffect">
                                  <p:stCondLst>
                                    <p:cond delay="0"/>
                                  </p:stCondLst>
                                  <p:childTnLst>
                                    <p:set>
                                      <p:cBhvr>
                                        <p:cTn id="84" dur="1" fill="hold">
                                          <p:stCondLst>
                                            <p:cond delay="0"/>
                                          </p:stCondLst>
                                        </p:cTn>
                                        <p:tgtEl>
                                          <p:spTgt spid="95"/>
                                        </p:tgtEl>
                                        <p:attrNameLst>
                                          <p:attrName>style.visibility</p:attrName>
                                        </p:attrNameLst>
                                      </p:cBhvr>
                                      <p:to>
                                        <p:strVal val="visible"/>
                                      </p:to>
                                    </p:set>
                                    <p:animEffect transition="in" filter="box(in)">
                                      <p:cBhvr>
                                        <p:cTn id="85" dur="500"/>
                                        <p:tgtEl>
                                          <p:spTgt spid="95"/>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box(in)">
                                      <p:cBhvr>
                                        <p:cTn id="88" dur="500"/>
                                        <p:tgtEl>
                                          <p:spTgt spid="102"/>
                                        </p:tgtEl>
                                      </p:cBhvr>
                                    </p:animEffect>
                                  </p:childTnLst>
                                </p:cTn>
                              </p:par>
                              <p:par>
                                <p:cTn id="89" presetID="4" presetClass="entr" presetSubtype="16" fill="hold" nodeType="withEffect">
                                  <p:stCondLst>
                                    <p:cond delay="0"/>
                                  </p:stCondLst>
                                  <p:childTnLst>
                                    <p:set>
                                      <p:cBhvr>
                                        <p:cTn id="90" dur="1" fill="hold">
                                          <p:stCondLst>
                                            <p:cond delay="0"/>
                                          </p:stCondLst>
                                        </p:cTn>
                                        <p:tgtEl>
                                          <p:spTgt spid="1034"/>
                                        </p:tgtEl>
                                        <p:attrNameLst>
                                          <p:attrName>style.visibility</p:attrName>
                                        </p:attrNameLst>
                                      </p:cBhvr>
                                      <p:to>
                                        <p:strVal val="visible"/>
                                      </p:to>
                                    </p:set>
                                    <p:animEffect transition="in" filter="box(in)">
                                      <p:cBhvr>
                                        <p:cTn id="91"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101" grpId="0"/>
      <p:bldP spid="10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4038600" y="990600"/>
            <a:ext cx="4921250" cy="3432175"/>
            <a:chOff x="5852" y="358"/>
            <a:chExt cx="3100" cy="2162"/>
          </a:xfrm>
        </p:grpSpPr>
        <p:sp>
          <p:nvSpPr>
            <p:cNvPr id="946181" name="AutoShape 45"/>
            <p:cNvSpPr>
              <a:spLocks noChangeArrowheads="1"/>
            </p:cNvSpPr>
            <p:nvPr/>
          </p:nvSpPr>
          <p:spPr bwMode="auto">
            <a:xfrm>
              <a:off x="5852" y="358"/>
              <a:ext cx="3100" cy="2162"/>
            </a:xfrm>
            <a:prstGeom prst="roundRect">
              <a:avLst>
                <a:gd name="adj" fmla="val 0"/>
              </a:avLst>
            </a:prstGeom>
            <a:gradFill rotWithShape="1">
              <a:gsLst>
                <a:gs pos="0">
                  <a:srgbClr val="C0C0C0"/>
                </a:gs>
                <a:gs pos="100000">
                  <a:srgbClr val="929292"/>
                </a:gs>
              </a:gsLst>
              <a:lin ang="2700000" scaled="1"/>
            </a:gradFill>
            <a:ln w="9525" algn="ctr">
              <a:noFill/>
              <a:round/>
              <a:headEnd/>
              <a:tailEnd/>
            </a:ln>
          </p:spPr>
          <p:txBody>
            <a:bodyPr wrap="none" anchor="ctr"/>
            <a:lstStyle/>
            <a:p>
              <a:pPr algn="ctr"/>
              <a:endParaRPr lang="fr-FR" sz="1300">
                <a:solidFill>
                  <a:schemeClr val="tx1"/>
                </a:solidFill>
                <a:latin typeface="Myriad Pro" pitchFamily="34" charset="0"/>
              </a:endParaRPr>
            </a:p>
          </p:txBody>
        </p:sp>
        <p:sp>
          <p:nvSpPr>
            <p:cNvPr id="946182" name="AutoShape 46"/>
            <p:cNvSpPr>
              <a:spLocks noChangeArrowheads="1"/>
            </p:cNvSpPr>
            <p:nvPr/>
          </p:nvSpPr>
          <p:spPr bwMode="auto">
            <a:xfrm>
              <a:off x="5852" y="358"/>
              <a:ext cx="3100" cy="27"/>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183" name="AutoShape 47"/>
            <p:cNvSpPr>
              <a:spLocks noChangeArrowheads="1"/>
            </p:cNvSpPr>
            <p:nvPr/>
          </p:nvSpPr>
          <p:spPr bwMode="auto">
            <a:xfrm>
              <a:off x="5852" y="2453"/>
              <a:ext cx="3100" cy="67"/>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pic>
          <p:nvPicPr>
            <p:cNvPr id="946184" name="Picture 1030"/>
            <p:cNvPicPr>
              <a:picLocks noChangeAspect="1" noChangeArrowheads="1"/>
            </p:cNvPicPr>
            <p:nvPr/>
          </p:nvPicPr>
          <p:blipFill>
            <a:blip r:embed="rId4" cstate="print"/>
            <a:srcRect/>
            <a:stretch>
              <a:fillRect/>
            </a:stretch>
          </p:blipFill>
          <p:spPr bwMode="auto">
            <a:xfrm>
              <a:off x="5918" y="434"/>
              <a:ext cx="2964" cy="1992"/>
            </a:xfrm>
            <a:prstGeom prst="rect">
              <a:avLst/>
            </a:prstGeom>
            <a:noFill/>
            <a:ln w="9525">
              <a:solidFill>
                <a:srgbClr val="B2B2B2"/>
              </a:solidFill>
              <a:miter lim="800000"/>
              <a:headEnd/>
              <a:tailEnd/>
            </a:ln>
          </p:spPr>
        </p:pic>
      </p:grpSp>
      <p:grpSp>
        <p:nvGrpSpPr>
          <p:cNvPr id="3" name="Group 1031"/>
          <p:cNvGrpSpPr>
            <a:grpSpLocks/>
          </p:cNvGrpSpPr>
          <p:nvPr/>
        </p:nvGrpSpPr>
        <p:grpSpPr bwMode="auto">
          <a:xfrm>
            <a:off x="6156325" y="2495550"/>
            <a:ext cx="688975" cy="723900"/>
            <a:chOff x="2767" y="1590"/>
            <a:chExt cx="434" cy="456"/>
          </a:xfrm>
        </p:grpSpPr>
        <p:sp>
          <p:nvSpPr>
            <p:cNvPr id="946186" name="AutoShape 1032"/>
            <p:cNvSpPr>
              <a:spLocks noChangeArrowheads="1"/>
            </p:cNvSpPr>
            <p:nvPr/>
          </p:nvSpPr>
          <p:spPr bwMode="auto">
            <a:xfrm>
              <a:off x="2767" y="1590"/>
              <a:ext cx="130" cy="456"/>
            </a:xfrm>
            <a:prstGeom prst="downArrow">
              <a:avLst>
                <a:gd name="adj1" fmla="val 50000"/>
                <a:gd name="adj2" fmla="val 87692"/>
              </a:avLst>
            </a:prstGeom>
            <a:gradFill rotWithShape="1">
              <a:gsLst>
                <a:gs pos="0">
                  <a:schemeClr val="folHlink">
                    <a:alpha val="39998"/>
                  </a:schemeClr>
                </a:gs>
                <a:gs pos="100000">
                  <a:schemeClr val="folHlink"/>
                </a:gs>
              </a:gsLst>
              <a:lin ang="5400000" scaled="1"/>
            </a:gradFill>
            <a:ln w="9525" algn="ctr">
              <a:noFill/>
              <a:miter lim="800000"/>
              <a:headEnd/>
              <a:tailEnd/>
            </a:ln>
          </p:spPr>
          <p:txBody>
            <a:bodyPr wrap="none" anchor="ctr"/>
            <a:lstStyle/>
            <a:p>
              <a:pPr algn="ctr">
                <a:lnSpc>
                  <a:spcPct val="90000"/>
                </a:lnSpc>
              </a:pPr>
              <a:endParaRPr lang="fr-FR" sz="1500">
                <a:solidFill>
                  <a:schemeClr val="bg1"/>
                </a:solidFill>
                <a:latin typeface="Myriad Pro" pitchFamily="34" charset="0"/>
              </a:endParaRPr>
            </a:p>
          </p:txBody>
        </p:sp>
        <p:sp>
          <p:nvSpPr>
            <p:cNvPr id="946187" name="AutoShape 1033"/>
            <p:cNvSpPr>
              <a:spLocks noChangeArrowheads="1"/>
            </p:cNvSpPr>
            <p:nvPr/>
          </p:nvSpPr>
          <p:spPr bwMode="auto">
            <a:xfrm rot="10800000">
              <a:off x="3071" y="1590"/>
              <a:ext cx="130" cy="456"/>
            </a:xfrm>
            <a:prstGeom prst="downArrow">
              <a:avLst>
                <a:gd name="adj1" fmla="val 50000"/>
                <a:gd name="adj2" fmla="val 87692"/>
              </a:avLst>
            </a:prstGeom>
            <a:gradFill rotWithShape="1">
              <a:gsLst>
                <a:gs pos="0">
                  <a:schemeClr val="folHlink">
                    <a:alpha val="39998"/>
                  </a:schemeClr>
                </a:gs>
                <a:gs pos="100000">
                  <a:schemeClr val="folHlink"/>
                </a:gs>
              </a:gsLst>
              <a:lin ang="5400000" scaled="1"/>
            </a:gradFill>
            <a:ln w="9525" algn="ctr">
              <a:noFill/>
              <a:miter lim="800000"/>
              <a:headEnd/>
              <a:tailEnd/>
            </a:ln>
          </p:spPr>
          <p:txBody>
            <a:bodyPr rot="10800000" wrap="none" anchor="ctr"/>
            <a:lstStyle/>
            <a:p>
              <a:pPr algn="ctr">
                <a:lnSpc>
                  <a:spcPct val="90000"/>
                </a:lnSpc>
              </a:pPr>
              <a:endParaRPr lang="fr-FR" sz="1500">
                <a:solidFill>
                  <a:schemeClr val="bg1"/>
                </a:solidFill>
                <a:latin typeface="Myriad Pro" pitchFamily="34" charset="0"/>
              </a:endParaRPr>
            </a:p>
          </p:txBody>
        </p:sp>
      </p:grpSp>
      <p:sp>
        <p:nvSpPr>
          <p:cNvPr id="946188" name="AutoShape 45"/>
          <p:cNvSpPr>
            <a:spLocks noChangeArrowheads="1"/>
          </p:cNvSpPr>
          <p:nvPr/>
        </p:nvSpPr>
        <p:spPr bwMode="auto">
          <a:xfrm>
            <a:off x="571500" y="990600"/>
            <a:ext cx="2835275" cy="2225675"/>
          </a:xfrm>
          <a:prstGeom prst="roundRect">
            <a:avLst>
              <a:gd name="adj" fmla="val 0"/>
            </a:avLst>
          </a:prstGeom>
          <a:gradFill rotWithShape="1">
            <a:gsLst>
              <a:gs pos="0">
                <a:srgbClr val="8AAEC6"/>
              </a:gs>
              <a:gs pos="100000">
                <a:srgbClr val="1A4C6F"/>
              </a:gs>
            </a:gsLst>
            <a:lin ang="2700000" scaled="1"/>
          </a:gradFill>
          <a:ln w="9525" algn="ctr">
            <a:noFill/>
            <a:round/>
            <a:headEnd/>
            <a:tailEnd/>
          </a:ln>
        </p:spPr>
        <p:txBody>
          <a:bodyPr wrap="none" anchor="ctr"/>
          <a:lstStyle/>
          <a:p>
            <a:pPr algn="ctr"/>
            <a:endParaRPr lang="fr-FR" sz="1100">
              <a:solidFill>
                <a:schemeClr val="tx1"/>
              </a:solidFill>
              <a:latin typeface="Myriad Pro" pitchFamily="34" charset="0"/>
            </a:endParaRPr>
          </a:p>
        </p:txBody>
      </p:sp>
      <p:sp>
        <p:nvSpPr>
          <p:cNvPr id="946189" name="AutoShape 46"/>
          <p:cNvSpPr>
            <a:spLocks noChangeArrowheads="1"/>
          </p:cNvSpPr>
          <p:nvPr/>
        </p:nvSpPr>
        <p:spPr bwMode="auto">
          <a:xfrm>
            <a:off x="571500" y="990600"/>
            <a:ext cx="2835275" cy="42863"/>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190" name="AutoShape 47"/>
          <p:cNvSpPr>
            <a:spLocks noChangeArrowheads="1"/>
          </p:cNvSpPr>
          <p:nvPr/>
        </p:nvSpPr>
        <p:spPr bwMode="auto">
          <a:xfrm>
            <a:off x="571500" y="3109913"/>
            <a:ext cx="2835275" cy="106362"/>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191" name="Text Box 48"/>
          <p:cNvSpPr txBox="1">
            <a:spLocks noChangeArrowheads="1"/>
          </p:cNvSpPr>
          <p:nvPr/>
        </p:nvSpPr>
        <p:spPr bwMode="auto">
          <a:xfrm>
            <a:off x="1211263" y="1144588"/>
            <a:ext cx="1835150" cy="304800"/>
          </a:xfrm>
          <a:prstGeom prst="rect">
            <a:avLst/>
          </a:prstGeom>
          <a:noFill/>
          <a:ln w="9525">
            <a:noFill/>
            <a:miter lim="800000"/>
            <a:headEnd/>
            <a:tailEnd/>
          </a:ln>
        </p:spPr>
        <p:txBody>
          <a:bodyPr wrap="none" lIns="0" tIns="0" rIns="0" bIns="0">
            <a:spAutoFit/>
          </a:bodyPr>
          <a:lstStyle/>
          <a:p>
            <a:pPr algn="l">
              <a:spcBef>
                <a:spcPct val="50000"/>
              </a:spcBef>
            </a:pPr>
            <a:r>
              <a:rPr lang="en-US" sz="2000" dirty="0">
                <a:solidFill>
                  <a:schemeClr val="tx1"/>
                </a:solidFill>
                <a:latin typeface="Myriad Pro" pitchFamily="34" charset="0"/>
              </a:rPr>
              <a:t>Flex Builder IDE</a:t>
            </a:r>
            <a:endParaRPr lang="en-US" sz="1400" dirty="0">
              <a:solidFill>
                <a:schemeClr val="tx1"/>
              </a:solidFill>
              <a:latin typeface="Myriad Pro" pitchFamily="34" charset="0"/>
            </a:endParaRPr>
          </a:p>
        </p:txBody>
      </p:sp>
      <p:pic>
        <p:nvPicPr>
          <p:cNvPr id="517135" name="Picture 1039" descr="mnemonic_noshadow_flex"/>
          <p:cNvPicPr>
            <a:picLocks noChangeAspect="1" noChangeArrowheads="1"/>
          </p:cNvPicPr>
          <p:nvPr/>
        </p:nvPicPr>
        <p:blipFill>
          <a:blip r:embed="rId5" cstate="print"/>
          <a:srcRect/>
          <a:stretch>
            <a:fillRect/>
          </a:stretch>
        </p:blipFill>
        <p:spPr bwMode="auto">
          <a:xfrm>
            <a:off x="703263" y="1122363"/>
            <a:ext cx="347662" cy="347662"/>
          </a:xfrm>
          <a:prstGeom prst="rect">
            <a:avLst/>
          </a:prstGeom>
          <a:noFill/>
          <a:ln w="9525" algn="ctr">
            <a:noFill/>
            <a:miter lim="800000"/>
            <a:headEnd/>
            <a:tailEnd/>
          </a:ln>
          <a:effectLst>
            <a:outerShdw dist="35921" dir="2700000" algn="ctr" rotWithShape="0">
              <a:srgbClr val="4D4D4D">
                <a:alpha val="50000"/>
              </a:srgbClr>
            </a:outerShdw>
          </a:effectLst>
        </p:spPr>
      </p:pic>
      <p:grpSp>
        <p:nvGrpSpPr>
          <p:cNvPr id="5" name="Group 1040"/>
          <p:cNvGrpSpPr>
            <a:grpSpLocks/>
          </p:cNvGrpSpPr>
          <p:nvPr/>
        </p:nvGrpSpPr>
        <p:grpSpPr bwMode="auto">
          <a:xfrm>
            <a:off x="703263" y="1652588"/>
            <a:ext cx="2570162" cy="1416050"/>
            <a:chOff x="307" y="1182"/>
            <a:chExt cx="1619" cy="892"/>
          </a:xfrm>
        </p:grpSpPr>
        <p:sp>
          <p:nvSpPr>
            <p:cNvPr id="4" name="AutoShape 49"/>
            <p:cNvSpPr>
              <a:spLocks noChangeArrowheads="1"/>
            </p:cNvSpPr>
            <p:nvPr/>
          </p:nvSpPr>
          <p:spPr bwMode="auto">
            <a:xfrm>
              <a:off x="307" y="1182"/>
              <a:ext cx="1619" cy="892"/>
            </a:xfrm>
            <a:prstGeom prst="roundRect">
              <a:avLst>
                <a:gd name="adj" fmla="val 0"/>
              </a:avLst>
            </a:prstGeom>
            <a:gradFill rotWithShape="1">
              <a:gsLst>
                <a:gs pos="0">
                  <a:srgbClr val="C0C0C0"/>
                </a:gs>
                <a:gs pos="100000">
                  <a:srgbClr val="929292"/>
                </a:gs>
              </a:gsLst>
              <a:lin ang="2700000" scaled="1"/>
            </a:gradFill>
            <a:ln w="9525" algn="ctr">
              <a:noFill/>
              <a:round/>
              <a:headEnd/>
              <a:tailEnd/>
            </a:ln>
            <a:effectLst>
              <a:outerShdw dist="35921" dir="2700000" algn="ctr" rotWithShape="0">
                <a:srgbClr val="333333">
                  <a:alpha val="50000"/>
                </a:srgbClr>
              </a:outerShdw>
            </a:effectLst>
          </p:spPr>
          <p:txBody>
            <a:bodyPr wrap="none" anchor="ctr"/>
            <a:lstStyle/>
            <a:p>
              <a:pPr algn="ctr">
                <a:defRPr/>
              </a:pPr>
              <a:endParaRPr lang="en-US" sz="1300">
                <a:solidFill>
                  <a:schemeClr val="tx1"/>
                </a:solidFill>
                <a:latin typeface="Myriad Pro" pitchFamily="-112" charset="0"/>
              </a:endParaRPr>
            </a:p>
          </p:txBody>
        </p:sp>
        <p:sp>
          <p:nvSpPr>
            <p:cNvPr id="946195" name="AutoShape 50"/>
            <p:cNvSpPr>
              <a:spLocks noChangeArrowheads="1"/>
            </p:cNvSpPr>
            <p:nvPr/>
          </p:nvSpPr>
          <p:spPr bwMode="auto">
            <a:xfrm>
              <a:off x="307" y="1182"/>
              <a:ext cx="1610" cy="34"/>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196" name="AutoShape 51"/>
            <p:cNvSpPr>
              <a:spLocks noChangeArrowheads="1"/>
            </p:cNvSpPr>
            <p:nvPr/>
          </p:nvSpPr>
          <p:spPr bwMode="auto">
            <a:xfrm>
              <a:off x="307" y="2038"/>
              <a:ext cx="1610" cy="36"/>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197" name="Text Box 48"/>
            <p:cNvSpPr txBox="1">
              <a:spLocks noChangeArrowheads="1"/>
            </p:cNvSpPr>
            <p:nvPr/>
          </p:nvSpPr>
          <p:spPr bwMode="auto">
            <a:xfrm>
              <a:off x="357" y="1248"/>
              <a:ext cx="608" cy="173"/>
            </a:xfrm>
            <a:prstGeom prst="rect">
              <a:avLst/>
            </a:prstGeom>
            <a:noFill/>
            <a:ln w="9525">
              <a:noFill/>
              <a:miter lim="800000"/>
              <a:headEnd/>
              <a:tailEnd/>
            </a:ln>
          </p:spPr>
          <p:txBody>
            <a:bodyPr wrap="none" lIns="0" tIns="0" rIns="0" bIns="0">
              <a:spAutoFit/>
            </a:bodyPr>
            <a:lstStyle/>
            <a:p>
              <a:pPr algn="l">
                <a:spcBef>
                  <a:spcPct val="50000"/>
                </a:spcBef>
              </a:pPr>
              <a:r>
                <a:rPr lang="en-US" sz="1800">
                  <a:solidFill>
                    <a:schemeClr val="tx1"/>
                  </a:solidFill>
                  <a:latin typeface="Myriad Pro" pitchFamily="34" charset="0"/>
                </a:rPr>
                <a:t>Flex SDK</a:t>
              </a:r>
              <a:endParaRPr lang="en-US" sz="1200">
                <a:solidFill>
                  <a:schemeClr val="tx1"/>
                </a:solidFill>
                <a:latin typeface="Myriad Pro" pitchFamily="34" charset="0"/>
              </a:endParaRPr>
            </a:p>
          </p:txBody>
        </p:sp>
      </p:grpSp>
      <p:sp>
        <p:nvSpPr>
          <p:cNvPr id="7217" name="AutoShape 49"/>
          <p:cNvSpPr>
            <a:spLocks noChangeArrowheads="1"/>
          </p:cNvSpPr>
          <p:nvPr/>
        </p:nvSpPr>
        <p:spPr bwMode="auto">
          <a:xfrm>
            <a:off x="798513" y="2566988"/>
            <a:ext cx="2360612" cy="396875"/>
          </a:xfrm>
          <a:prstGeom prst="roundRect">
            <a:avLst>
              <a:gd name="adj" fmla="val 0"/>
            </a:avLst>
          </a:prstGeom>
          <a:gradFill rotWithShape="1">
            <a:gsLst>
              <a:gs pos="0">
                <a:schemeClr val="bg1"/>
              </a:gs>
              <a:gs pos="100000">
                <a:srgbClr val="DBDBDB"/>
              </a:gs>
            </a:gsLst>
            <a:lin ang="2700000" scaled="1"/>
          </a:gradFill>
          <a:ln w="9525" algn="ctr">
            <a:noFill/>
            <a:round/>
            <a:headEnd/>
            <a:tailEnd/>
          </a:ln>
          <a:effectLst>
            <a:outerShdw dist="35921" dir="2700000" algn="ctr" rotWithShape="0">
              <a:srgbClr val="333333">
                <a:alpha val="50000"/>
              </a:srgbClr>
            </a:outerShdw>
          </a:effectLst>
        </p:spPr>
        <p:txBody>
          <a:bodyPr wrap="none" anchor="ctr"/>
          <a:lstStyle/>
          <a:p>
            <a:pPr algn="ctr">
              <a:defRPr/>
            </a:pPr>
            <a:endParaRPr lang="en-US" sz="1300">
              <a:solidFill>
                <a:schemeClr val="tx1"/>
              </a:solidFill>
              <a:latin typeface="Myriad Pro" pitchFamily="-112" charset="0"/>
            </a:endParaRPr>
          </a:p>
        </p:txBody>
      </p:sp>
      <p:sp>
        <p:nvSpPr>
          <p:cNvPr id="946199" name="AutoShape 50"/>
          <p:cNvSpPr>
            <a:spLocks noChangeArrowheads="1"/>
          </p:cNvSpPr>
          <p:nvPr/>
        </p:nvSpPr>
        <p:spPr bwMode="auto">
          <a:xfrm>
            <a:off x="798513" y="2566988"/>
            <a:ext cx="2346325" cy="26987"/>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00" name="AutoShape 51"/>
          <p:cNvSpPr>
            <a:spLocks noChangeArrowheads="1"/>
          </p:cNvSpPr>
          <p:nvPr/>
        </p:nvSpPr>
        <p:spPr bwMode="auto">
          <a:xfrm>
            <a:off x="798513" y="2935288"/>
            <a:ext cx="2346325" cy="28575"/>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01" name="Text Box 48"/>
          <p:cNvSpPr txBox="1">
            <a:spLocks noChangeArrowheads="1"/>
          </p:cNvSpPr>
          <p:nvPr/>
        </p:nvSpPr>
        <p:spPr bwMode="auto">
          <a:xfrm>
            <a:off x="1258888" y="2643188"/>
            <a:ext cx="1619250" cy="244475"/>
          </a:xfrm>
          <a:prstGeom prst="rect">
            <a:avLst/>
          </a:prstGeom>
          <a:noFill/>
          <a:ln w="9525">
            <a:noFill/>
            <a:miter lim="800000"/>
            <a:headEnd/>
            <a:tailEnd/>
          </a:ln>
        </p:spPr>
        <p:txBody>
          <a:bodyPr wrap="none" lIns="0" tIns="0" rIns="0" bIns="0">
            <a:spAutoFit/>
          </a:bodyPr>
          <a:lstStyle/>
          <a:p>
            <a:pPr algn="l">
              <a:spcBef>
                <a:spcPct val="50000"/>
              </a:spcBef>
            </a:pPr>
            <a:r>
              <a:rPr lang="en-US" sz="1600">
                <a:solidFill>
                  <a:schemeClr val="tx1"/>
                </a:solidFill>
                <a:latin typeface="Myriad Pro" pitchFamily="34" charset="0"/>
              </a:rPr>
              <a:t>Flex Class Library</a:t>
            </a:r>
            <a:endParaRPr lang="en-US" sz="1000">
              <a:solidFill>
                <a:schemeClr val="tx1"/>
              </a:solidFill>
              <a:latin typeface="Myriad Pro" pitchFamily="34" charset="0"/>
            </a:endParaRPr>
          </a:p>
        </p:txBody>
      </p:sp>
      <p:sp>
        <p:nvSpPr>
          <p:cNvPr id="7" name="AutoShape 49"/>
          <p:cNvSpPr>
            <a:spLocks noChangeArrowheads="1"/>
          </p:cNvSpPr>
          <p:nvPr/>
        </p:nvSpPr>
        <p:spPr bwMode="auto">
          <a:xfrm>
            <a:off x="798513" y="2100263"/>
            <a:ext cx="1008062" cy="396875"/>
          </a:xfrm>
          <a:prstGeom prst="roundRect">
            <a:avLst>
              <a:gd name="adj" fmla="val 0"/>
            </a:avLst>
          </a:prstGeom>
          <a:gradFill rotWithShape="1">
            <a:gsLst>
              <a:gs pos="0">
                <a:schemeClr val="bg1"/>
              </a:gs>
              <a:gs pos="100000">
                <a:srgbClr val="DBDBDB"/>
              </a:gs>
            </a:gsLst>
            <a:lin ang="2700000" scaled="1"/>
          </a:gradFill>
          <a:ln w="9525" algn="ctr">
            <a:noFill/>
            <a:round/>
            <a:headEnd/>
            <a:tailEnd/>
          </a:ln>
          <a:effectLst>
            <a:outerShdw dist="35921" dir="2700000" algn="ctr" rotWithShape="0">
              <a:srgbClr val="333333">
                <a:alpha val="50000"/>
              </a:srgbClr>
            </a:outerShdw>
          </a:effectLst>
        </p:spPr>
        <p:txBody>
          <a:bodyPr wrap="none" anchor="ctr"/>
          <a:lstStyle/>
          <a:p>
            <a:pPr algn="ctr">
              <a:defRPr/>
            </a:pPr>
            <a:endParaRPr lang="en-US" sz="1300">
              <a:solidFill>
                <a:schemeClr val="tx1"/>
              </a:solidFill>
              <a:latin typeface="Myriad Pro" pitchFamily="-112" charset="0"/>
            </a:endParaRPr>
          </a:p>
        </p:txBody>
      </p:sp>
      <p:sp>
        <p:nvSpPr>
          <p:cNvPr id="946203" name="AutoShape 50"/>
          <p:cNvSpPr>
            <a:spLocks noChangeArrowheads="1"/>
          </p:cNvSpPr>
          <p:nvPr/>
        </p:nvSpPr>
        <p:spPr bwMode="auto">
          <a:xfrm>
            <a:off x="798513" y="2100263"/>
            <a:ext cx="1001712" cy="26987"/>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04" name="AutoShape 51"/>
          <p:cNvSpPr>
            <a:spLocks noChangeArrowheads="1"/>
          </p:cNvSpPr>
          <p:nvPr/>
        </p:nvSpPr>
        <p:spPr bwMode="auto">
          <a:xfrm>
            <a:off x="798513" y="2468563"/>
            <a:ext cx="1001712" cy="28575"/>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05" name="Text Box 48"/>
          <p:cNvSpPr txBox="1">
            <a:spLocks noChangeArrowheads="1"/>
          </p:cNvSpPr>
          <p:nvPr/>
        </p:nvSpPr>
        <p:spPr bwMode="auto">
          <a:xfrm>
            <a:off x="1035050" y="2176463"/>
            <a:ext cx="587375" cy="244475"/>
          </a:xfrm>
          <a:prstGeom prst="rect">
            <a:avLst/>
          </a:prstGeom>
          <a:noFill/>
          <a:ln w="9525">
            <a:noFill/>
            <a:miter lim="800000"/>
            <a:headEnd/>
            <a:tailEnd/>
          </a:ln>
        </p:spPr>
        <p:txBody>
          <a:bodyPr wrap="none" lIns="0" tIns="0" rIns="0" bIns="0">
            <a:spAutoFit/>
          </a:bodyPr>
          <a:lstStyle/>
          <a:p>
            <a:pPr algn="l">
              <a:spcBef>
                <a:spcPct val="50000"/>
              </a:spcBef>
            </a:pPr>
            <a:r>
              <a:rPr lang="en-US" sz="1600">
                <a:solidFill>
                  <a:schemeClr val="tx1"/>
                </a:solidFill>
                <a:latin typeface="Myriad Pro" pitchFamily="34" charset="0"/>
              </a:rPr>
              <a:t>MXML</a:t>
            </a:r>
            <a:endParaRPr lang="en-US" sz="1000">
              <a:solidFill>
                <a:schemeClr val="tx1"/>
              </a:solidFill>
              <a:latin typeface="Myriad Pro" pitchFamily="34" charset="0"/>
            </a:endParaRPr>
          </a:p>
        </p:txBody>
      </p:sp>
      <p:sp>
        <p:nvSpPr>
          <p:cNvPr id="10" name="AutoShape 49"/>
          <p:cNvSpPr>
            <a:spLocks noChangeArrowheads="1"/>
          </p:cNvSpPr>
          <p:nvPr/>
        </p:nvSpPr>
        <p:spPr bwMode="auto">
          <a:xfrm>
            <a:off x="1863725" y="2100263"/>
            <a:ext cx="1281113" cy="396875"/>
          </a:xfrm>
          <a:prstGeom prst="roundRect">
            <a:avLst>
              <a:gd name="adj" fmla="val 0"/>
            </a:avLst>
          </a:prstGeom>
          <a:gradFill rotWithShape="1">
            <a:gsLst>
              <a:gs pos="0">
                <a:schemeClr val="bg1"/>
              </a:gs>
              <a:gs pos="100000">
                <a:srgbClr val="DBDBDB"/>
              </a:gs>
            </a:gsLst>
            <a:lin ang="2700000" scaled="1"/>
          </a:gradFill>
          <a:ln w="9525" algn="ctr">
            <a:noFill/>
            <a:round/>
            <a:headEnd/>
            <a:tailEnd/>
          </a:ln>
          <a:effectLst>
            <a:outerShdw dist="35921" dir="2700000" algn="ctr" rotWithShape="0">
              <a:srgbClr val="333333">
                <a:alpha val="50000"/>
              </a:srgbClr>
            </a:outerShdw>
          </a:effectLst>
        </p:spPr>
        <p:txBody>
          <a:bodyPr wrap="none" anchor="ctr"/>
          <a:lstStyle/>
          <a:p>
            <a:pPr algn="ctr">
              <a:defRPr/>
            </a:pPr>
            <a:endParaRPr lang="en-US" sz="1300">
              <a:solidFill>
                <a:schemeClr val="tx1"/>
              </a:solidFill>
              <a:latin typeface="Myriad Pro" pitchFamily="-112" charset="0"/>
            </a:endParaRPr>
          </a:p>
        </p:txBody>
      </p:sp>
      <p:sp>
        <p:nvSpPr>
          <p:cNvPr id="946207" name="AutoShape 50"/>
          <p:cNvSpPr>
            <a:spLocks noChangeArrowheads="1"/>
          </p:cNvSpPr>
          <p:nvPr/>
        </p:nvSpPr>
        <p:spPr bwMode="auto">
          <a:xfrm>
            <a:off x="1863725" y="2100263"/>
            <a:ext cx="1274763" cy="26987"/>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08" name="AutoShape 51"/>
          <p:cNvSpPr>
            <a:spLocks noChangeArrowheads="1"/>
          </p:cNvSpPr>
          <p:nvPr/>
        </p:nvSpPr>
        <p:spPr bwMode="auto">
          <a:xfrm>
            <a:off x="1863725" y="2468563"/>
            <a:ext cx="1274763" cy="28575"/>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09" name="Text Box 48"/>
          <p:cNvSpPr txBox="1">
            <a:spLocks noChangeArrowheads="1"/>
          </p:cNvSpPr>
          <p:nvPr/>
        </p:nvSpPr>
        <p:spPr bwMode="auto">
          <a:xfrm>
            <a:off x="1984375" y="2176463"/>
            <a:ext cx="1082675" cy="244475"/>
          </a:xfrm>
          <a:prstGeom prst="rect">
            <a:avLst/>
          </a:prstGeom>
          <a:noFill/>
          <a:ln w="9525">
            <a:noFill/>
            <a:miter lim="800000"/>
            <a:headEnd/>
            <a:tailEnd/>
          </a:ln>
        </p:spPr>
        <p:txBody>
          <a:bodyPr wrap="none" lIns="0" tIns="0" rIns="0" bIns="0">
            <a:spAutoFit/>
          </a:bodyPr>
          <a:lstStyle/>
          <a:p>
            <a:pPr algn="l">
              <a:spcBef>
                <a:spcPct val="50000"/>
              </a:spcBef>
            </a:pPr>
            <a:r>
              <a:rPr lang="en-US" sz="1600">
                <a:solidFill>
                  <a:schemeClr val="tx1"/>
                </a:solidFill>
                <a:latin typeface="Myriad Pro" pitchFamily="34" charset="0"/>
              </a:rPr>
              <a:t>ActionScript</a:t>
            </a:r>
            <a:endParaRPr lang="en-US" sz="1000">
              <a:solidFill>
                <a:schemeClr val="tx1"/>
              </a:solidFill>
              <a:latin typeface="Myriad Pro" pitchFamily="34" charset="0"/>
            </a:endParaRPr>
          </a:p>
        </p:txBody>
      </p:sp>
      <p:sp>
        <p:nvSpPr>
          <p:cNvPr id="517153" name="AutoShape 1057"/>
          <p:cNvSpPr>
            <a:spLocks noChangeArrowheads="1"/>
          </p:cNvSpPr>
          <p:nvPr/>
        </p:nvSpPr>
        <p:spPr bwMode="auto">
          <a:xfrm>
            <a:off x="1674813" y="3314700"/>
            <a:ext cx="628650" cy="1647825"/>
          </a:xfrm>
          <a:prstGeom prst="downArrow">
            <a:avLst>
              <a:gd name="adj1" fmla="val 50000"/>
              <a:gd name="adj2" fmla="val 65530"/>
            </a:avLst>
          </a:prstGeom>
          <a:gradFill rotWithShape="1">
            <a:gsLst>
              <a:gs pos="0">
                <a:schemeClr val="folHlink">
                  <a:alpha val="0"/>
                </a:schemeClr>
              </a:gs>
              <a:gs pos="100000">
                <a:schemeClr val="folHlink"/>
              </a:gs>
            </a:gsLst>
            <a:lin ang="5400000" scaled="1"/>
          </a:gradFill>
          <a:ln w="9525" algn="ctr">
            <a:noFill/>
            <a:miter lim="800000"/>
            <a:headEnd/>
            <a:tailEnd/>
          </a:ln>
        </p:spPr>
        <p:txBody>
          <a:bodyPr wrap="none" anchor="ctr"/>
          <a:lstStyle/>
          <a:p>
            <a:pPr algn="ctr">
              <a:lnSpc>
                <a:spcPct val="90000"/>
              </a:lnSpc>
            </a:pPr>
            <a:endParaRPr lang="fr-FR" sz="1500">
              <a:solidFill>
                <a:srgbClr val="000000"/>
              </a:solidFill>
              <a:latin typeface="Myriad Pro" pitchFamily="34" charset="0"/>
            </a:endParaRPr>
          </a:p>
        </p:txBody>
      </p:sp>
      <p:sp>
        <p:nvSpPr>
          <p:cNvPr id="517154" name="Text Box 48"/>
          <p:cNvSpPr txBox="1">
            <a:spLocks noChangeArrowheads="1"/>
          </p:cNvSpPr>
          <p:nvPr/>
        </p:nvSpPr>
        <p:spPr bwMode="auto">
          <a:xfrm>
            <a:off x="1544638" y="3876675"/>
            <a:ext cx="933450" cy="304800"/>
          </a:xfrm>
          <a:prstGeom prst="rect">
            <a:avLst/>
          </a:prstGeom>
          <a:noFill/>
          <a:ln w="9525">
            <a:noFill/>
            <a:miter lim="800000"/>
            <a:headEnd/>
            <a:tailEnd/>
          </a:ln>
        </p:spPr>
        <p:txBody>
          <a:bodyPr wrap="none" lIns="0" tIns="0" rIns="0" bIns="0">
            <a:spAutoFit/>
          </a:bodyPr>
          <a:lstStyle/>
          <a:p>
            <a:pPr algn="l">
              <a:spcBef>
                <a:spcPct val="50000"/>
              </a:spcBef>
            </a:pPr>
            <a:r>
              <a:rPr lang="en-US" sz="2000" dirty="0">
                <a:solidFill>
                  <a:schemeClr val="bg1"/>
                </a:solidFill>
                <a:latin typeface="Myriad Pro" pitchFamily="34" charset="0"/>
              </a:rPr>
              <a:t>Compile</a:t>
            </a:r>
            <a:endParaRPr lang="en-US" sz="1400" dirty="0">
              <a:solidFill>
                <a:schemeClr val="bg1"/>
              </a:solidFill>
              <a:latin typeface="Myriad Pro" pitchFamily="34" charset="0"/>
            </a:endParaRPr>
          </a:p>
        </p:txBody>
      </p:sp>
      <p:grpSp>
        <p:nvGrpSpPr>
          <p:cNvPr id="6" name="Group 1059"/>
          <p:cNvGrpSpPr>
            <a:grpSpLocks/>
          </p:cNvGrpSpPr>
          <p:nvPr/>
        </p:nvGrpSpPr>
        <p:grpSpPr bwMode="auto">
          <a:xfrm>
            <a:off x="4168775" y="2535238"/>
            <a:ext cx="4805363" cy="657225"/>
            <a:chOff x="2502" y="1615"/>
            <a:chExt cx="3027" cy="414"/>
          </a:xfrm>
        </p:grpSpPr>
        <p:grpSp>
          <p:nvGrpSpPr>
            <p:cNvPr id="8" name="Group 1060"/>
            <p:cNvGrpSpPr>
              <a:grpSpLocks/>
            </p:cNvGrpSpPr>
            <p:nvPr/>
          </p:nvGrpSpPr>
          <p:grpSpPr bwMode="auto">
            <a:xfrm>
              <a:off x="2542" y="1615"/>
              <a:ext cx="2856" cy="414"/>
              <a:chOff x="2574" y="1620"/>
              <a:chExt cx="2856" cy="414"/>
            </a:xfrm>
          </p:grpSpPr>
          <p:sp>
            <p:nvSpPr>
              <p:cNvPr id="517157" name="AutoShape 1061"/>
              <p:cNvSpPr>
                <a:spLocks noChangeArrowheads="1"/>
              </p:cNvSpPr>
              <p:nvPr/>
            </p:nvSpPr>
            <p:spPr bwMode="auto">
              <a:xfrm>
                <a:off x="2574" y="1620"/>
                <a:ext cx="198" cy="414"/>
              </a:xfrm>
              <a:prstGeom prst="upDownArrow">
                <a:avLst>
                  <a:gd name="adj1" fmla="val 50000"/>
                  <a:gd name="adj2" fmla="val 41818"/>
                </a:avLst>
              </a:prstGeom>
              <a:gradFill rotWithShape="1">
                <a:gsLst>
                  <a:gs pos="0">
                    <a:schemeClr val="folHlink"/>
                  </a:gs>
                  <a:gs pos="50000">
                    <a:schemeClr val="folHlink">
                      <a:alpha val="39999"/>
                    </a:schemeClr>
                  </a:gs>
                  <a:gs pos="100000">
                    <a:schemeClr val="folHlink"/>
                  </a:gs>
                </a:gsLst>
                <a:lin ang="5400000" scaled="1"/>
              </a:gradFill>
              <a:ln w="9525" algn="ctr">
                <a:noFill/>
                <a:miter lim="800000"/>
                <a:headEnd/>
                <a:tailEnd/>
              </a:ln>
              <a:effectLst/>
            </p:spPr>
            <p:txBody>
              <a:bodyPr wrap="none" anchor="ctr"/>
              <a:lstStyle/>
              <a:p>
                <a:pPr algn="ctr">
                  <a:lnSpc>
                    <a:spcPct val="90000"/>
                  </a:lnSpc>
                  <a:defRPr/>
                </a:pPr>
                <a:endParaRPr lang="en-US" sz="1500">
                  <a:solidFill>
                    <a:schemeClr val="bg1"/>
                  </a:solidFill>
                  <a:latin typeface="Myriad Pro" pitchFamily="-112" charset="0"/>
                </a:endParaRPr>
              </a:p>
            </p:txBody>
          </p:sp>
          <p:sp>
            <p:nvSpPr>
              <p:cNvPr id="517158" name="AutoShape 1062"/>
              <p:cNvSpPr>
                <a:spLocks noChangeArrowheads="1"/>
              </p:cNvSpPr>
              <p:nvPr/>
            </p:nvSpPr>
            <p:spPr bwMode="auto">
              <a:xfrm>
                <a:off x="3460" y="1620"/>
                <a:ext cx="198" cy="414"/>
              </a:xfrm>
              <a:prstGeom prst="upDownArrow">
                <a:avLst>
                  <a:gd name="adj1" fmla="val 50000"/>
                  <a:gd name="adj2" fmla="val 41818"/>
                </a:avLst>
              </a:prstGeom>
              <a:gradFill rotWithShape="1">
                <a:gsLst>
                  <a:gs pos="0">
                    <a:schemeClr val="folHlink"/>
                  </a:gs>
                  <a:gs pos="50000">
                    <a:schemeClr val="folHlink">
                      <a:alpha val="39999"/>
                    </a:schemeClr>
                  </a:gs>
                  <a:gs pos="100000">
                    <a:schemeClr val="folHlink"/>
                  </a:gs>
                </a:gsLst>
                <a:lin ang="5400000" scaled="1"/>
              </a:gradFill>
              <a:ln w="9525" algn="ctr">
                <a:noFill/>
                <a:miter lim="800000"/>
                <a:headEnd/>
                <a:tailEnd/>
              </a:ln>
              <a:effectLst/>
            </p:spPr>
            <p:txBody>
              <a:bodyPr wrap="none" anchor="ctr"/>
              <a:lstStyle/>
              <a:p>
                <a:pPr algn="ctr">
                  <a:lnSpc>
                    <a:spcPct val="90000"/>
                  </a:lnSpc>
                  <a:defRPr/>
                </a:pPr>
                <a:endParaRPr lang="en-US" sz="1500">
                  <a:solidFill>
                    <a:schemeClr val="bg1"/>
                  </a:solidFill>
                  <a:latin typeface="Myriad Pro" pitchFamily="-112" charset="0"/>
                </a:endParaRPr>
              </a:p>
            </p:txBody>
          </p:sp>
          <p:sp>
            <p:nvSpPr>
              <p:cNvPr id="517159" name="AutoShape 1063"/>
              <p:cNvSpPr>
                <a:spLocks noChangeArrowheads="1"/>
              </p:cNvSpPr>
              <p:nvPr/>
            </p:nvSpPr>
            <p:spPr bwMode="auto">
              <a:xfrm>
                <a:off x="4346" y="1620"/>
                <a:ext cx="198" cy="414"/>
              </a:xfrm>
              <a:prstGeom prst="upDownArrow">
                <a:avLst>
                  <a:gd name="adj1" fmla="val 50000"/>
                  <a:gd name="adj2" fmla="val 41818"/>
                </a:avLst>
              </a:prstGeom>
              <a:gradFill rotWithShape="1">
                <a:gsLst>
                  <a:gs pos="0">
                    <a:schemeClr val="folHlink"/>
                  </a:gs>
                  <a:gs pos="50000">
                    <a:schemeClr val="folHlink">
                      <a:alpha val="39999"/>
                    </a:schemeClr>
                  </a:gs>
                  <a:gs pos="100000">
                    <a:schemeClr val="folHlink"/>
                  </a:gs>
                </a:gsLst>
                <a:lin ang="5400000" scaled="1"/>
              </a:gradFill>
              <a:ln w="9525" algn="ctr">
                <a:noFill/>
                <a:miter lim="800000"/>
                <a:headEnd/>
                <a:tailEnd/>
              </a:ln>
              <a:effectLst/>
            </p:spPr>
            <p:txBody>
              <a:bodyPr wrap="none" anchor="ctr"/>
              <a:lstStyle/>
              <a:p>
                <a:pPr algn="ctr">
                  <a:lnSpc>
                    <a:spcPct val="90000"/>
                  </a:lnSpc>
                  <a:defRPr/>
                </a:pPr>
                <a:endParaRPr lang="en-US" sz="1500">
                  <a:solidFill>
                    <a:schemeClr val="bg1"/>
                  </a:solidFill>
                  <a:latin typeface="Myriad Pro" pitchFamily="-112" charset="0"/>
                </a:endParaRPr>
              </a:p>
            </p:txBody>
          </p:sp>
          <p:sp>
            <p:nvSpPr>
              <p:cNvPr id="517160" name="AutoShape 1064"/>
              <p:cNvSpPr>
                <a:spLocks noChangeArrowheads="1"/>
              </p:cNvSpPr>
              <p:nvPr/>
            </p:nvSpPr>
            <p:spPr bwMode="auto">
              <a:xfrm>
                <a:off x="5232" y="1620"/>
                <a:ext cx="198" cy="414"/>
              </a:xfrm>
              <a:prstGeom prst="upDownArrow">
                <a:avLst>
                  <a:gd name="adj1" fmla="val 50000"/>
                  <a:gd name="adj2" fmla="val 41818"/>
                </a:avLst>
              </a:prstGeom>
              <a:gradFill rotWithShape="1">
                <a:gsLst>
                  <a:gs pos="0">
                    <a:schemeClr val="folHlink"/>
                  </a:gs>
                  <a:gs pos="50000">
                    <a:schemeClr val="folHlink">
                      <a:alpha val="39999"/>
                    </a:schemeClr>
                  </a:gs>
                  <a:gs pos="100000">
                    <a:schemeClr val="folHlink"/>
                  </a:gs>
                </a:gsLst>
                <a:lin ang="5400000" scaled="1"/>
              </a:gradFill>
              <a:ln w="9525" algn="ctr">
                <a:noFill/>
                <a:miter lim="800000"/>
                <a:headEnd/>
                <a:tailEnd/>
              </a:ln>
              <a:effectLst/>
            </p:spPr>
            <p:txBody>
              <a:bodyPr wrap="none" anchor="ctr"/>
              <a:lstStyle/>
              <a:p>
                <a:pPr algn="ctr">
                  <a:lnSpc>
                    <a:spcPct val="90000"/>
                  </a:lnSpc>
                  <a:defRPr/>
                </a:pPr>
                <a:endParaRPr lang="en-US" sz="1500">
                  <a:solidFill>
                    <a:schemeClr val="bg1"/>
                  </a:solidFill>
                  <a:latin typeface="Myriad Pro" pitchFamily="-112" charset="0"/>
                </a:endParaRPr>
              </a:p>
            </p:txBody>
          </p:sp>
        </p:grpSp>
        <p:sp>
          <p:nvSpPr>
            <p:cNvPr id="946218" name="Text Box 48"/>
            <p:cNvSpPr txBox="1">
              <a:spLocks noChangeArrowheads="1"/>
            </p:cNvSpPr>
            <p:nvPr/>
          </p:nvSpPr>
          <p:spPr bwMode="auto">
            <a:xfrm>
              <a:off x="2502" y="1738"/>
              <a:ext cx="355" cy="154"/>
            </a:xfrm>
            <a:prstGeom prst="rect">
              <a:avLst/>
            </a:prstGeom>
            <a:noFill/>
            <a:ln w="9525">
              <a:noFill/>
              <a:miter lim="800000"/>
              <a:headEnd/>
              <a:tailEnd/>
            </a:ln>
          </p:spPr>
          <p:txBody>
            <a:bodyPr wrap="none" lIns="0" tIns="0" rIns="0" bIns="0">
              <a:spAutoFit/>
            </a:bodyPr>
            <a:lstStyle/>
            <a:p>
              <a:pPr algn="l">
                <a:spcBef>
                  <a:spcPct val="50000"/>
                </a:spcBef>
              </a:pPr>
              <a:r>
                <a:rPr lang="en-US" sz="1600" dirty="0">
                  <a:solidFill>
                    <a:schemeClr val="bg1"/>
                  </a:solidFill>
                  <a:latin typeface="Myriad Pro" pitchFamily="34" charset="0"/>
                </a:rPr>
                <a:t>SOAP</a:t>
              </a:r>
              <a:endParaRPr lang="en-US" sz="1000" dirty="0">
                <a:solidFill>
                  <a:schemeClr val="bg1"/>
                </a:solidFill>
                <a:latin typeface="Myriad Pro" pitchFamily="34" charset="0"/>
              </a:endParaRPr>
            </a:p>
          </p:txBody>
        </p:sp>
        <p:sp>
          <p:nvSpPr>
            <p:cNvPr id="946219" name="Text Box 48"/>
            <p:cNvSpPr txBox="1">
              <a:spLocks noChangeArrowheads="1"/>
            </p:cNvSpPr>
            <p:nvPr/>
          </p:nvSpPr>
          <p:spPr bwMode="auto">
            <a:xfrm>
              <a:off x="3294" y="1738"/>
              <a:ext cx="454" cy="154"/>
            </a:xfrm>
            <a:prstGeom prst="rect">
              <a:avLst/>
            </a:prstGeom>
            <a:noFill/>
            <a:ln w="9525">
              <a:noFill/>
              <a:miter lim="800000"/>
              <a:headEnd/>
              <a:tailEnd/>
            </a:ln>
          </p:spPr>
          <p:txBody>
            <a:bodyPr wrap="none" lIns="0" tIns="0" rIns="0" bIns="0">
              <a:spAutoFit/>
            </a:bodyPr>
            <a:lstStyle/>
            <a:p>
              <a:pPr algn="ctr">
                <a:spcBef>
                  <a:spcPct val="50000"/>
                </a:spcBef>
              </a:pPr>
              <a:r>
                <a:rPr lang="en-US" sz="1600">
                  <a:solidFill>
                    <a:schemeClr val="bg1"/>
                  </a:solidFill>
                  <a:latin typeface="Myriad Pro" pitchFamily="34" charset="0"/>
                </a:rPr>
                <a:t>HTTP/S</a:t>
              </a:r>
              <a:endParaRPr lang="en-US" sz="1000">
                <a:solidFill>
                  <a:schemeClr val="bg1"/>
                </a:solidFill>
                <a:latin typeface="Myriad Pro" pitchFamily="34" charset="0"/>
              </a:endParaRPr>
            </a:p>
          </p:txBody>
        </p:sp>
        <p:sp>
          <p:nvSpPr>
            <p:cNvPr id="946220" name="Text Box 48"/>
            <p:cNvSpPr txBox="1">
              <a:spLocks noChangeArrowheads="1"/>
            </p:cNvSpPr>
            <p:nvPr/>
          </p:nvSpPr>
          <p:spPr bwMode="auto">
            <a:xfrm>
              <a:off x="4215" y="1738"/>
              <a:ext cx="391" cy="154"/>
            </a:xfrm>
            <a:prstGeom prst="rect">
              <a:avLst/>
            </a:prstGeom>
            <a:noFill/>
            <a:ln w="9525">
              <a:noFill/>
              <a:miter lim="800000"/>
              <a:headEnd/>
              <a:tailEnd/>
            </a:ln>
          </p:spPr>
          <p:txBody>
            <a:bodyPr wrap="none" lIns="0" tIns="0" rIns="0" bIns="0">
              <a:spAutoFit/>
            </a:bodyPr>
            <a:lstStyle/>
            <a:p>
              <a:pPr algn="ctr">
                <a:spcBef>
                  <a:spcPct val="50000"/>
                </a:spcBef>
              </a:pPr>
              <a:r>
                <a:rPr lang="en-US" sz="1600">
                  <a:solidFill>
                    <a:schemeClr val="bg1"/>
                  </a:solidFill>
                  <a:latin typeface="Myriad Pro" pitchFamily="34" charset="0"/>
                </a:rPr>
                <a:t>AMF/S</a:t>
              </a:r>
              <a:endParaRPr lang="en-US" sz="1000">
                <a:solidFill>
                  <a:schemeClr val="bg1"/>
                </a:solidFill>
                <a:latin typeface="Myriad Pro" pitchFamily="34" charset="0"/>
              </a:endParaRPr>
            </a:p>
          </p:txBody>
        </p:sp>
        <p:sp>
          <p:nvSpPr>
            <p:cNvPr id="946221" name="Text Box 48"/>
            <p:cNvSpPr txBox="1">
              <a:spLocks noChangeArrowheads="1"/>
            </p:cNvSpPr>
            <p:nvPr/>
          </p:nvSpPr>
          <p:spPr bwMode="auto">
            <a:xfrm>
              <a:off x="5046" y="1738"/>
              <a:ext cx="483" cy="154"/>
            </a:xfrm>
            <a:prstGeom prst="rect">
              <a:avLst/>
            </a:prstGeom>
            <a:noFill/>
            <a:ln w="9525">
              <a:noFill/>
              <a:miter lim="800000"/>
              <a:headEnd/>
              <a:tailEnd/>
            </a:ln>
          </p:spPr>
          <p:txBody>
            <a:bodyPr wrap="none" lIns="0" tIns="0" rIns="0" bIns="0">
              <a:spAutoFit/>
            </a:bodyPr>
            <a:lstStyle/>
            <a:p>
              <a:pPr algn="ctr">
                <a:spcBef>
                  <a:spcPct val="50000"/>
                </a:spcBef>
              </a:pPr>
              <a:r>
                <a:rPr lang="en-US" sz="1600">
                  <a:solidFill>
                    <a:schemeClr val="bg1"/>
                  </a:solidFill>
                  <a:latin typeface="Myriad Pro" pitchFamily="34" charset="0"/>
                </a:rPr>
                <a:t>RTMP/S</a:t>
              </a:r>
              <a:endParaRPr lang="en-US" sz="1000">
                <a:solidFill>
                  <a:schemeClr val="bg1"/>
                </a:solidFill>
                <a:latin typeface="Myriad Pro" pitchFamily="34" charset="0"/>
              </a:endParaRPr>
            </a:p>
          </p:txBody>
        </p:sp>
      </p:grpSp>
      <p:grpSp>
        <p:nvGrpSpPr>
          <p:cNvPr id="9" name="Group 1069"/>
          <p:cNvGrpSpPr>
            <a:grpSpLocks/>
          </p:cNvGrpSpPr>
          <p:nvPr/>
        </p:nvGrpSpPr>
        <p:grpSpPr bwMode="auto">
          <a:xfrm>
            <a:off x="4038600" y="3259138"/>
            <a:ext cx="4921250" cy="790575"/>
            <a:chOff x="2420" y="2071"/>
            <a:chExt cx="3100" cy="498"/>
          </a:xfrm>
        </p:grpSpPr>
        <p:grpSp>
          <p:nvGrpSpPr>
            <p:cNvPr id="11" name="Group 1070"/>
            <p:cNvGrpSpPr>
              <a:grpSpLocks/>
            </p:cNvGrpSpPr>
            <p:nvPr/>
          </p:nvGrpSpPr>
          <p:grpSpPr bwMode="auto">
            <a:xfrm>
              <a:off x="2420" y="2071"/>
              <a:ext cx="3100" cy="498"/>
              <a:chOff x="2420" y="2071"/>
              <a:chExt cx="3100" cy="498"/>
            </a:xfrm>
          </p:grpSpPr>
          <p:sp>
            <p:nvSpPr>
              <p:cNvPr id="946224" name="AutoShape 45"/>
              <p:cNvSpPr>
                <a:spLocks noChangeArrowheads="1"/>
              </p:cNvSpPr>
              <p:nvPr/>
            </p:nvSpPr>
            <p:spPr bwMode="auto">
              <a:xfrm>
                <a:off x="2420" y="2071"/>
                <a:ext cx="3100" cy="498"/>
              </a:xfrm>
              <a:prstGeom prst="roundRect">
                <a:avLst>
                  <a:gd name="adj" fmla="val 0"/>
                </a:avLst>
              </a:prstGeom>
              <a:gradFill rotWithShape="1">
                <a:gsLst>
                  <a:gs pos="0">
                    <a:srgbClr val="5F5F5F"/>
                  </a:gs>
                  <a:gs pos="100000">
                    <a:srgbClr val="222222"/>
                  </a:gs>
                </a:gsLst>
                <a:lin ang="2700000" scaled="1"/>
              </a:gradFill>
              <a:ln w="9525" algn="ctr">
                <a:noFill/>
                <a:round/>
                <a:headEnd/>
                <a:tailEnd/>
              </a:ln>
            </p:spPr>
            <p:txBody>
              <a:bodyPr wrap="none" anchor="ctr"/>
              <a:lstStyle/>
              <a:p>
                <a:pPr algn="ctr"/>
                <a:endParaRPr lang="fr-FR" sz="1100">
                  <a:solidFill>
                    <a:schemeClr val="tx1"/>
                  </a:solidFill>
                  <a:latin typeface="Myriad Pro" pitchFamily="34" charset="0"/>
                </a:endParaRPr>
              </a:p>
            </p:txBody>
          </p:sp>
          <p:sp>
            <p:nvSpPr>
              <p:cNvPr id="946225" name="Text Box 48"/>
              <p:cNvSpPr txBox="1">
                <a:spLocks noChangeArrowheads="1"/>
              </p:cNvSpPr>
              <p:nvPr/>
            </p:nvSpPr>
            <p:spPr bwMode="auto">
              <a:xfrm>
                <a:off x="2577" y="2224"/>
                <a:ext cx="761" cy="173"/>
              </a:xfrm>
              <a:prstGeom prst="rect">
                <a:avLst/>
              </a:prstGeom>
              <a:noFill/>
              <a:ln w="9525">
                <a:noFill/>
                <a:miter lim="800000"/>
                <a:headEnd/>
                <a:tailEnd/>
              </a:ln>
            </p:spPr>
            <p:txBody>
              <a:bodyPr wrap="none" lIns="0" tIns="0" rIns="0" bIns="0">
                <a:spAutoFit/>
              </a:bodyPr>
              <a:lstStyle/>
              <a:p>
                <a:pPr algn="l">
                  <a:spcBef>
                    <a:spcPct val="50000"/>
                  </a:spcBef>
                </a:pPr>
                <a:r>
                  <a:rPr lang="en-US" sz="1800">
                    <a:latin typeface="Myriad Pro" pitchFamily="34" charset="0"/>
                  </a:rPr>
                  <a:t>Web Server</a:t>
                </a:r>
                <a:endParaRPr lang="en-US" sz="1200">
                  <a:latin typeface="Myriad Pro" pitchFamily="34" charset="0"/>
                </a:endParaRPr>
              </a:p>
            </p:txBody>
          </p:sp>
        </p:grpSp>
        <p:sp>
          <p:nvSpPr>
            <p:cNvPr id="946226" name="AutoShape 46"/>
            <p:cNvSpPr>
              <a:spLocks noChangeArrowheads="1"/>
            </p:cNvSpPr>
            <p:nvPr/>
          </p:nvSpPr>
          <p:spPr bwMode="auto">
            <a:xfrm>
              <a:off x="2420" y="2071"/>
              <a:ext cx="3100" cy="27"/>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27" name="AutoShape 47"/>
            <p:cNvSpPr>
              <a:spLocks noChangeArrowheads="1"/>
            </p:cNvSpPr>
            <p:nvPr/>
          </p:nvSpPr>
          <p:spPr bwMode="auto">
            <a:xfrm>
              <a:off x="2420" y="2502"/>
              <a:ext cx="3100" cy="67"/>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grpSp>
      <p:grpSp>
        <p:nvGrpSpPr>
          <p:cNvPr id="12" name="Group 1075"/>
          <p:cNvGrpSpPr>
            <a:grpSpLocks/>
          </p:cNvGrpSpPr>
          <p:nvPr/>
        </p:nvGrpSpPr>
        <p:grpSpPr bwMode="auto">
          <a:xfrm>
            <a:off x="4038600" y="4105275"/>
            <a:ext cx="4972050" cy="1906588"/>
            <a:chOff x="2420" y="2604"/>
            <a:chExt cx="3132" cy="1201"/>
          </a:xfrm>
        </p:grpSpPr>
        <p:sp>
          <p:nvSpPr>
            <p:cNvPr id="946229" name="AutoShape 45"/>
            <p:cNvSpPr>
              <a:spLocks noChangeArrowheads="1"/>
            </p:cNvSpPr>
            <p:nvPr/>
          </p:nvSpPr>
          <p:spPr bwMode="auto">
            <a:xfrm>
              <a:off x="2420" y="2604"/>
              <a:ext cx="1424" cy="876"/>
            </a:xfrm>
            <a:prstGeom prst="roundRect">
              <a:avLst>
                <a:gd name="adj" fmla="val 0"/>
              </a:avLst>
            </a:prstGeom>
            <a:gradFill rotWithShape="1">
              <a:gsLst>
                <a:gs pos="0">
                  <a:srgbClr val="5F5F5F"/>
                </a:gs>
                <a:gs pos="100000">
                  <a:srgbClr val="222222"/>
                </a:gs>
              </a:gsLst>
              <a:lin ang="2700000" scaled="1"/>
            </a:gradFill>
            <a:ln w="9525" algn="ctr">
              <a:noFill/>
              <a:round/>
              <a:headEnd/>
              <a:tailEnd/>
            </a:ln>
          </p:spPr>
          <p:txBody>
            <a:bodyPr wrap="none" anchor="ctr"/>
            <a:lstStyle/>
            <a:p>
              <a:pPr algn="ctr"/>
              <a:endParaRPr lang="fr-FR" sz="1100">
                <a:solidFill>
                  <a:schemeClr val="tx1"/>
                </a:solidFill>
                <a:latin typeface="Myriad Pro" pitchFamily="34" charset="0"/>
              </a:endParaRPr>
            </a:p>
          </p:txBody>
        </p:sp>
        <p:sp>
          <p:nvSpPr>
            <p:cNvPr id="946230" name="AutoShape 47"/>
            <p:cNvSpPr>
              <a:spLocks noChangeArrowheads="1"/>
            </p:cNvSpPr>
            <p:nvPr/>
          </p:nvSpPr>
          <p:spPr bwMode="auto">
            <a:xfrm>
              <a:off x="2420" y="3413"/>
              <a:ext cx="1424" cy="67"/>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31" name="AutoShape 46"/>
            <p:cNvSpPr>
              <a:spLocks noChangeArrowheads="1"/>
            </p:cNvSpPr>
            <p:nvPr/>
          </p:nvSpPr>
          <p:spPr bwMode="auto">
            <a:xfrm>
              <a:off x="2420" y="2604"/>
              <a:ext cx="1424" cy="27"/>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32" name="AutoShape 45"/>
            <p:cNvSpPr>
              <a:spLocks noChangeArrowheads="1"/>
            </p:cNvSpPr>
            <p:nvPr/>
          </p:nvSpPr>
          <p:spPr bwMode="auto">
            <a:xfrm>
              <a:off x="3883" y="2604"/>
              <a:ext cx="1637" cy="876"/>
            </a:xfrm>
            <a:prstGeom prst="roundRect">
              <a:avLst>
                <a:gd name="adj" fmla="val 0"/>
              </a:avLst>
            </a:prstGeom>
            <a:gradFill rotWithShape="1">
              <a:gsLst>
                <a:gs pos="0">
                  <a:srgbClr val="5F5F5F"/>
                </a:gs>
                <a:gs pos="100000">
                  <a:srgbClr val="222222"/>
                </a:gs>
              </a:gsLst>
              <a:lin ang="2700000" scaled="1"/>
            </a:gradFill>
            <a:ln w="9525" algn="ctr">
              <a:noFill/>
              <a:round/>
              <a:headEnd/>
              <a:tailEnd/>
            </a:ln>
          </p:spPr>
          <p:txBody>
            <a:bodyPr wrap="none" anchor="ctr"/>
            <a:lstStyle/>
            <a:p>
              <a:pPr algn="ctr"/>
              <a:endParaRPr lang="fr-FR" sz="1100">
                <a:solidFill>
                  <a:schemeClr val="tx1"/>
                </a:solidFill>
                <a:latin typeface="Myriad Pro" pitchFamily="34" charset="0"/>
              </a:endParaRPr>
            </a:p>
          </p:txBody>
        </p:sp>
        <p:sp>
          <p:nvSpPr>
            <p:cNvPr id="946233" name="AutoShape 47"/>
            <p:cNvSpPr>
              <a:spLocks noChangeArrowheads="1"/>
            </p:cNvSpPr>
            <p:nvPr/>
          </p:nvSpPr>
          <p:spPr bwMode="auto">
            <a:xfrm>
              <a:off x="3883" y="3413"/>
              <a:ext cx="1637" cy="67"/>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34" name="AutoShape 46"/>
            <p:cNvSpPr>
              <a:spLocks noChangeArrowheads="1"/>
            </p:cNvSpPr>
            <p:nvPr/>
          </p:nvSpPr>
          <p:spPr bwMode="auto">
            <a:xfrm>
              <a:off x="3883" y="2604"/>
              <a:ext cx="1637" cy="27"/>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35" name="AutoShape 45"/>
            <p:cNvSpPr>
              <a:spLocks noChangeArrowheads="1"/>
            </p:cNvSpPr>
            <p:nvPr/>
          </p:nvSpPr>
          <p:spPr bwMode="auto">
            <a:xfrm>
              <a:off x="2420" y="3516"/>
              <a:ext cx="3100" cy="289"/>
            </a:xfrm>
            <a:prstGeom prst="roundRect">
              <a:avLst>
                <a:gd name="adj" fmla="val 0"/>
              </a:avLst>
            </a:prstGeom>
            <a:gradFill rotWithShape="1">
              <a:gsLst>
                <a:gs pos="0">
                  <a:srgbClr val="5F5F5F"/>
                </a:gs>
                <a:gs pos="100000">
                  <a:srgbClr val="222222"/>
                </a:gs>
              </a:gsLst>
              <a:lin ang="2700000" scaled="1"/>
            </a:gradFill>
            <a:ln w="9525" algn="ctr">
              <a:noFill/>
              <a:round/>
              <a:headEnd/>
              <a:tailEnd/>
            </a:ln>
          </p:spPr>
          <p:txBody>
            <a:bodyPr wrap="none" anchor="ctr"/>
            <a:lstStyle/>
            <a:p>
              <a:pPr algn="ctr"/>
              <a:endParaRPr lang="fr-FR" sz="1100">
                <a:solidFill>
                  <a:schemeClr val="tx1"/>
                </a:solidFill>
                <a:latin typeface="Myriad Pro" pitchFamily="34" charset="0"/>
              </a:endParaRPr>
            </a:p>
          </p:txBody>
        </p:sp>
        <p:sp>
          <p:nvSpPr>
            <p:cNvPr id="946236" name="Text Box 48"/>
            <p:cNvSpPr txBox="1">
              <a:spLocks noChangeArrowheads="1"/>
            </p:cNvSpPr>
            <p:nvPr/>
          </p:nvSpPr>
          <p:spPr bwMode="auto">
            <a:xfrm>
              <a:off x="2424" y="3565"/>
              <a:ext cx="3024" cy="173"/>
            </a:xfrm>
            <a:prstGeom prst="rect">
              <a:avLst/>
            </a:prstGeom>
            <a:noFill/>
            <a:ln w="9525">
              <a:noFill/>
              <a:miter lim="800000"/>
              <a:headEnd/>
              <a:tailEnd/>
            </a:ln>
          </p:spPr>
          <p:txBody>
            <a:bodyPr wrap="none" lIns="0" tIns="0" rIns="0" bIns="0">
              <a:spAutoFit/>
            </a:bodyPr>
            <a:lstStyle/>
            <a:p>
              <a:pPr algn="ctr">
                <a:spcBef>
                  <a:spcPct val="50000"/>
                </a:spcBef>
              </a:pPr>
              <a:r>
                <a:rPr lang="en-US" sz="1800">
                  <a:latin typeface="Myriad Pro" pitchFamily="34" charset="0"/>
                </a:rPr>
                <a:t>Existing Applications &amp; Infrastructure                 </a:t>
              </a:r>
              <a:endParaRPr lang="en-US" sz="1200">
                <a:latin typeface="Myriad Pro" pitchFamily="34" charset="0"/>
              </a:endParaRPr>
            </a:p>
          </p:txBody>
        </p:sp>
        <p:sp>
          <p:nvSpPr>
            <p:cNvPr id="946237" name="AutoShape 46"/>
            <p:cNvSpPr>
              <a:spLocks noChangeArrowheads="1"/>
            </p:cNvSpPr>
            <p:nvPr/>
          </p:nvSpPr>
          <p:spPr bwMode="auto">
            <a:xfrm>
              <a:off x="2420" y="3516"/>
              <a:ext cx="3100" cy="27"/>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38" name="AutoShape 47"/>
            <p:cNvSpPr>
              <a:spLocks noChangeArrowheads="1"/>
            </p:cNvSpPr>
            <p:nvPr/>
          </p:nvSpPr>
          <p:spPr bwMode="auto">
            <a:xfrm>
              <a:off x="2420" y="3738"/>
              <a:ext cx="3100" cy="67"/>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39" name="Text Box 48"/>
            <p:cNvSpPr txBox="1">
              <a:spLocks noChangeArrowheads="1"/>
            </p:cNvSpPr>
            <p:nvPr/>
          </p:nvSpPr>
          <p:spPr bwMode="auto">
            <a:xfrm>
              <a:off x="3999" y="3172"/>
              <a:ext cx="1553" cy="173"/>
            </a:xfrm>
            <a:prstGeom prst="rect">
              <a:avLst/>
            </a:prstGeom>
            <a:noFill/>
            <a:ln w="9525">
              <a:noFill/>
              <a:miter lim="800000"/>
              <a:headEnd/>
              <a:tailEnd/>
            </a:ln>
          </p:spPr>
          <p:txBody>
            <a:bodyPr wrap="none" lIns="0" tIns="0" rIns="0" bIns="0">
              <a:spAutoFit/>
            </a:bodyPr>
            <a:lstStyle/>
            <a:p>
              <a:pPr algn="l">
                <a:spcBef>
                  <a:spcPct val="50000"/>
                </a:spcBef>
              </a:pPr>
              <a:r>
                <a:rPr lang="en-US" sz="1800">
                  <a:latin typeface="Myriad Pro" pitchFamily="34" charset="0"/>
                </a:rPr>
                <a:t>J2EE Application Server</a:t>
              </a:r>
              <a:endParaRPr lang="en-US" sz="1200">
                <a:latin typeface="Myriad Pro" pitchFamily="34" charset="0"/>
              </a:endParaRPr>
            </a:p>
          </p:txBody>
        </p:sp>
        <p:grpSp>
          <p:nvGrpSpPr>
            <p:cNvPr id="13" name="Group 1087"/>
            <p:cNvGrpSpPr>
              <a:grpSpLocks/>
            </p:cNvGrpSpPr>
            <p:nvPr/>
          </p:nvGrpSpPr>
          <p:grpSpPr bwMode="auto">
            <a:xfrm>
              <a:off x="3954" y="2742"/>
              <a:ext cx="1494" cy="340"/>
              <a:chOff x="4034" y="2742"/>
              <a:chExt cx="1445" cy="340"/>
            </a:xfrm>
          </p:grpSpPr>
          <p:sp>
            <p:nvSpPr>
              <p:cNvPr id="517184" name="AutoShape 45"/>
              <p:cNvSpPr>
                <a:spLocks noChangeArrowheads="1"/>
              </p:cNvSpPr>
              <p:nvPr/>
            </p:nvSpPr>
            <p:spPr bwMode="auto">
              <a:xfrm>
                <a:off x="4034" y="2742"/>
                <a:ext cx="1445" cy="340"/>
              </a:xfrm>
              <a:prstGeom prst="roundRect">
                <a:avLst>
                  <a:gd name="adj" fmla="val 0"/>
                </a:avLst>
              </a:prstGeom>
              <a:gradFill rotWithShape="1">
                <a:gsLst>
                  <a:gs pos="0">
                    <a:srgbClr val="8AAEC6"/>
                  </a:gs>
                  <a:gs pos="100000">
                    <a:srgbClr val="1A4C6F"/>
                  </a:gs>
                </a:gsLst>
                <a:lin ang="2700000" scaled="1"/>
              </a:gradFill>
              <a:ln w="9525" algn="ctr">
                <a:noFill/>
                <a:round/>
                <a:headEnd/>
                <a:tailEnd/>
              </a:ln>
              <a:effectLst>
                <a:outerShdw dist="35921" dir="2700000" algn="ctr" rotWithShape="0">
                  <a:srgbClr val="1C1C1C">
                    <a:alpha val="50000"/>
                  </a:srgbClr>
                </a:outerShdw>
              </a:effectLst>
            </p:spPr>
            <p:txBody>
              <a:bodyPr wrap="none" anchor="ctr"/>
              <a:lstStyle/>
              <a:p>
                <a:pPr algn="ctr">
                  <a:defRPr/>
                </a:pPr>
                <a:endParaRPr lang="en-US" sz="1100">
                  <a:solidFill>
                    <a:schemeClr val="tx1"/>
                  </a:solidFill>
                  <a:latin typeface="Myriad Pro" pitchFamily="-112" charset="0"/>
                </a:endParaRPr>
              </a:p>
            </p:txBody>
          </p:sp>
          <p:sp>
            <p:nvSpPr>
              <p:cNvPr id="946242" name="AutoShape 46"/>
              <p:cNvSpPr>
                <a:spLocks noChangeArrowheads="1"/>
              </p:cNvSpPr>
              <p:nvPr/>
            </p:nvSpPr>
            <p:spPr bwMode="auto">
              <a:xfrm>
                <a:off x="4034" y="2742"/>
                <a:ext cx="1445" cy="27"/>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43" name="AutoShape 47"/>
              <p:cNvSpPr>
                <a:spLocks noChangeArrowheads="1"/>
              </p:cNvSpPr>
              <p:nvPr/>
            </p:nvSpPr>
            <p:spPr bwMode="auto">
              <a:xfrm>
                <a:off x="4034" y="3015"/>
                <a:ext cx="1445" cy="67"/>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grpSp>
        <p:sp>
          <p:nvSpPr>
            <p:cNvPr id="946244" name="Text Box 48"/>
            <p:cNvSpPr txBox="1">
              <a:spLocks noChangeArrowheads="1"/>
            </p:cNvSpPr>
            <p:nvPr/>
          </p:nvSpPr>
          <p:spPr bwMode="auto">
            <a:xfrm>
              <a:off x="4254" y="2812"/>
              <a:ext cx="1121" cy="173"/>
            </a:xfrm>
            <a:prstGeom prst="rect">
              <a:avLst/>
            </a:prstGeom>
            <a:noFill/>
            <a:ln w="9525">
              <a:noFill/>
              <a:miter lim="800000"/>
              <a:headEnd/>
              <a:tailEnd/>
            </a:ln>
          </p:spPr>
          <p:txBody>
            <a:bodyPr wrap="none" lIns="0" tIns="0" rIns="0" bIns="0">
              <a:spAutoFit/>
            </a:bodyPr>
            <a:lstStyle/>
            <a:p>
              <a:pPr algn="l">
                <a:spcBef>
                  <a:spcPct val="50000"/>
                </a:spcBef>
              </a:pPr>
              <a:r>
                <a:rPr lang="en-US" sz="1800">
                  <a:solidFill>
                    <a:schemeClr val="tx1"/>
                  </a:solidFill>
                  <a:latin typeface="Myriad Pro" pitchFamily="34" charset="0"/>
                </a:rPr>
                <a:t>LC Data Services</a:t>
              </a:r>
              <a:endParaRPr lang="en-US" sz="1200">
                <a:solidFill>
                  <a:schemeClr val="tx1"/>
                </a:solidFill>
                <a:latin typeface="Myriad Pro" pitchFamily="34" charset="0"/>
              </a:endParaRPr>
            </a:p>
          </p:txBody>
        </p:sp>
        <p:sp>
          <p:nvSpPr>
            <p:cNvPr id="946245" name="Text Box 48"/>
            <p:cNvSpPr txBox="1">
              <a:spLocks noChangeArrowheads="1"/>
            </p:cNvSpPr>
            <p:nvPr/>
          </p:nvSpPr>
          <p:spPr bwMode="auto">
            <a:xfrm>
              <a:off x="2552" y="2739"/>
              <a:ext cx="1329" cy="605"/>
            </a:xfrm>
            <a:prstGeom prst="rect">
              <a:avLst/>
            </a:prstGeom>
            <a:noFill/>
            <a:ln w="9525">
              <a:noFill/>
              <a:miter lim="800000"/>
              <a:headEnd/>
              <a:tailEnd/>
            </a:ln>
          </p:spPr>
          <p:txBody>
            <a:bodyPr wrap="none" lIns="0" tIns="0" rIns="0" bIns="0">
              <a:spAutoFit/>
            </a:bodyPr>
            <a:lstStyle/>
            <a:p>
              <a:pPr algn="l">
                <a:spcBef>
                  <a:spcPct val="25000"/>
                </a:spcBef>
              </a:pPr>
              <a:r>
                <a:rPr lang="en-US" sz="1800">
                  <a:latin typeface="Myriad Pro" pitchFamily="34" charset="0"/>
                </a:rPr>
                <a:t>XML/HTTP</a:t>
              </a:r>
            </a:p>
            <a:p>
              <a:pPr algn="l">
                <a:spcBef>
                  <a:spcPct val="25000"/>
                </a:spcBef>
              </a:pPr>
              <a:r>
                <a:rPr lang="en-US" sz="1800">
                  <a:latin typeface="Myriad Pro" pitchFamily="34" charset="0"/>
                </a:rPr>
                <a:t>REST</a:t>
              </a:r>
            </a:p>
            <a:p>
              <a:pPr algn="l">
                <a:spcBef>
                  <a:spcPct val="25000"/>
                </a:spcBef>
              </a:pPr>
              <a:r>
                <a:rPr lang="en-US" sz="1800">
                  <a:latin typeface="Myriad Pro" pitchFamily="34" charset="0"/>
                </a:rPr>
                <a:t>SOAP Web Services</a:t>
              </a:r>
              <a:endParaRPr lang="en-US" sz="1200">
                <a:latin typeface="Myriad Pro" pitchFamily="34" charset="0"/>
              </a:endParaRPr>
            </a:p>
          </p:txBody>
        </p:sp>
        <p:pic>
          <p:nvPicPr>
            <p:cNvPr id="517189" name="Picture 1093" descr="mnemonic_noshadow_livecycle"/>
            <p:cNvPicPr>
              <a:picLocks noChangeAspect="1" noChangeArrowheads="1"/>
            </p:cNvPicPr>
            <p:nvPr/>
          </p:nvPicPr>
          <p:blipFill>
            <a:blip r:embed="rId6" cstate="print"/>
            <a:srcRect/>
            <a:stretch>
              <a:fillRect/>
            </a:stretch>
          </p:blipFill>
          <p:spPr bwMode="auto">
            <a:xfrm>
              <a:off x="4002" y="2819"/>
              <a:ext cx="173" cy="173"/>
            </a:xfrm>
            <a:prstGeom prst="rect">
              <a:avLst/>
            </a:prstGeom>
            <a:noFill/>
            <a:ln w="9525" algn="ctr">
              <a:noFill/>
              <a:miter lim="800000"/>
              <a:headEnd/>
              <a:tailEnd/>
            </a:ln>
            <a:effectLst>
              <a:outerShdw dist="35921" dir="2700000" algn="ctr" rotWithShape="0">
                <a:srgbClr val="4D4D4D">
                  <a:alpha val="50000"/>
                </a:srgbClr>
              </a:outerShdw>
            </a:effectLst>
          </p:spPr>
        </p:pic>
      </p:grpSp>
      <p:grpSp>
        <p:nvGrpSpPr>
          <p:cNvPr id="14" name="Group 1094"/>
          <p:cNvGrpSpPr>
            <a:grpSpLocks/>
          </p:cNvGrpSpPr>
          <p:nvPr/>
        </p:nvGrpSpPr>
        <p:grpSpPr bwMode="auto">
          <a:xfrm>
            <a:off x="4038600" y="990600"/>
            <a:ext cx="4921250" cy="1477963"/>
            <a:chOff x="2420" y="642"/>
            <a:chExt cx="3100" cy="931"/>
          </a:xfrm>
        </p:grpSpPr>
        <p:grpSp>
          <p:nvGrpSpPr>
            <p:cNvPr id="15" name="Group 1095"/>
            <p:cNvGrpSpPr>
              <a:grpSpLocks/>
            </p:cNvGrpSpPr>
            <p:nvPr/>
          </p:nvGrpSpPr>
          <p:grpSpPr bwMode="auto">
            <a:xfrm>
              <a:off x="2420" y="642"/>
              <a:ext cx="3100" cy="931"/>
              <a:chOff x="2420" y="642"/>
              <a:chExt cx="3100" cy="931"/>
            </a:xfrm>
          </p:grpSpPr>
          <p:sp>
            <p:nvSpPr>
              <p:cNvPr id="946249" name="AutoShape 45"/>
              <p:cNvSpPr>
                <a:spLocks noChangeArrowheads="1"/>
              </p:cNvSpPr>
              <p:nvPr/>
            </p:nvSpPr>
            <p:spPr bwMode="auto">
              <a:xfrm>
                <a:off x="2420" y="642"/>
                <a:ext cx="3100" cy="931"/>
              </a:xfrm>
              <a:prstGeom prst="roundRect">
                <a:avLst>
                  <a:gd name="adj" fmla="val 0"/>
                </a:avLst>
              </a:prstGeom>
              <a:gradFill rotWithShape="1">
                <a:gsLst>
                  <a:gs pos="0">
                    <a:srgbClr val="5F5F5F"/>
                  </a:gs>
                  <a:gs pos="100000">
                    <a:srgbClr val="222222"/>
                  </a:gs>
                </a:gsLst>
                <a:lin ang="2700000" scaled="1"/>
              </a:gradFill>
              <a:ln w="9525" algn="ctr">
                <a:noFill/>
                <a:round/>
                <a:headEnd/>
                <a:tailEnd/>
              </a:ln>
            </p:spPr>
            <p:txBody>
              <a:bodyPr wrap="none" anchor="ctr"/>
              <a:lstStyle/>
              <a:p>
                <a:pPr algn="ctr"/>
                <a:endParaRPr lang="fr-FR" sz="1100">
                  <a:solidFill>
                    <a:schemeClr val="tx1"/>
                  </a:solidFill>
                  <a:latin typeface="Myriad Pro" pitchFamily="34" charset="0"/>
                </a:endParaRPr>
              </a:p>
            </p:txBody>
          </p:sp>
          <p:sp>
            <p:nvSpPr>
              <p:cNvPr id="946250" name="AutoShape 46"/>
              <p:cNvSpPr>
                <a:spLocks noChangeArrowheads="1"/>
              </p:cNvSpPr>
              <p:nvPr/>
            </p:nvSpPr>
            <p:spPr bwMode="auto">
              <a:xfrm>
                <a:off x="2420" y="642"/>
                <a:ext cx="3100" cy="27"/>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51" name="AutoShape 47"/>
              <p:cNvSpPr>
                <a:spLocks noChangeArrowheads="1"/>
              </p:cNvSpPr>
              <p:nvPr/>
            </p:nvSpPr>
            <p:spPr bwMode="auto">
              <a:xfrm>
                <a:off x="2420" y="1506"/>
                <a:ext cx="3100" cy="67"/>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grpSp>
        <p:sp>
          <p:nvSpPr>
            <p:cNvPr id="517195" name="AutoShape 45"/>
            <p:cNvSpPr>
              <a:spLocks noChangeArrowheads="1"/>
            </p:cNvSpPr>
            <p:nvPr/>
          </p:nvSpPr>
          <p:spPr bwMode="auto">
            <a:xfrm>
              <a:off x="2489" y="713"/>
              <a:ext cx="2961" cy="786"/>
            </a:xfrm>
            <a:prstGeom prst="roundRect">
              <a:avLst>
                <a:gd name="adj" fmla="val 0"/>
              </a:avLst>
            </a:prstGeom>
            <a:gradFill rotWithShape="1">
              <a:gsLst>
                <a:gs pos="0">
                  <a:srgbClr val="C0C0C0"/>
                </a:gs>
                <a:gs pos="100000">
                  <a:srgbClr val="929292"/>
                </a:gs>
              </a:gsLst>
              <a:lin ang="2700000" scaled="1"/>
            </a:gradFill>
            <a:ln w="9525" algn="ctr">
              <a:noFill/>
              <a:round/>
              <a:headEnd/>
              <a:tailEnd/>
            </a:ln>
            <a:effectLst>
              <a:outerShdw dist="35921" dir="2700000" algn="ctr" rotWithShape="0">
                <a:srgbClr val="1C1C1C">
                  <a:alpha val="50000"/>
                </a:srgbClr>
              </a:outerShdw>
            </a:effectLst>
          </p:spPr>
          <p:txBody>
            <a:bodyPr wrap="none" anchor="ctr"/>
            <a:lstStyle/>
            <a:p>
              <a:pPr algn="ctr">
                <a:defRPr/>
              </a:pPr>
              <a:endParaRPr lang="en-US" sz="1300">
                <a:solidFill>
                  <a:schemeClr val="tx1"/>
                </a:solidFill>
                <a:latin typeface="Myriad Pro" pitchFamily="-112" charset="0"/>
              </a:endParaRPr>
            </a:p>
          </p:txBody>
        </p:sp>
        <p:sp>
          <p:nvSpPr>
            <p:cNvPr id="946253" name="AutoShape 46"/>
            <p:cNvSpPr>
              <a:spLocks noChangeArrowheads="1"/>
            </p:cNvSpPr>
            <p:nvPr/>
          </p:nvSpPr>
          <p:spPr bwMode="auto">
            <a:xfrm>
              <a:off x="2489" y="713"/>
              <a:ext cx="2961" cy="27"/>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54" name="AutoShape 47"/>
            <p:cNvSpPr>
              <a:spLocks noChangeArrowheads="1"/>
            </p:cNvSpPr>
            <p:nvPr/>
          </p:nvSpPr>
          <p:spPr bwMode="auto">
            <a:xfrm>
              <a:off x="2489" y="1432"/>
              <a:ext cx="2961" cy="67"/>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55" name="Text Box 48"/>
            <p:cNvSpPr txBox="1">
              <a:spLocks noChangeArrowheads="1"/>
            </p:cNvSpPr>
            <p:nvPr/>
          </p:nvSpPr>
          <p:spPr bwMode="auto">
            <a:xfrm>
              <a:off x="3722" y="781"/>
              <a:ext cx="527" cy="173"/>
            </a:xfrm>
            <a:prstGeom prst="rect">
              <a:avLst/>
            </a:prstGeom>
            <a:noFill/>
            <a:ln w="9525">
              <a:noFill/>
              <a:miter lim="800000"/>
              <a:headEnd/>
              <a:tailEnd/>
            </a:ln>
          </p:spPr>
          <p:txBody>
            <a:bodyPr wrap="none" lIns="0" tIns="0" rIns="0" bIns="0">
              <a:spAutoFit/>
            </a:bodyPr>
            <a:lstStyle/>
            <a:p>
              <a:pPr algn="l">
                <a:spcBef>
                  <a:spcPct val="50000"/>
                </a:spcBef>
              </a:pPr>
              <a:r>
                <a:rPr lang="en-US" sz="1800" dirty="0">
                  <a:solidFill>
                    <a:schemeClr val="tx1"/>
                  </a:solidFill>
                  <a:latin typeface="Myriad Pro" pitchFamily="34" charset="0"/>
                </a:rPr>
                <a:t>Browser</a:t>
              </a:r>
              <a:endParaRPr lang="en-US" sz="1200" dirty="0">
                <a:solidFill>
                  <a:schemeClr val="tx1"/>
                </a:solidFill>
                <a:latin typeface="Myriad Pro" pitchFamily="34" charset="0"/>
              </a:endParaRPr>
            </a:p>
          </p:txBody>
        </p:sp>
        <p:sp>
          <p:nvSpPr>
            <p:cNvPr id="517199" name="AutoShape 45"/>
            <p:cNvSpPr>
              <a:spLocks noChangeArrowheads="1"/>
            </p:cNvSpPr>
            <p:nvPr/>
          </p:nvSpPr>
          <p:spPr bwMode="auto">
            <a:xfrm>
              <a:off x="2562" y="1049"/>
              <a:ext cx="2792" cy="396"/>
            </a:xfrm>
            <a:prstGeom prst="roundRect">
              <a:avLst>
                <a:gd name="adj" fmla="val 0"/>
              </a:avLst>
            </a:prstGeom>
            <a:gradFill rotWithShape="1">
              <a:gsLst>
                <a:gs pos="0">
                  <a:srgbClr val="BE1323"/>
                </a:gs>
                <a:gs pos="100000">
                  <a:srgbClr val="5A0509"/>
                </a:gs>
              </a:gsLst>
              <a:lin ang="2700000" scaled="1"/>
            </a:gradFill>
            <a:ln w="9525" algn="ctr">
              <a:noFill/>
              <a:round/>
              <a:headEnd/>
              <a:tailEnd/>
            </a:ln>
            <a:effectLst>
              <a:outerShdw dist="35921" dir="2700000" algn="ctr" rotWithShape="0">
                <a:srgbClr val="4D4D4D">
                  <a:alpha val="50000"/>
                </a:srgbClr>
              </a:outerShdw>
            </a:effectLst>
          </p:spPr>
          <p:txBody>
            <a:bodyPr wrap="none" anchor="ctr"/>
            <a:lstStyle/>
            <a:p>
              <a:pPr algn="ctr">
                <a:defRPr/>
              </a:pPr>
              <a:endParaRPr lang="en-US" sz="1100">
                <a:solidFill>
                  <a:schemeClr val="tx1"/>
                </a:solidFill>
                <a:latin typeface="Myriad Pro" pitchFamily="-112" charset="0"/>
              </a:endParaRPr>
            </a:p>
          </p:txBody>
        </p:sp>
        <p:sp>
          <p:nvSpPr>
            <p:cNvPr id="946257" name="AutoShape 46"/>
            <p:cNvSpPr>
              <a:spLocks noChangeArrowheads="1"/>
            </p:cNvSpPr>
            <p:nvPr/>
          </p:nvSpPr>
          <p:spPr bwMode="auto">
            <a:xfrm>
              <a:off x="2562" y="1049"/>
              <a:ext cx="2792" cy="27"/>
            </a:xfrm>
            <a:prstGeom prst="roundRect">
              <a:avLst>
                <a:gd name="adj" fmla="val 0"/>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58" name="AutoShape 47"/>
            <p:cNvSpPr>
              <a:spLocks noChangeArrowheads="1"/>
            </p:cNvSpPr>
            <p:nvPr/>
          </p:nvSpPr>
          <p:spPr bwMode="auto">
            <a:xfrm>
              <a:off x="2562" y="1378"/>
              <a:ext cx="2792" cy="67"/>
            </a:xfrm>
            <a:prstGeom prst="roundRect">
              <a:avLst>
                <a:gd name="adj" fmla="val 0"/>
              </a:avLst>
            </a:prstGeom>
            <a:gradFill rotWithShape="1">
              <a:gsLst>
                <a:gs pos="0">
                  <a:srgbClr val="000000">
                    <a:alpha val="0"/>
                  </a:srgbClr>
                </a:gs>
                <a:gs pos="100000">
                  <a:schemeClr val="tx1">
                    <a:alpha val="29999"/>
                  </a:schemeClr>
                </a:gs>
              </a:gsLst>
              <a:lin ang="5400000" scaled="1"/>
            </a:gradFill>
            <a:ln w="9525">
              <a:noFill/>
              <a:round/>
              <a:headEnd/>
              <a:tailEnd/>
            </a:ln>
          </p:spPr>
          <p:txBody>
            <a:bodyPr wrap="none" anchor="ctr"/>
            <a:lstStyle/>
            <a:p>
              <a:pPr algn="ctr"/>
              <a:endParaRPr lang="fr-FR" sz="1100">
                <a:solidFill>
                  <a:schemeClr val="tx1"/>
                </a:solidFill>
                <a:latin typeface="Myriad Pro" pitchFamily="34" charset="0"/>
              </a:endParaRPr>
            </a:p>
          </p:txBody>
        </p:sp>
        <p:sp>
          <p:nvSpPr>
            <p:cNvPr id="946259" name="Text Box 48"/>
            <p:cNvSpPr txBox="1">
              <a:spLocks noChangeArrowheads="1"/>
            </p:cNvSpPr>
            <p:nvPr/>
          </p:nvSpPr>
          <p:spPr bwMode="auto">
            <a:xfrm>
              <a:off x="3722" y="1160"/>
              <a:ext cx="797" cy="173"/>
            </a:xfrm>
            <a:prstGeom prst="rect">
              <a:avLst/>
            </a:prstGeom>
            <a:noFill/>
            <a:ln w="9525">
              <a:noFill/>
              <a:miter lim="800000"/>
              <a:headEnd/>
              <a:tailEnd/>
            </a:ln>
          </p:spPr>
          <p:txBody>
            <a:bodyPr wrap="none" lIns="0" tIns="0" rIns="0" bIns="0">
              <a:spAutoFit/>
            </a:bodyPr>
            <a:lstStyle/>
            <a:p>
              <a:pPr algn="l">
                <a:spcBef>
                  <a:spcPct val="50000"/>
                </a:spcBef>
              </a:pPr>
              <a:r>
                <a:rPr lang="en-US" sz="1800">
                  <a:latin typeface="Myriad Pro" pitchFamily="34" charset="0"/>
                </a:rPr>
                <a:t>Flash Player</a:t>
              </a:r>
              <a:endParaRPr lang="en-US" sz="1200">
                <a:latin typeface="Myriad Pro" pitchFamily="34" charset="0"/>
              </a:endParaRPr>
            </a:p>
          </p:txBody>
        </p:sp>
        <p:pic>
          <p:nvPicPr>
            <p:cNvPr id="946260" name="Picture 1107" descr="mnemonic_noshadow_flashplayer"/>
            <p:cNvPicPr>
              <a:picLocks noChangeAspect="1" noChangeArrowheads="1"/>
            </p:cNvPicPr>
            <p:nvPr/>
          </p:nvPicPr>
          <p:blipFill>
            <a:blip r:embed="rId7" cstate="print"/>
            <a:srcRect/>
            <a:stretch>
              <a:fillRect/>
            </a:stretch>
          </p:blipFill>
          <p:spPr bwMode="auto">
            <a:xfrm>
              <a:off x="3410" y="1146"/>
              <a:ext cx="219" cy="219"/>
            </a:xfrm>
            <a:prstGeom prst="rect">
              <a:avLst/>
            </a:prstGeom>
            <a:noFill/>
            <a:ln w="6350" algn="ctr">
              <a:noFill/>
              <a:miter lim="800000"/>
              <a:headEnd/>
              <a:tailEnd/>
            </a:ln>
          </p:spPr>
        </p:pic>
        <p:pic>
          <p:nvPicPr>
            <p:cNvPr id="517204" name="Picture 1108" descr="mnemonic_fake_html"/>
            <p:cNvPicPr>
              <a:picLocks noChangeAspect="1" noChangeArrowheads="1"/>
            </p:cNvPicPr>
            <p:nvPr/>
          </p:nvPicPr>
          <p:blipFill>
            <a:blip r:embed="rId8" cstate="print"/>
            <a:srcRect/>
            <a:stretch>
              <a:fillRect/>
            </a:stretch>
          </p:blipFill>
          <p:spPr bwMode="auto">
            <a:xfrm>
              <a:off x="3410" y="767"/>
              <a:ext cx="219" cy="219"/>
            </a:xfrm>
            <a:prstGeom prst="rect">
              <a:avLst/>
            </a:prstGeom>
            <a:noFill/>
            <a:ln w="6350" algn="ctr">
              <a:noFill/>
              <a:miter lim="800000"/>
              <a:headEnd/>
              <a:tailEnd/>
            </a:ln>
            <a:effectLst>
              <a:outerShdw dist="35921" dir="2700000" algn="ctr" rotWithShape="0">
                <a:srgbClr val="4D4D4D">
                  <a:alpha val="50000"/>
                </a:srgbClr>
              </a:outerShdw>
            </a:effectLst>
          </p:spPr>
        </p:pic>
      </p:grpSp>
      <p:pic>
        <p:nvPicPr>
          <p:cNvPr id="517205" name="Picture 1109" descr="swf_cs3_icon"/>
          <p:cNvPicPr>
            <a:picLocks noChangeAspect="1" noChangeArrowheads="1"/>
          </p:cNvPicPr>
          <p:nvPr/>
        </p:nvPicPr>
        <p:blipFill>
          <a:blip r:embed="rId9" cstate="print"/>
          <a:srcRect/>
          <a:stretch>
            <a:fillRect/>
          </a:stretch>
        </p:blipFill>
        <p:spPr bwMode="auto">
          <a:xfrm>
            <a:off x="1392238" y="5029200"/>
            <a:ext cx="1000125" cy="1000125"/>
          </a:xfrm>
          <a:prstGeom prst="rect">
            <a:avLst/>
          </a:prstGeom>
          <a:noFill/>
          <a:ln w="9525">
            <a:noFill/>
            <a:miter lim="800000"/>
            <a:headEnd/>
            <a:tailEnd/>
          </a:ln>
        </p:spPr>
      </p:pic>
      <p:pic>
        <p:nvPicPr>
          <p:cNvPr id="517206" name="Picture 1110" descr="swf_cs3_icon"/>
          <p:cNvPicPr>
            <a:picLocks noChangeAspect="1" noChangeArrowheads="1"/>
          </p:cNvPicPr>
          <p:nvPr/>
        </p:nvPicPr>
        <p:blipFill>
          <a:blip r:embed="rId10" cstate="print"/>
          <a:srcRect/>
          <a:stretch>
            <a:fillRect/>
          </a:stretch>
        </p:blipFill>
        <p:spPr bwMode="auto">
          <a:xfrm>
            <a:off x="1735138" y="5314950"/>
            <a:ext cx="561975" cy="561975"/>
          </a:xfrm>
          <a:prstGeom prst="rect">
            <a:avLst/>
          </a:prstGeom>
          <a:noFill/>
          <a:ln w="9525">
            <a:noFill/>
            <a:miter lim="800000"/>
            <a:headEnd/>
            <a:tailEnd/>
          </a:ln>
        </p:spPr>
      </p:pic>
      <p:sp>
        <p:nvSpPr>
          <p:cNvPr id="91"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Fonctionnement : côté développeur</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pic>
        <p:nvPicPr>
          <p:cNvPr id="93" name="Picture 2"/>
          <p:cNvPicPr>
            <a:picLocks noChangeAspect="1" noChangeArrowheads="1"/>
          </p:cNvPicPr>
          <p:nvPr/>
        </p:nvPicPr>
        <p:blipFill>
          <a:blip r:embed="rId11" cstate="print"/>
          <a:srcRect/>
          <a:stretch>
            <a:fillRect/>
          </a:stretch>
        </p:blipFill>
        <p:spPr bwMode="auto">
          <a:xfrm>
            <a:off x="8458200" y="6172200"/>
            <a:ext cx="533400"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17153"/>
                                        </p:tgtEl>
                                        <p:attrNameLst>
                                          <p:attrName>style.visibility</p:attrName>
                                        </p:attrNameLst>
                                      </p:cBhvr>
                                      <p:to>
                                        <p:strVal val="visible"/>
                                      </p:to>
                                    </p:set>
                                    <p:animEffect transition="in" filter="wipe(up)">
                                      <p:cBhvr>
                                        <p:cTn id="11" dur="500"/>
                                        <p:tgtEl>
                                          <p:spTgt spid="51715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17154"/>
                                        </p:tgtEl>
                                        <p:attrNameLst>
                                          <p:attrName>style.visibility</p:attrName>
                                        </p:attrNameLst>
                                      </p:cBhvr>
                                      <p:to>
                                        <p:strVal val="visible"/>
                                      </p:to>
                                    </p:set>
                                    <p:animEffect transition="in" filter="fade">
                                      <p:cBhvr>
                                        <p:cTn id="15" dur="500"/>
                                        <p:tgtEl>
                                          <p:spTgt spid="517154"/>
                                        </p:tgtEl>
                                      </p:cBhvr>
                                    </p:animEffect>
                                  </p:childTnLst>
                                </p:cTn>
                              </p:par>
                              <p:par>
                                <p:cTn id="16" presetID="10" presetClass="entr" presetSubtype="0" fill="hold" nodeType="withEffect">
                                  <p:stCondLst>
                                    <p:cond delay="0"/>
                                  </p:stCondLst>
                                  <p:childTnLst>
                                    <p:set>
                                      <p:cBhvr>
                                        <p:cTn id="17" dur="1" fill="hold">
                                          <p:stCondLst>
                                            <p:cond delay="0"/>
                                          </p:stCondLst>
                                        </p:cTn>
                                        <p:tgtEl>
                                          <p:spTgt spid="517205"/>
                                        </p:tgtEl>
                                        <p:attrNameLst>
                                          <p:attrName>style.visibility</p:attrName>
                                        </p:attrNameLst>
                                      </p:cBhvr>
                                      <p:to>
                                        <p:strVal val="visible"/>
                                      </p:to>
                                    </p:set>
                                    <p:animEffect transition="in" filter="fade">
                                      <p:cBhvr>
                                        <p:cTn id="18" dur="500"/>
                                        <p:tgtEl>
                                          <p:spTgt spid="51720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17206"/>
                                        </p:tgtEl>
                                        <p:attrNameLst>
                                          <p:attrName>style.visibility</p:attrName>
                                        </p:attrNameLst>
                                      </p:cBhvr>
                                      <p:to>
                                        <p:strVal val="visible"/>
                                      </p:to>
                                    </p:set>
                                    <p:animEffect transition="in" filter="fade">
                                      <p:cBhvr>
                                        <p:cTn id="22" dur="500"/>
                                        <p:tgtEl>
                                          <p:spTgt spid="517206"/>
                                        </p:tgtEl>
                                      </p:cBhvr>
                                    </p:animEffect>
                                  </p:childTnLst>
                                </p:cTn>
                              </p:par>
                              <p:par>
                                <p:cTn id="23" presetID="56" presetClass="path" presetSubtype="0" decel="50000" fill="hold" nodeType="withEffect">
                                  <p:stCondLst>
                                    <p:cond delay="0"/>
                                  </p:stCondLst>
                                  <p:childTnLst>
                                    <p:animMotion origin="layout" path="M 1.38889E-6 1.11111E-6 L 0.4809 -0.28287 " pathEditMode="relative" rAng="0" ptsTypes="AA">
                                      <p:cBhvr>
                                        <p:cTn id="24" dur="1000" fill="hold"/>
                                        <p:tgtEl>
                                          <p:spTgt spid="517206"/>
                                        </p:tgtEl>
                                        <p:attrNameLst>
                                          <p:attrName>ppt_x</p:attrName>
                                          <p:attrName>ppt_y</p:attrName>
                                        </p:attrNameLst>
                                      </p:cBhvr>
                                      <p:rCtr x="240" y="-141"/>
                                    </p:animMotion>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4" presetClass="path" presetSubtype="0" decel="50000" fill="hold" nodeType="clickEffect">
                                  <p:stCondLst>
                                    <p:cond delay="0"/>
                                  </p:stCondLst>
                                  <p:childTnLst>
                                    <p:animMotion origin="layout" path="M 0.4809 -0.28287 L 0.4809 -0.53148 " pathEditMode="relative" rAng="0" ptsTypes="AA">
                                      <p:cBhvr>
                                        <p:cTn id="34" dur="1000" fill="hold"/>
                                        <p:tgtEl>
                                          <p:spTgt spid="517206"/>
                                        </p:tgtEl>
                                        <p:attrNameLst>
                                          <p:attrName>ppt_x</p:attrName>
                                          <p:attrName>ppt_y</p:attrName>
                                        </p:attrNameLst>
                                      </p:cBhvr>
                                      <p:rCtr x="0" y="-124"/>
                                    </p:animMotion>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1000"/>
                            </p:stCondLst>
                            <p:childTnLst>
                              <p:par>
                                <p:cTn id="42" presetID="10" presetClass="exit" presetSubtype="0" fill="hold" nodeType="afterEffect">
                                  <p:stCondLst>
                                    <p:cond delay="0"/>
                                  </p:stCondLst>
                                  <p:childTnLst>
                                    <p:animEffect transition="out" filter="fade">
                                      <p:cBhvr>
                                        <p:cTn id="43" dur="500"/>
                                        <p:tgtEl>
                                          <p:spTgt spid="517206"/>
                                        </p:tgtEl>
                                      </p:cBhvr>
                                    </p:animEffect>
                                    <p:set>
                                      <p:cBhvr>
                                        <p:cTn id="44" dur="1" fill="hold">
                                          <p:stCondLst>
                                            <p:cond delay="499"/>
                                          </p:stCondLst>
                                        </p:cTn>
                                        <p:tgtEl>
                                          <p:spTgt spid="51720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53" grpId="0" animBg="1"/>
      <p:bldP spid="51715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Plateforme : RDA</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6" name="Espace réservé du numéro de diapositive 5"/>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42</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04788" y="1143000"/>
            <a:ext cx="8734425" cy="4572000"/>
          </a:xfrm>
          <a:prstGeom prst="rect">
            <a:avLst/>
          </a:prstGeom>
          <a:noFill/>
          <a:ln w="9525">
            <a:noFill/>
            <a:miter lim="800000"/>
            <a:headEnd/>
            <a:tailEnd/>
          </a:ln>
        </p:spPr>
      </p:pic>
    </p:spTree>
  </p:cSld>
  <p:clrMapOvr>
    <a:masterClrMapping/>
  </p:clrMapOvr>
  <p:transition advTm="326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381000" y="988043"/>
            <a:ext cx="8382000" cy="2472985"/>
          </a:xfrm>
        </p:spPr>
        <p:txBody>
          <a:bodyPr/>
          <a:lstStyle/>
          <a:p>
            <a:pPr marL="342900" lvl="0" indent="-342900" defTabSz="914400" eaLnBrk="1" hangingPunct="1">
              <a:lnSpc>
                <a:spcPct val="100000"/>
              </a:lnSpc>
              <a:buBlip>
                <a:blip r:embed="rId3"/>
              </a:buBlip>
              <a:defRPr/>
            </a:pPr>
            <a:r>
              <a:rPr lang="fr-FR" sz="2200" b="1" kern="0" dirty="0" err="1" smtClean="0">
                <a:solidFill>
                  <a:srgbClr val="4D4D4D"/>
                </a:solidFill>
                <a:latin typeface="Arial"/>
              </a:rPr>
              <a:t>Rich</a:t>
            </a:r>
            <a:r>
              <a:rPr lang="fr-FR" sz="2200" b="1" kern="0" dirty="0" smtClean="0">
                <a:solidFill>
                  <a:srgbClr val="4D4D4D"/>
                </a:solidFill>
                <a:latin typeface="Arial"/>
              </a:rPr>
              <a:t> Desktop Application</a:t>
            </a:r>
          </a:p>
          <a:p>
            <a:pPr marL="742950" lvl="1" indent="-285750" defTabSz="914400" eaLnBrk="1" hangingPunct="1">
              <a:lnSpc>
                <a:spcPct val="100000"/>
              </a:lnSpc>
              <a:buBlip>
                <a:blip r:embed="rId4"/>
              </a:buBlip>
              <a:defRPr/>
            </a:pPr>
            <a:r>
              <a:rPr lang="fr-FR" kern="0" dirty="0" smtClean="0">
                <a:solidFill>
                  <a:srgbClr val="4D4D4D"/>
                </a:solidFill>
                <a:latin typeface="Arial"/>
              </a:rPr>
              <a:t>Facilité de déploiement  / maintenance</a:t>
            </a:r>
          </a:p>
          <a:p>
            <a:pPr marL="742950" lvl="1" indent="-285750" defTabSz="914400" eaLnBrk="1" hangingPunct="1">
              <a:lnSpc>
                <a:spcPct val="100000"/>
              </a:lnSpc>
              <a:buBlip>
                <a:blip r:embed="rId4"/>
              </a:buBlip>
              <a:defRPr/>
            </a:pPr>
            <a:r>
              <a:rPr lang="fr-FR" kern="0" dirty="0" smtClean="0">
                <a:solidFill>
                  <a:srgbClr val="4D4D4D"/>
                </a:solidFill>
                <a:latin typeface="Arial"/>
              </a:rPr>
              <a:t>Bénéficie des performances d’exécution de l’ordinateur</a:t>
            </a:r>
          </a:p>
          <a:p>
            <a:pPr marL="742950" lvl="1" indent="-285750" defTabSz="914400" eaLnBrk="1" hangingPunct="1">
              <a:lnSpc>
                <a:spcPct val="100000"/>
              </a:lnSpc>
              <a:buBlip>
                <a:blip r:embed="rId4"/>
              </a:buBlip>
              <a:defRPr/>
            </a:pPr>
            <a:r>
              <a:rPr lang="fr-FR" kern="0" dirty="0" smtClean="0">
                <a:solidFill>
                  <a:srgbClr val="4D4D4D"/>
                </a:solidFill>
                <a:latin typeface="Arial"/>
              </a:rPr>
              <a:t>Mode déconnecté</a:t>
            </a:r>
          </a:p>
          <a:p>
            <a:pPr marL="742950" lvl="1" indent="-285750" defTabSz="914400" eaLnBrk="1" hangingPunct="1">
              <a:lnSpc>
                <a:spcPct val="100000"/>
              </a:lnSpc>
              <a:buBlip>
                <a:blip r:embed="rId4"/>
              </a:buBlip>
              <a:defRPr/>
            </a:pPr>
            <a:r>
              <a:rPr lang="fr-FR" kern="0" dirty="0" smtClean="0">
                <a:solidFill>
                  <a:srgbClr val="4D4D4D"/>
                </a:solidFill>
                <a:latin typeface="Arial"/>
              </a:rPr>
              <a:t>Meilleure intégration avec le système d’exploitation</a:t>
            </a:r>
          </a:p>
          <a:p>
            <a:pPr marL="742950" lvl="1" indent="-285750" defTabSz="914400" eaLnBrk="1" hangingPunct="1">
              <a:lnSpc>
                <a:spcPct val="100000"/>
              </a:lnSpc>
              <a:buBlip>
                <a:blip r:embed="rId4"/>
              </a:buBlip>
              <a:defRPr/>
            </a:pPr>
            <a:r>
              <a:rPr lang="fr-FR" kern="0" dirty="0" smtClean="0">
                <a:solidFill>
                  <a:srgbClr val="4D4D4D"/>
                </a:solidFill>
                <a:latin typeface="Arial"/>
              </a:rPr>
              <a:t>Apparition de nouvelles fonctionnalités (autonomie)</a:t>
            </a:r>
          </a:p>
          <a:p>
            <a:endParaRPr lang="fr-FR" sz="1700" dirty="0" smtClean="0"/>
          </a:p>
        </p:txBody>
      </p:sp>
      <p:pic>
        <p:nvPicPr>
          <p:cNvPr id="7" name="Picture 2"/>
          <p:cNvPicPr>
            <a:picLocks noChangeAspect="1" noChangeArrowheads="1"/>
          </p:cNvPicPr>
          <p:nvPr/>
        </p:nvPicPr>
        <p:blipFill>
          <a:blip r:embed="rId5" cstate="print"/>
          <a:srcRect/>
          <a:stretch>
            <a:fillRect/>
          </a:stretch>
        </p:blipFill>
        <p:spPr bwMode="auto">
          <a:xfrm>
            <a:off x="8534400" y="62484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p:cNvPicPr>
            <a:picLocks noChangeAspect="1" noChangeArrowheads="1"/>
          </p:cNvPicPr>
          <p:nvPr/>
        </p:nvPicPr>
        <p:blipFill>
          <a:blip r:embed="rId6" cstate="print"/>
          <a:srcRect/>
          <a:stretch>
            <a:fillRect/>
          </a:stretch>
        </p:blipFill>
        <p:spPr bwMode="auto">
          <a:xfrm>
            <a:off x="7696200" y="6237208"/>
            <a:ext cx="838200" cy="620792"/>
          </a:xfrm>
          <a:prstGeom prst="rect">
            <a:avLst/>
          </a:prstGeom>
          <a:noFill/>
          <a:ln w="9525">
            <a:noFill/>
            <a:miter lim="800000"/>
            <a:headEnd/>
            <a:tailEnd/>
          </a:ln>
        </p:spPr>
      </p:pic>
      <p:sp>
        <p:nvSpPr>
          <p:cNvPr id="10"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RDA</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
        <p:nvSpPr>
          <p:cNvPr id="11" name="Rectangle 10"/>
          <p:cNvSpPr txBox="1">
            <a:spLocks noChangeArrowheads="1"/>
          </p:cNvSpPr>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C358E2-BEB3-40E5-9F87-0EBEE5901F9F}" type="slidenum">
              <a:rPr kumimoji="0" lang="en-US" sz="1400" b="1" i="0" u="none" strike="noStrike" kern="1200" cap="none" spc="0" normalizeH="0" baseline="0" noProof="0" smtClean="0">
                <a:ln w="50800"/>
                <a:solidFill>
                  <a:schemeClr val="bg1">
                    <a:shade val="50000"/>
                  </a:schemeClr>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en-US" sz="1400" b="1" i="0" u="none" strike="noStrike" kern="1200" cap="none" spc="0" normalizeH="0" baseline="0" noProof="0" dirty="0">
              <a:ln w="50800"/>
              <a:solidFill>
                <a:schemeClr val="bg1">
                  <a:shade val="50000"/>
                </a:schemeClr>
              </a:solidFill>
              <a:effectLst/>
              <a:uLnTx/>
              <a:uFillTx/>
              <a:latin typeface="+mn-lt"/>
              <a:ea typeface="+mn-ea"/>
              <a:cs typeface="Arial" pitchFamily="34" charset="0"/>
            </a:endParaRPr>
          </a:p>
        </p:txBody>
      </p:sp>
    </p:spTree>
  </p:cSld>
  <p:clrMapOvr>
    <a:masterClrMapping/>
  </p:clrMapOvr>
  <p:transition advTm="2247">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FR"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Industrialisation</a:t>
            </a:r>
            <a:endParaRPr kumimoji="0" lang="fr-FR"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pic>
        <p:nvPicPr>
          <p:cNvPr id="4" name="Picture 2"/>
          <p:cNvPicPr>
            <a:picLocks noChangeAspect="1" noChangeArrowheads="1"/>
          </p:cNvPicPr>
          <p:nvPr/>
        </p:nvPicPr>
        <p:blipFill>
          <a:blip r:embed="rId3" cstate="print"/>
          <a:srcRect/>
          <a:stretch>
            <a:fillRect/>
          </a:stretch>
        </p:blipFill>
        <p:spPr bwMode="auto">
          <a:xfrm>
            <a:off x="8534400" y="62484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4" cstate="print"/>
          <a:srcRect/>
          <a:stretch>
            <a:fillRect/>
          </a:stretch>
        </p:blipFill>
        <p:spPr bwMode="auto">
          <a:xfrm>
            <a:off x="7696200" y="6237208"/>
            <a:ext cx="838200" cy="620792"/>
          </a:xfrm>
          <a:prstGeom prst="rect">
            <a:avLst/>
          </a:prstGeom>
          <a:noFill/>
          <a:ln w="9525">
            <a:noFill/>
            <a:miter lim="800000"/>
            <a:headEnd/>
            <a:tailEnd/>
          </a:ln>
        </p:spPr>
      </p:pic>
      <p:sp>
        <p:nvSpPr>
          <p:cNvPr id="8" name="Espace réservé du numéro de diapositive 7"/>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44</a:t>
            </a:fld>
            <a:endParaRPr lang="en-US" dirty="0"/>
          </a:p>
        </p:txBody>
      </p:sp>
      <p:pic>
        <p:nvPicPr>
          <p:cNvPr id="2" name="Picture 2"/>
          <p:cNvPicPr>
            <a:picLocks noChangeAspect="1" noChangeArrowheads="1"/>
          </p:cNvPicPr>
          <p:nvPr/>
        </p:nvPicPr>
        <p:blipFill>
          <a:blip r:embed="rId5" cstate="print"/>
          <a:srcRect/>
          <a:stretch>
            <a:fillRect/>
          </a:stretch>
        </p:blipFill>
        <p:spPr bwMode="auto">
          <a:xfrm>
            <a:off x="23813" y="1285875"/>
            <a:ext cx="9096375" cy="4286250"/>
          </a:xfrm>
          <a:prstGeom prst="rect">
            <a:avLst/>
          </a:prstGeom>
          <a:noFill/>
          <a:ln w="9525">
            <a:noFill/>
            <a:miter lim="800000"/>
            <a:headEnd/>
            <a:tailEnd/>
          </a:ln>
        </p:spPr>
      </p:pic>
    </p:spTree>
  </p:cSld>
  <p:clrMapOvr>
    <a:masterClrMapping/>
  </p:clrMapOvr>
  <p:transition advTm="89467">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23813" y="1285875"/>
            <a:ext cx="9096375" cy="4286250"/>
          </a:xfrm>
          <a:prstGeom prst="rect">
            <a:avLst/>
          </a:prstGeom>
          <a:noFill/>
          <a:ln w="9525">
            <a:noFill/>
            <a:miter lim="800000"/>
            <a:headEnd/>
            <a:tailEnd/>
          </a:ln>
        </p:spPr>
      </p:pic>
      <p:sp>
        <p:nvSpPr>
          <p:cNvPr id="5" name="Rectangle 6"/>
          <p:cNvSpPr txBox="1">
            <a:spLocks noChangeArrowheads="1"/>
          </p:cNvSpPr>
          <p:nvPr/>
        </p:nvSpPr>
        <p:spPr>
          <a:xfrm>
            <a:off x="360363" y="304800"/>
            <a:ext cx="8382000" cy="1024896"/>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Industrialisation : Environnement de développement</a:t>
            </a:r>
            <a:endParaRPr lang="fr-FR" sz="3700" spc="-125" dirty="0">
              <a:ln w="3175">
                <a:noFill/>
              </a:ln>
              <a:solidFill>
                <a:schemeClr val="bg2"/>
              </a:solidFill>
              <a:latin typeface="Segoe Light" pitchFamily="34" charset="0"/>
              <a:cs typeface="Arial" charset="0"/>
            </a:endParaRPr>
          </a:p>
        </p:txBody>
      </p:sp>
      <p:pic>
        <p:nvPicPr>
          <p:cNvPr id="4" name="Picture 2"/>
          <p:cNvPicPr>
            <a:picLocks noChangeAspect="1" noChangeArrowheads="1"/>
          </p:cNvPicPr>
          <p:nvPr/>
        </p:nvPicPr>
        <p:blipFill>
          <a:blip r:embed="rId4" cstate="print"/>
          <a:srcRect/>
          <a:stretch>
            <a:fillRect/>
          </a:stretch>
        </p:blipFill>
        <p:spPr bwMode="auto">
          <a:xfrm>
            <a:off x="8534400" y="62484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5" cstate="print"/>
          <a:srcRect/>
          <a:stretch>
            <a:fillRect/>
          </a:stretch>
        </p:blipFill>
        <p:spPr bwMode="auto">
          <a:xfrm>
            <a:off x="7696200" y="6237208"/>
            <a:ext cx="838200" cy="620792"/>
          </a:xfrm>
          <a:prstGeom prst="rect">
            <a:avLst/>
          </a:prstGeom>
          <a:noFill/>
          <a:ln w="9525">
            <a:noFill/>
            <a:miter lim="800000"/>
            <a:headEnd/>
            <a:tailEnd/>
          </a:ln>
        </p:spPr>
      </p:pic>
      <p:sp>
        <p:nvSpPr>
          <p:cNvPr id="8" name="Espace réservé du numéro de diapositive 7"/>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45</a:t>
            </a:fld>
            <a:endParaRPr lang="en-US" dirty="0"/>
          </a:p>
        </p:txBody>
      </p:sp>
    </p:spTree>
  </p:cSld>
  <p:clrMapOvr>
    <a:masterClrMapping/>
  </p:clrMapOvr>
  <p:transition advTm="8689">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Industrialisation : Usine de développement</a:t>
            </a:r>
            <a:endParaRPr lang="fr-FR" sz="3700" spc="-125" dirty="0">
              <a:ln w="3175">
                <a:noFill/>
              </a:ln>
              <a:solidFill>
                <a:schemeClr val="bg2"/>
              </a:solidFill>
              <a:latin typeface="Segoe Light" pitchFamily="34" charset="0"/>
              <a:cs typeface="Arial" charset="0"/>
            </a:endParaRPr>
          </a:p>
        </p:txBody>
      </p:sp>
      <p:pic>
        <p:nvPicPr>
          <p:cNvPr id="4" name="Picture 2"/>
          <p:cNvPicPr>
            <a:picLocks noChangeAspect="1" noChangeArrowheads="1"/>
          </p:cNvPicPr>
          <p:nvPr/>
        </p:nvPicPr>
        <p:blipFill>
          <a:blip r:embed="rId3" cstate="print"/>
          <a:srcRect/>
          <a:stretch>
            <a:fillRect/>
          </a:stretch>
        </p:blipFill>
        <p:spPr bwMode="auto">
          <a:xfrm>
            <a:off x="8534400" y="62484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4" cstate="print"/>
          <a:srcRect/>
          <a:stretch>
            <a:fillRect/>
          </a:stretch>
        </p:blipFill>
        <p:spPr bwMode="auto">
          <a:xfrm>
            <a:off x="7696200" y="6237208"/>
            <a:ext cx="838200" cy="620792"/>
          </a:xfrm>
          <a:prstGeom prst="rect">
            <a:avLst/>
          </a:prstGeom>
          <a:noFill/>
          <a:ln w="9525">
            <a:noFill/>
            <a:miter lim="800000"/>
            <a:headEnd/>
            <a:tailEnd/>
          </a:ln>
        </p:spPr>
      </p:pic>
      <p:sp>
        <p:nvSpPr>
          <p:cNvPr id="8" name="Espace réservé du numéro de diapositive 7"/>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46</a:t>
            </a:fld>
            <a:endParaRPr lang="en-US" dirty="0"/>
          </a:p>
        </p:txBody>
      </p:sp>
      <p:pic>
        <p:nvPicPr>
          <p:cNvPr id="2" name="Picture 2"/>
          <p:cNvPicPr>
            <a:picLocks noChangeAspect="1" noChangeArrowheads="1"/>
          </p:cNvPicPr>
          <p:nvPr/>
        </p:nvPicPr>
        <p:blipFill>
          <a:blip r:embed="rId5" cstate="print"/>
          <a:srcRect/>
          <a:stretch>
            <a:fillRect/>
          </a:stretch>
        </p:blipFill>
        <p:spPr bwMode="auto">
          <a:xfrm>
            <a:off x="23813" y="1285875"/>
            <a:ext cx="9096375" cy="4286250"/>
          </a:xfrm>
          <a:prstGeom prst="rect">
            <a:avLst/>
          </a:prstGeom>
          <a:noFill/>
          <a:ln w="9525">
            <a:noFill/>
            <a:miter lim="800000"/>
            <a:headEnd/>
            <a:tailEnd/>
          </a:ln>
        </p:spPr>
      </p:pic>
    </p:spTree>
  </p:cSld>
  <p:clrMapOvr>
    <a:masterClrMapping/>
  </p:clrMapOvr>
  <p:transition advTm="2379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Industrialisation : Usine de tests</a:t>
            </a:r>
            <a:endParaRPr lang="fr-FR" sz="3700" spc="-125" dirty="0">
              <a:ln w="3175">
                <a:noFill/>
              </a:ln>
              <a:solidFill>
                <a:schemeClr val="bg2"/>
              </a:solidFill>
              <a:latin typeface="Segoe Light" pitchFamily="34" charset="0"/>
              <a:cs typeface="Arial" charset="0"/>
            </a:endParaRPr>
          </a:p>
        </p:txBody>
      </p:sp>
      <p:pic>
        <p:nvPicPr>
          <p:cNvPr id="4" name="Picture 2"/>
          <p:cNvPicPr>
            <a:picLocks noChangeAspect="1" noChangeArrowheads="1"/>
          </p:cNvPicPr>
          <p:nvPr/>
        </p:nvPicPr>
        <p:blipFill>
          <a:blip r:embed="rId3" cstate="print"/>
          <a:srcRect/>
          <a:stretch>
            <a:fillRect/>
          </a:stretch>
        </p:blipFill>
        <p:spPr bwMode="auto">
          <a:xfrm>
            <a:off x="8534400" y="62484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4" cstate="print"/>
          <a:srcRect/>
          <a:stretch>
            <a:fillRect/>
          </a:stretch>
        </p:blipFill>
        <p:spPr bwMode="auto">
          <a:xfrm>
            <a:off x="7696200" y="6237208"/>
            <a:ext cx="838200" cy="620792"/>
          </a:xfrm>
          <a:prstGeom prst="rect">
            <a:avLst/>
          </a:prstGeom>
          <a:noFill/>
          <a:ln w="9525">
            <a:noFill/>
            <a:miter lim="800000"/>
            <a:headEnd/>
            <a:tailEnd/>
          </a:ln>
        </p:spPr>
      </p:pic>
      <p:sp>
        <p:nvSpPr>
          <p:cNvPr id="8" name="Rectangle 7"/>
          <p:cNvSpPr txBox="1">
            <a:spLocks noChangeArrowheads="1"/>
          </p:cNvSpPr>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C358E2-BEB3-40E5-9F87-0EBEE5901F9F}" type="slidenum">
              <a:rPr kumimoji="0" lang="en-US" sz="1400" b="1" i="0" u="none" strike="noStrike" kern="1200" cap="none" spc="0" normalizeH="0" baseline="0" noProof="0" smtClean="0">
                <a:ln w="50800"/>
                <a:solidFill>
                  <a:schemeClr val="bg1">
                    <a:shade val="50000"/>
                  </a:schemeClr>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47</a:t>
            </a:fld>
            <a:endParaRPr kumimoji="0" lang="en-US" sz="1400" b="1" i="0" u="none" strike="noStrike" kern="1200" cap="none" spc="0" normalizeH="0" baseline="0" noProof="0" dirty="0">
              <a:ln w="50800"/>
              <a:solidFill>
                <a:schemeClr val="bg1">
                  <a:shade val="50000"/>
                </a:schemeClr>
              </a:solidFill>
              <a:effectLst/>
              <a:uLnTx/>
              <a:uFillTx/>
              <a:latin typeface="+mn-lt"/>
              <a:ea typeface="+mn-ea"/>
              <a:cs typeface="Arial" pitchFamily="34" charset="0"/>
            </a:endParaRPr>
          </a:p>
        </p:txBody>
      </p:sp>
      <p:pic>
        <p:nvPicPr>
          <p:cNvPr id="2" name="Picture 2"/>
          <p:cNvPicPr>
            <a:picLocks noChangeAspect="1" noChangeArrowheads="1"/>
          </p:cNvPicPr>
          <p:nvPr/>
        </p:nvPicPr>
        <p:blipFill>
          <a:blip r:embed="rId5" cstate="print"/>
          <a:srcRect/>
          <a:stretch>
            <a:fillRect/>
          </a:stretch>
        </p:blipFill>
        <p:spPr bwMode="auto">
          <a:xfrm>
            <a:off x="23813" y="1285875"/>
            <a:ext cx="9096375" cy="4286250"/>
          </a:xfrm>
          <a:prstGeom prst="rect">
            <a:avLst/>
          </a:prstGeom>
          <a:noFill/>
          <a:ln w="9525">
            <a:noFill/>
            <a:miter lim="800000"/>
            <a:headEnd/>
            <a:tailEnd/>
          </a:ln>
        </p:spPr>
      </p:pic>
    </p:spTree>
  </p:cSld>
  <p:clrMapOvr>
    <a:masterClrMapping/>
  </p:clrMapOvr>
  <p:transition advTm="185672">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Industrialisation : Patterns architecturaux</a:t>
            </a:r>
            <a:endParaRPr lang="fr-FR" sz="3700" spc="-125" dirty="0">
              <a:ln w="3175">
                <a:noFill/>
              </a:ln>
              <a:solidFill>
                <a:schemeClr val="bg2"/>
              </a:solidFill>
              <a:latin typeface="Segoe Light" pitchFamily="34" charset="0"/>
              <a:cs typeface="Arial" charset="0"/>
            </a:endParaRPr>
          </a:p>
        </p:txBody>
      </p:sp>
      <p:pic>
        <p:nvPicPr>
          <p:cNvPr id="4" name="Picture 2"/>
          <p:cNvPicPr>
            <a:picLocks noChangeAspect="1" noChangeArrowheads="1"/>
          </p:cNvPicPr>
          <p:nvPr/>
        </p:nvPicPr>
        <p:blipFill>
          <a:blip r:embed="rId3" cstate="print"/>
          <a:srcRect/>
          <a:stretch>
            <a:fillRect/>
          </a:stretch>
        </p:blipFill>
        <p:spPr bwMode="auto">
          <a:xfrm>
            <a:off x="8534400" y="62484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4" cstate="print"/>
          <a:srcRect/>
          <a:stretch>
            <a:fillRect/>
          </a:stretch>
        </p:blipFill>
        <p:spPr bwMode="auto">
          <a:xfrm>
            <a:off x="7696200" y="6237208"/>
            <a:ext cx="838200" cy="620792"/>
          </a:xfrm>
          <a:prstGeom prst="rect">
            <a:avLst/>
          </a:prstGeom>
          <a:noFill/>
          <a:ln w="9525">
            <a:noFill/>
            <a:miter lim="800000"/>
            <a:headEnd/>
            <a:tailEnd/>
          </a:ln>
        </p:spPr>
      </p:pic>
      <p:sp>
        <p:nvSpPr>
          <p:cNvPr id="8" name="Espace réservé du numéro de diapositive 7"/>
          <p:cNvSpPr>
            <a:spLocks noGrp="1" noChangeArrowheads="1"/>
          </p:cNvSpPr>
          <p:nvPr>
            <p:ph type="sldNum" sz="quarter" idx="4"/>
          </p:nvPr>
        </p:nvSpPr>
        <p:spPr bwMode="auto">
          <a:xfrm>
            <a:off x="225426" y="6434759"/>
            <a:ext cx="841374" cy="270841"/>
          </a:xfrm>
          <a:prstGeom prst="rect">
            <a:avLst/>
          </a:prstGeom>
          <a:noFill/>
          <a:ln w="9525">
            <a:noFill/>
            <a:miter lim="800000"/>
            <a:headEnd/>
            <a:tailEnd/>
          </a:ln>
          <a:effectLst/>
        </p:spPr>
        <p:txBody>
          <a:bodyPr vert="horz" wrap="square" lIns="0" tIns="27431" rIns="0" bIns="27431"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lvl1pPr>
              <a:defRPr sz="1400" b="1" cap="none" spc="0">
                <a:ln w="50800"/>
                <a:solidFill>
                  <a:schemeClr val="bg1">
                    <a:shade val="50000"/>
                  </a:schemeClr>
                </a:solidFill>
                <a:effectLst/>
                <a:latin typeface="+mn-lt"/>
              </a:defRPr>
            </a:lvl1pPr>
          </a:lstStyle>
          <a:p>
            <a:fld id="{10C358E2-BEB3-40E5-9F87-0EBEE5901F9F}" type="slidenum">
              <a:rPr lang="en-US" smtClean="0"/>
              <a:pPr/>
              <a:t>48</a:t>
            </a:fld>
            <a:endParaRPr lang="en-US" dirty="0"/>
          </a:p>
        </p:txBody>
      </p:sp>
      <p:pic>
        <p:nvPicPr>
          <p:cNvPr id="1026" name="Picture 2"/>
          <p:cNvPicPr>
            <a:picLocks noChangeAspect="1" noChangeArrowheads="1"/>
          </p:cNvPicPr>
          <p:nvPr/>
        </p:nvPicPr>
        <p:blipFill>
          <a:blip r:embed="rId5" cstate="print"/>
          <a:srcRect/>
          <a:stretch>
            <a:fillRect/>
          </a:stretch>
        </p:blipFill>
        <p:spPr bwMode="auto">
          <a:xfrm>
            <a:off x="33338" y="1295400"/>
            <a:ext cx="9077325" cy="4267198"/>
          </a:xfrm>
          <a:prstGeom prst="rect">
            <a:avLst/>
          </a:prstGeom>
          <a:noFill/>
          <a:ln w="9525">
            <a:noFill/>
            <a:miter lim="800000"/>
            <a:headEnd/>
            <a:tailEnd/>
          </a:ln>
        </p:spPr>
      </p:pic>
    </p:spTree>
  </p:cSld>
  <p:clrMapOvr>
    <a:masterClrMapping/>
  </p:clrMapOvr>
  <p:transition advTm="4243">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304800" y="914400"/>
            <a:ext cx="8382000" cy="4505849"/>
          </a:xfrm>
        </p:spPr>
        <p:txBody>
          <a:bodyPr/>
          <a:lstStyle/>
          <a:p>
            <a:pPr marL="342900" lvl="0" indent="-342900">
              <a:buBlip>
                <a:blip r:embed="rId3"/>
              </a:buBlip>
            </a:pPr>
            <a:r>
              <a:rPr lang="fr-FR" sz="2400" b="1" kern="0" dirty="0" smtClean="0">
                <a:solidFill>
                  <a:srgbClr val="4D4D4D"/>
                </a:solidFill>
                <a:latin typeface="Arial"/>
              </a:rPr>
              <a:t>Zéro déploiement (site web)</a:t>
            </a:r>
            <a:br>
              <a:rPr lang="fr-FR" sz="2400" b="1" kern="0" dirty="0" smtClean="0">
                <a:solidFill>
                  <a:srgbClr val="4D4D4D"/>
                </a:solidFill>
                <a:latin typeface="Arial"/>
              </a:rPr>
            </a:br>
            <a:endParaRPr lang="fr-FR" sz="2400" b="1" kern="0" dirty="0" smtClean="0">
              <a:solidFill>
                <a:srgbClr val="4D4D4D"/>
              </a:solidFill>
              <a:latin typeface="Arial"/>
            </a:endParaRPr>
          </a:p>
          <a:p>
            <a:pPr marL="342900" lvl="0" indent="-342900">
              <a:buBlip>
                <a:blip r:embed="rId3"/>
              </a:buBlip>
            </a:pPr>
            <a:r>
              <a:rPr lang="fr-FR" sz="2400" b="1" kern="0" dirty="0" smtClean="0">
                <a:solidFill>
                  <a:srgbClr val="4D4D4D"/>
                </a:solidFill>
                <a:latin typeface="Arial"/>
              </a:rPr>
              <a:t>Idéal pour les architectures orientées services</a:t>
            </a:r>
            <a:br>
              <a:rPr lang="fr-FR" sz="2400" b="1" kern="0" dirty="0" smtClean="0">
                <a:solidFill>
                  <a:srgbClr val="4D4D4D"/>
                </a:solidFill>
                <a:latin typeface="Arial"/>
              </a:rPr>
            </a:br>
            <a:endParaRPr lang="fr-FR" sz="2400" b="1" kern="0" dirty="0" smtClean="0">
              <a:solidFill>
                <a:srgbClr val="4D4D4D"/>
              </a:solidFill>
              <a:latin typeface="Arial"/>
            </a:endParaRPr>
          </a:p>
          <a:p>
            <a:pPr marL="342900" indent="-342900">
              <a:buBlip>
                <a:blip r:embed="rId3"/>
              </a:buBlip>
            </a:pPr>
            <a:r>
              <a:rPr lang="fr-FR" sz="2400" b="1" kern="0" dirty="0" smtClean="0">
                <a:solidFill>
                  <a:srgbClr val="4D4D4D"/>
                </a:solidFill>
                <a:latin typeface="Arial"/>
              </a:rPr>
              <a:t>Profite des capacités du poste client</a:t>
            </a:r>
          </a:p>
          <a:p>
            <a:pPr marL="342900" indent="-342900">
              <a:buBlip>
                <a:blip r:embed="rId3"/>
              </a:buBlip>
            </a:pPr>
            <a:endParaRPr lang="fr-FR" sz="2400" b="1" kern="0" dirty="0" smtClean="0">
              <a:solidFill>
                <a:srgbClr val="4D4D4D"/>
              </a:solidFill>
              <a:latin typeface="Arial"/>
            </a:endParaRPr>
          </a:p>
          <a:p>
            <a:pPr marL="342900" indent="-342900">
              <a:buBlip>
                <a:blip r:embed="rId3"/>
              </a:buBlip>
            </a:pPr>
            <a:r>
              <a:rPr lang="fr-FR" sz="2400" b="1" kern="0" dirty="0" smtClean="0">
                <a:solidFill>
                  <a:srgbClr val="4D4D4D"/>
                </a:solidFill>
                <a:latin typeface="Arial"/>
              </a:rPr>
              <a:t>Basé sur un moteur graphique vectoriel</a:t>
            </a:r>
          </a:p>
          <a:p>
            <a:pPr marL="342900" indent="-342900">
              <a:buBlip>
                <a:blip r:embed="rId3"/>
              </a:buBlip>
            </a:pPr>
            <a:endParaRPr lang="fr-FR" sz="2400" b="1" kern="0" dirty="0" smtClean="0">
              <a:solidFill>
                <a:srgbClr val="4D4D4D"/>
              </a:solidFill>
              <a:latin typeface="Arial"/>
            </a:endParaRPr>
          </a:p>
          <a:p>
            <a:pPr marL="342900" indent="-342900">
              <a:buBlip>
                <a:blip r:embed="rId3"/>
              </a:buBlip>
            </a:pPr>
            <a:r>
              <a:rPr lang="fr-FR" sz="2400" b="1" kern="0" dirty="0" smtClean="0">
                <a:solidFill>
                  <a:srgbClr val="4D4D4D"/>
                </a:solidFill>
                <a:latin typeface="Arial"/>
              </a:rPr>
              <a:t>Multiplateformes / Multi-navigateurs =&gt; Pas de code spécifique par navigateur ou plateforme</a:t>
            </a:r>
            <a:br>
              <a:rPr lang="fr-FR" sz="2400" b="1" kern="0" dirty="0" smtClean="0">
                <a:solidFill>
                  <a:srgbClr val="4D4D4D"/>
                </a:solidFill>
                <a:latin typeface="Arial"/>
              </a:rPr>
            </a:br>
            <a:endParaRPr lang="fr-FR" sz="2400" b="1" kern="0" dirty="0" smtClean="0">
              <a:solidFill>
                <a:srgbClr val="4D4D4D"/>
              </a:solidFill>
              <a:latin typeface="Arial"/>
            </a:endParaRPr>
          </a:p>
          <a:p>
            <a:pPr marL="342900" indent="-342900">
              <a:buBlip>
                <a:blip r:embed="rId3"/>
              </a:buBlip>
            </a:pPr>
            <a:r>
              <a:rPr lang="fr-FR" sz="2400" b="1" kern="0" dirty="0" smtClean="0">
                <a:solidFill>
                  <a:srgbClr val="4D4D4D"/>
                </a:solidFill>
                <a:latin typeface="Arial"/>
              </a:rPr>
              <a:t>Amélioration de l’expérience utilisateur et développeur</a:t>
            </a:r>
            <a:endParaRPr lang="fr-FR" dirty="0" smtClean="0"/>
          </a:p>
        </p:txBody>
      </p:sp>
      <p:sp>
        <p:nvSpPr>
          <p:cNvPr id="5" name="Rectangle 6"/>
          <p:cNvSpPr txBox="1">
            <a:spLocks noChangeArrowheads="1"/>
          </p:cNvSpPr>
          <p:nvPr/>
        </p:nvSpPr>
        <p:spPr>
          <a:xfrm>
            <a:off x="360363" y="304800"/>
            <a:ext cx="8382000" cy="512448"/>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Avantages</a:t>
            </a:r>
            <a:endParaRPr lang="fr-FR" sz="3700" spc="-125" dirty="0">
              <a:ln w="3175">
                <a:noFill/>
              </a:ln>
              <a:solidFill>
                <a:schemeClr val="bg2"/>
              </a:solidFill>
              <a:latin typeface="Segoe Light" pitchFamily="34" charset="0"/>
              <a:cs typeface="Arial" charset="0"/>
            </a:endParaRPr>
          </a:p>
        </p:txBody>
      </p:sp>
      <p:pic>
        <p:nvPicPr>
          <p:cNvPr id="6" name="Picture 2"/>
          <p:cNvPicPr>
            <a:picLocks noChangeAspect="1" noChangeArrowheads="1"/>
          </p:cNvPicPr>
          <p:nvPr/>
        </p:nvPicPr>
        <p:blipFill>
          <a:blip r:embed="rId4" cstate="print"/>
          <a:srcRect/>
          <a:stretch>
            <a:fillRect/>
          </a:stretch>
        </p:blipFill>
        <p:spPr bwMode="auto">
          <a:xfrm>
            <a:off x="8534400" y="6248400"/>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ChangeAspect="1" noChangeArrowheads="1"/>
          </p:cNvPicPr>
          <p:nvPr/>
        </p:nvPicPr>
        <p:blipFill>
          <a:blip r:embed="rId5" cstate="print"/>
          <a:srcRect/>
          <a:stretch>
            <a:fillRect/>
          </a:stretch>
        </p:blipFill>
        <p:spPr bwMode="auto">
          <a:xfrm>
            <a:off x="7696200" y="6237208"/>
            <a:ext cx="838200" cy="620792"/>
          </a:xfrm>
          <a:prstGeom prst="rect">
            <a:avLst/>
          </a:prstGeom>
          <a:noFill/>
          <a:ln w="9525">
            <a:noFill/>
            <a:miter lim="800000"/>
            <a:headEnd/>
            <a:tailEnd/>
          </a:ln>
        </p:spPr>
      </p:pic>
      <p:sp>
        <p:nvSpPr>
          <p:cNvPr id="8" name="Espace réservé du numéro de diapositive 7"/>
          <p:cNvSpPr>
            <a:spLocks noGrp="1"/>
          </p:cNvSpPr>
          <p:nvPr>
            <p:ph type="sldNum" sz="quarter" idx="4"/>
          </p:nvPr>
        </p:nvSpPr>
        <p:spPr/>
        <p:txBody>
          <a:bodyPr/>
          <a:lstStyle/>
          <a:p>
            <a:fld id="{10C358E2-BEB3-40E5-9F87-0EBEE5901F9F}" type="slidenum">
              <a:rPr lang="en-US" smtClean="0"/>
              <a:pPr/>
              <a:t>49</a:t>
            </a:fld>
            <a:endParaRPr lang="en-US" dirty="0"/>
          </a:p>
        </p:txBody>
      </p:sp>
    </p:spTree>
  </p:cSld>
  <p:clrMapOvr>
    <a:masterClrMapping/>
  </p:clrMapOvr>
  <p:transition advTm="2418">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9833" y="244446"/>
            <a:ext cx="8382000" cy="512448"/>
          </a:xfrm>
        </p:spPr>
        <p:txBody>
          <a:bodyPr/>
          <a:lstStyle/>
          <a:p>
            <a:r>
              <a:rPr lang="fr-FR" dirty="0" smtClean="0"/>
              <a:t>Modèle classique</a:t>
            </a:r>
            <a:endParaRPr lang="fr-FR" dirty="0"/>
          </a:p>
        </p:txBody>
      </p:sp>
      <p:sp>
        <p:nvSpPr>
          <p:cNvPr id="5" name="Espace réservé du contenu 4"/>
          <p:cNvSpPr>
            <a:spLocks noGrp="1"/>
          </p:cNvSpPr>
          <p:nvPr>
            <p:ph sz="quarter" idx="15"/>
          </p:nvPr>
        </p:nvSpPr>
        <p:spPr>
          <a:xfrm>
            <a:off x="304800" y="870867"/>
            <a:ext cx="8077200" cy="5798510"/>
          </a:xfrm>
        </p:spPr>
        <p:txBody>
          <a:bodyPr/>
          <a:lstStyle/>
          <a:p>
            <a:pPr marL="342900" lvl="0" indent="-342900">
              <a:buBlip>
                <a:blip r:embed="rId3"/>
              </a:buBlip>
            </a:pPr>
            <a:r>
              <a:rPr lang="fr-FR" sz="2400" b="1" kern="0" dirty="0" smtClean="0">
                <a:solidFill>
                  <a:srgbClr val="4D4D4D"/>
                </a:solidFill>
                <a:latin typeface="Arial"/>
              </a:rPr>
              <a:t>Coté Utilisateur </a:t>
            </a:r>
          </a:p>
          <a:p>
            <a:pPr marL="742950" lvl="1" indent="-285750">
              <a:buBlip>
                <a:blip r:embed="rId4"/>
              </a:buBlip>
            </a:pPr>
            <a:r>
              <a:rPr lang="fr-FR" sz="2400" kern="0" dirty="0" smtClean="0">
                <a:solidFill>
                  <a:srgbClr val="4D4D4D"/>
                </a:solidFill>
                <a:latin typeface="Arial"/>
              </a:rPr>
              <a:t>Préférence du contenu au contenant</a:t>
            </a:r>
          </a:p>
          <a:p>
            <a:pPr marL="742950" lvl="1" indent="-285750">
              <a:buBlip>
                <a:blip r:embed="rId4"/>
              </a:buBlip>
            </a:pPr>
            <a:r>
              <a:rPr lang="fr-FR" sz="2400" kern="0" dirty="0" smtClean="0">
                <a:solidFill>
                  <a:srgbClr val="4D4D4D"/>
                </a:solidFill>
                <a:latin typeface="Arial"/>
              </a:rPr>
              <a:t>Navigation Page à Page</a:t>
            </a:r>
          </a:p>
          <a:p>
            <a:pPr marL="742950" lvl="1" indent="-285750">
              <a:buBlip>
                <a:blip r:embed="rId4"/>
              </a:buBlip>
            </a:pPr>
            <a:r>
              <a:rPr lang="fr-FR" sz="2400" kern="0" dirty="0" smtClean="0">
                <a:solidFill>
                  <a:srgbClr val="4D4D4D"/>
                </a:solidFill>
                <a:latin typeface="Arial"/>
              </a:rPr>
              <a:t>Eléments graphiques de base</a:t>
            </a:r>
          </a:p>
          <a:p>
            <a:pPr marL="742950" lvl="1" indent="-285750">
              <a:buBlip>
                <a:blip r:embed="rId4"/>
              </a:buBlip>
            </a:pPr>
            <a:r>
              <a:rPr lang="fr-FR" sz="2400" kern="0" dirty="0" smtClean="0">
                <a:solidFill>
                  <a:srgbClr val="4D4D4D"/>
                </a:solidFill>
                <a:latin typeface="Arial"/>
              </a:rPr>
              <a:t>Ergonomie quasi nulle</a:t>
            </a:r>
          </a:p>
          <a:p>
            <a:pPr marL="742950" lvl="1" indent="-285750">
              <a:buBlip>
                <a:blip r:embed="rId4"/>
              </a:buBlip>
            </a:pPr>
            <a:endParaRPr lang="fr-FR" sz="2400" kern="0" dirty="0" smtClean="0">
              <a:solidFill>
                <a:srgbClr val="4D4D4D"/>
              </a:solidFill>
              <a:latin typeface="Arial"/>
            </a:endParaRPr>
          </a:p>
          <a:p>
            <a:pPr marL="342900" lvl="0" indent="-342900">
              <a:buBlip>
                <a:blip r:embed="rId3"/>
              </a:buBlip>
            </a:pPr>
            <a:r>
              <a:rPr lang="fr-FR" sz="2400" b="1" kern="0" dirty="0" smtClean="0">
                <a:solidFill>
                  <a:srgbClr val="4D4D4D"/>
                </a:solidFill>
                <a:latin typeface="Arial"/>
              </a:rPr>
              <a:t>Coté Développeur </a:t>
            </a:r>
          </a:p>
          <a:p>
            <a:pPr marL="742950" lvl="1" indent="-285750">
              <a:buBlip>
                <a:blip r:embed="rId4"/>
              </a:buBlip>
            </a:pPr>
            <a:r>
              <a:rPr lang="fr-FR" sz="2400" kern="0" dirty="0" smtClean="0">
                <a:solidFill>
                  <a:srgbClr val="4D4D4D"/>
                </a:solidFill>
                <a:latin typeface="Arial"/>
              </a:rPr>
              <a:t>Utilisation de langages simples (HTML, Python, ASP, JSP)</a:t>
            </a:r>
          </a:p>
          <a:p>
            <a:pPr marL="1177925" lvl="3" indent="-285750">
              <a:buBlip>
                <a:blip r:embed="rId4"/>
              </a:buBlip>
            </a:pPr>
            <a:r>
              <a:rPr lang="fr-FR" sz="2400" kern="0" dirty="0" smtClean="0">
                <a:solidFill>
                  <a:srgbClr val="4D4D4D"/>
                </a:solidFill>
                <a:latin typeface="Arial"/>
              </a:rPr>
              <a:t>Facile à écrire mais très difficile à maintenir et faire évoluer</a:t>
            </a:r>
          </a:p>
          <a:p>
            <a:pPr marL="742950" lvl="1" indent="-285750">
              <a:buBlip>
                <a:blip r:embed="rId4"/>
              </a:buBlip>
            </a:pPr>
            <a:r>
              <a:rPr lang="fr-FR" sz="2400" kern="0" dirty="0" smtClean="0">
                <a:solidFill>
                  <a:srgbClr val="4D4D4D"/>
                </a:solidFill>
                <a:latin typeface="Arial"/>
              </a:rPr>
              <a:t>Mélange entre la vue et le modèle </a:t>
            </a:r>
          </a:p>
          <a:p>
            <a:pPr marL="1177925" lvl="3" indent="-285750">
              <a:buBlip>
                <a:blip r:embed="rId4"/>
              </a:buBlip>
            </a:pPr>
            <a:r>
              <a:rPr lang="fr-FR" sz="2400" kern="0" dirty="0" smtClean="0">
                <a:solidFill>
                  <a:srgbClr val="4D4D4D"/>
                </a:solidFill>
                <a:latin typeface="Arial"/>
              </a:rPr>
              <a:t>Pas d’utilisation du pattern MVC et donc on mélange l’IHM et le côté métier</a:t>
            </a:r>
          </a:p>
          <a:p>
            <a:pPr marL="1177925" lvl="3" indent="-285750">
              <a:buBlip>
                <a:blip r:embed="rId4"/>
              </a:buBlip>
            </a:pPr>
            <a:endParaRPr lang="fr-FR" sz="2400" kern="0" dirty="0" smtClean="0">
              <a:solidFill>
                <a:srgbClr val="4D4D4D"/>
              </a:solidFill>
              <a:latin typeface="Arial"/>
            </a:endParaRPr>
          </a:p>
        </p:txBody>
      </p:sp>
      <p:pic>
        <p:nvPicPr>
          <p:cNvPr id="7" name="Picture 2"/>
          <p:cNvPicPr>
            <a:picLocks noChangeAspect="1" noChangeArrowheads="1"/>
          </p:cNvPicPr>
          <p:nvPr/>
        </p:nvPicPr>
        <p:blipFill>
          <a:blip r:embed="rId5" cstate="print"/>
          <a:srcRect/>
          <a:stretch>
            <a:fillRect/>
          </a:stretch>
        </p:blipFill>
        <p:spPr bwMode="auto">
          <a:xfrm>
            <a:off x="7315200" y="5410200"/>
            <a:ext cx="1647825" cy="1447800"/>
          </a:xfrm>
          <a:prstGeom prst="rect">
            <a:avLst/>
          </a:prstGeom>
          <a:noFill/>
          <a:ln w="9525">
            <a:noFill/>
            <a:miter lim="800000"/>
            <a:headEnd/>
            <a:tailEnd/>
          </a:ln>
        </p:spPr>
      </p:pic>
      <p:sp>
        <p:nvSpPr>
          <p:cNvPr id="9" name="Espace réservé du numéro de diapositive 8"/>
          <p:cNvSpPr>
            <a:spLocks noGrp="1"/>
          </p:cNvSpPr>
          <p:nvPr>
            <p:ph type="sldNum" sz="quarter" idx="4"/>
          </p:nvPr>
        </p:nvSpPr>
        <p:spPr/>
        <p:txBody>
          <a:bodyPr/>
          <a:lstStyle/>
          <a:p>
            <a:fld id="{10C358E2-BEB3-40E5-9F87-0EBEE5901F9F}" type="slidenum">
              <a:rPr lang="en-US" smtClean="0"/>
              <a:pPr/>
              <a:t>5</a:t>
            </a:fld>
            <a:endParaRPr lang="en-US" dirty="0"/>
          </a:p>
        </p:txBody>
      </p:sp>
    </p:spTree>
  </p:cSld>
  <p:clrMapOvr>
    <a:masterClrMapping/>
  </p:clrMapOvr>
  <p:transition advTm="577">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pPr algn="ctr"/>
            <a:r>
              <a:rPr lang="fr-FR" dirty="0" smtClean="0"/>
              <a:t>DEMONSTRATION</a:t>
            </a:r>
            <a:endParaRPr lang="fr-FR" dirty="0"/>
          </a:p>
        </p:txBody>
      </p:sp>
    </p:spTree>
  </p:cSld>
  <p:clrMapOvr>
    <a:masterClrMapping/>
  </p:clrMapOvr>
  <p:transition advTm="16193">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Silverlight &amp; Flex : Le duel</a:t>
            </a:r>
            <a:endParaRPr lang="fr-FR" sz="3700" spc="-125" dirty="0">
              <a:ln w="3175">
                <a:noFill/>
              </a:ln>
              <a:solidFill>
                <a:schemeClr val="bg2"/>
              </a:solidFill>
              <a:latin typeface="Segoe Light" pitchFamily="34" charset="0"/>
              <a:cs typeface="Arial" charset="0"/>
            </a:endParaRPr>
          </a:p>
        </p:txBody>
      </p:sp>
      <p:pic>
        <p:nvPicPr>
          <p:cNvPr id="5" name="Picture 8" descr="C:\Users\Christophe\Desktop\logo SL Fx\microsoft-silverlight.png"/>
          <p:cNvPicPr>
            <a:picLocks noChangeAspect="1" noChangeArrowheads="1"/>
          </p:cNvPicPr>
          <p:nvPr/>
        </p:nvPicPr>
        <p:blipFill>
          <a:blip r:embed="rId3" cstate="print"/>
          <a:srcRect/>
          <a:stretch>
            <a:fillRect/>
          </a:stretch>
        </p:blipFill>
        <p:spPr bwMode="auto">
          <a:xfrm rot="1574456">
            <a:off x="827266" y="1726946"/>
            <a:ext cx="3740138" cy="32350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2"/>
          <p:cNvPicPr>
            <a:picLocks noChangeAspect="1" noChangeArrowheads="1"/>
          </p:cNvPicPr>
          <p:nvPr/>
        </p:nvPicPr>
        <p:blipFill>
          <a:blip r:embed="rId4" cstate="print"/>
          <a:srcRect/>
          <a:stretch>
            <a:fillRect/>
          </a:stretch>
        </p:blipFill>
        <p:spPr bwMode="auto">
          <a:xfrm>
            <a:off x="5638800" y="2057400"/>
            <a:ext cx="2725980" cy="27259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advTm="17347">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Grille de comparaison</a:t>
            </a:r>
            <a:endParaRPr lang="fr-FR" sz="3700" spc="-125" dirty="0">
              <a:ln w="3175">
                <a:noFill/>
              </a:ln>
              <a:solidFill>
                <a:schemeClr val="bg2"/>
              </a:solidFill>
              <a:latin typeface="Segoe Light" pitchFamily="34" charset="0"/>
              <a:cs typeface="Arial" charset="0"/>
            </a:endParaRPr>
          </a:p>
        </p:txBody>
      </p:sp>
      <p:graphicFrame>
        <p:nvGraphicFramePr>
          <p:cNvPr id="8" name="Tableau 7"/>
          <p:cNvGraphicFramePr>
            <a:graphicFrameLocks noGrp="1"/>
          </p:cNvGraphicFramePr>
          <p:nvPr/>
        </p:nvGraphicFramePr>
        <p:xfrm>
          <a:off x="381000" y="1066800"/>
          <a:ext cx="8534400" cy="5105400"/>
        </p:xfrm>
        <a:graphic>
          <a:graphicData uri="http://schemas.openxmlformats.org/drawingml/2006/table">
            <a:tbl>
              <a:tblPr firstRow="1" bandRow="1">
                <a:tableStyleId>{7DF18680-E054-41AD-8BC1-D1AEF772440D}</a:tableStyleId>
              </a:tblPr>
              <a:tblGrid>
                <a:gridCol w="2844800"/>
                <a:gridCol w="2844800"/>
                <a:gridCol w="2844800"/>
              </a:tblGrid>
              <a:tr h="638175">
                <a:tc>
                  <a:txBody>
                    <a:bodyPr/>
                    <a:lstStyle/>
                    <a:p>
                      <a:pPr algn="ctr"/>
                      <a:r>
                        <a:rPr lang="fr-FR" dirty="0" smtClean="0">
                          <a:effectLst>
                            <a:reflection blurRad="6350" stA="60000" endA="900" endPos="58000" dir="5400000" sy="-100000" algn="bl" rotWithShape="0"/>
                          </a:effectLst>
                        </a:rPr>
                        <a:t>FACTEURS</a:t>
                      </a:r>
                      <a:endParaRPr lang="fr-FR" dirty="0">
                        <a:effectLst>
                          <a:reflection blurRad="6350" stA="60000" endA="900" endPos="58000" dir="5400000" sy="-100000" algn="bl" rotWithShape="0"/>
                        </a:effectLst>
                      </a:endParaRPr>
                    </a:p>
                  </a:txBody>
                  <a:tcPr anchor="ctr"/>
                </a:tc>
                <a:tc>
                  <a:txBody>
                    <a:bodyPr/>
                    <a:lstStyle/>
                    <a:p>
                      <a:pPr algn="ctr"/>
                      <a:r>
                        <a:rPr lang="fr-FR" dirty="0" smtClean="0">
                          <a:effectLst>
                            <a:reflection blurRad="6350" stA="60000" endA="900" endPos="58000" dir="5400000" sy="-100000" algn="bl" rotWithShape="0"/>
                          </a:effectLst>
                        </a:rPr>
                        <a:t>Silverlight</a:t>
                      </a:r>
                      <a:endParaRPr lang="fr-FR" dirty="0">
                        <a:effectLst>
                          <a:reflection blurRad="6350" stA="60000" endA="900" endPos="58000" dir="5400000" sy="-100000" algn="bl" rotWithShape="0"/>
                        </a:effectLst>
                      </a:endParaRPr>
                    </a:p>
                  </a:txBody>
                  <a:tcPr anchor="ctr"/>
                </a:tc>
                <a:tc>
                  <a:txBody>
                    <a:bodyPr/>
                    <a:lstStyle/>
                    <a:p>
                      <a:pPr algn="ctr"/>
                      <a:r>
                        <a:rPr lang="fr-FR" dirty="0" smtClean="0">
                          <a:effectLst>
                            <a:reflection blurRad="6350" stA="60000" endA="900" endPos="58000" dir="5400000" sy="-100000" algn="bl" rotWithShape="0"/>
                          </a:effectLst>
                        </a:rPr>
                        <a:t>Flex</a:t>
                      </a:r>
                      <a:endParaRPr lang="fr-FR" dirty="0">
                        <a:effectLst>
                          <a:reflection blurRad="6350" stA="60000" endA="900" endPos="58000" dir="5400000" sy="-100000" algn="bl" rotWithShape="0"/>
                        </a:effectLst>
                      </a:endParaRPr>
                    </a:p>
                  </a:txBody>
                  <a:tcPr anchor="ctr"/>
                </a:tc>
              </a:tr>
              <a:tr h="638175">
                <a:tc>
                  <a:txBody>
                    <a:bodyPr/>
                    <a:lstStyle/>
                    <a:p>
                      <a:pPr algn="ctr"/>
                      <a:r>
                        <a:rPr lang="fr-FR" dirty="0" smtClean="0">
                          <a:effectLst>
                            <a:reflection blurRad="6350" stA="60000" endA="900" endPos="58000" dir="5400000" sy="-100000" algn="bl" rotWithShape="0"/>
                          </a:effectLst>
                        </a:rPr>
                        <a:t>Contexte</a:t>
                      </a:r>
                      <a:r>
                        <a:rPr lang="fr-FR" baseline="0" dirty="0" smtClean="0">
                          <a:effectLst>
                            <a:reflection blurRad="6350" stA="60000" endA="900" endPos="58000" dir="5400000" sy="-100000" algn="bl" rotWithShape="0"/>
                          </a:effectLst>
                        </a:rPr>
                        <a:t> .NET</a:t>
                      </a:r>
                      <a:endParaRPr lang="fr-FR" dirty="0">
                        <a:effectLst>
                          <a:reflection blurRad="6350" stA="60000" endA="900" endPos="58000" dir="5400000" sy="-100000" algn="bl" rotWithShape="0"/>
                        </a:effectLst>
                      </a:endParaRPr>
                    </a:p>
                  </a:txBody>
                  <a:tcPr anchor="ctr"/>
                </a:tc>
                <a:tc>
                  <a:txBody>
                    <a:bodyPr/>
                    <a:lstStyle/>
                    <a:p>
                      <a:pPr algn="ctr"/>
                      <a:endParaRPr lang="fr-FR">
                        <a:effectLst>
                          <a:reflection blurRad="6350" stA="60000" endA="900" endPos="58000" dir="5400000" sy="-100000" algn="bl" rotWithShape="0"/>
                        </a:effectLst>
                      </a:endParaRPr>
                    </a:p>
                  </a:txBody>
                  <a:tcPr anchor="ctr"/>
                </a:tc>
                <a:tc>
                  <a:txBody>
                    <a:bodyPr/>
                    <a:lstStyle/>
                    <a:p>
                      <a:pPr algn="ctr"/>
                      <a:endParaRPr lang="fr-FR">
                        <a:effectLst>
                          <a:reflection blurRad="6350" stA="60000" endA="900" endPos="58000" dir="5400000" sy="-100000" algn="bl" rotWithShape="0"/>
                        </a:effectLst>
                      </a:endParaRPr>
                    </a:p>
                  </a:txBody>
                  <a:tcPr anchor="ctr"/>
                </a:tc>
              </a:tr>
              <a:tr h="638175">
                <a:tc>
                  <a:txBody>
                    <a:bodyPr/>
                    <a:lstStyle/>
                    <a:p>
                      <a:pPr algn="ctr"/>
                      <a:r>
                        <a:rPr lang="fr-FR" dirty="0" smtClean="0">
                          <a:effectLst>
                            <a:reflection blurRad="6350" stA="60000" endA="900" endPos="58000" dir="5400000" sy="-100000" algn="bl" rotWithShape="0"/>
                          </a:effectLst>
                        </a:rPr>
                        <a:t>Contexte JAVA</a:t>
                      </a:r>
                      <a:endParaRPr lang="fr-FR" dirty="0">
                        <a:effectLst>
                          <a:reflection blurRad="6350" stA="60000" endA="900" endPos="58000" dir="5400000" sy="-100000" algn="bl" rotWithShape="0"/>
                        </a:effectLst>
                      </a:endParaRPr>
                    </a:p>
                  </a:txBody>
                  <a:tcPr anchor="ctr"/>
                </a:tc>
                <a:tc>
                  <a:txBody>
                    <a:bodyPr/>
                    <a:lstStyle/>
                    <a:p>
                      <a:pPr algn="ctr"/>
                      <a:endParaRPr lang="fr-FR">
                        <a:effectLst>
                          <a:reflection blurRad="6350" stA="60000" endA="900" endPos="58000" dir="5400000" sy="-100000" algn="bl" rotWithShape="0"/>
                        </a:effectLst>
                      </a:endParaRPr>
                    </a:p>
                  </a:txBody>
                  <a:tcPr anchor="ctr"/>
                </a:tc>
                <a:tc>
                  <a:txBody>
                    <a:bodyPr/>
                    <a:lstStyle/>
                    <a:p>
                      <a:pPr algn="ctr"/>
                      <a:endParaRPr lang="fr-FR">
                        <a:effectLst>
                          <a:reflection blurRad="6350" stA="60000" endA="900" endPos="58000" dir="5400000" sy="-100000" algn="bl" rotWithShape="0"/>
                        </a:effectLst>
                      </a:endParaRPr>
                    </a:p>
                  </a:txBody>
                  <a:tcPr anchor="ctr"/>
                </a:tc>
              </a:tr>
              <a:tr h="638175">
                <a:tc>
                  <a:txBody>
                    <a:bodyPr/>
                    <a:lstStyle/>
                    <a:p>
                      <a:pPr algn="ctr"/>
                      <a:r>
                        <a:rPr lang="fr-FR" dirty="0" smtClean="0">
                          <a:effectLst>
                            <a:reflection blurRad="6350" stA="60000" endA="900" endPos="58000" dir="5400000" sy="-100000" algn="bl" rotWithShape="0"/>
                          </a:effectLst>
                        </a:rPr>
                        <a:t>Communauté</a:t>
                      </a:r>
                      <a:endParaRPr lang="fr-FR" dirty="0">
                        <a:effectLst>
                          <a:reflection blurRad="6350" stA="60000" endA="900" endPos="58000" dir="5400000" sy="-100000" algn="bl" rotWithShape="0"/>
                        </a:effectLst>
                      </a:endParaRPr>
                    </a:p>
                  </a:txBody>
                  <a:tcPr anchor="ctr"/>
                </a:tc>
                <a:tc>
                  <a:txBody>
                    <a:bodyPr/>
                    <a:lstStyle/>
                    <a:p>
                      <a:pPr algn="ctr"/>
                      <a:endParaRPr lang="fr-FR">
                        <a:effectLst>
                          <a:reflection blurRad="6350" stA="60000" endA="900" endPos="58000" dir="5400000" sy="-100000" algn="bl" rotWithShape="0"/>
                        </a:effectLst>
                      </a:endParaRPr>
                    </a:p>
                  </a:txBody>
                  <a:tcPr anchor="ctr"/>
                </a:tc>
                <a:tc>
                  <a:txBody>
                    <a:bodyPr/>
                    <a:lstStyle/>
                    <a:p>
                      <a:pPr algn="ctr"/>
                      <a:endParaRPr lang="fr-FR">
                        <a:effectLst>
                          <a:reflection blurRad="6350" stA="60000" endA="900" endPos="58000" dir="5400000" sy="-100000" algn="bl" rotWithShape="0"/>
                        </a:effectLst>
                      </a:endParaRPr>
                    </a:p>
                  </a:txBody>
                  <a:tcPr anchor="ctr"/>
                </a:tc>
              </a:tr>
              <a:tr h="638175">
                <a:tc>
                  <a:txBody>
                    <a:bodyPr/>
                    <a:lstStyle/>
                    <a:p>
                      <a:pPr algn="ctr"/>
                      <a:r>
                        <a:rPr lang="fr-FR" dirty="0" smtClean="0">
                          <a:effectLst>
                            <a:reflection blurRad="6350" stA="60000" endA="900" endPos="58000" dir="5400000" sy="-100000" algn="bl" rotWithShape="0"/>
                          </a:effectLst>
                        </a:rPr>
                        <a:t>Environnement</a:t>
                      </a:r>
                      <a:endParaRPr lang="fr-FR" dirty="0">
                        <a:effectLst>
                          <a:reflection blurRad="6350" stA="60000" endA="900" endPos="58000" dir="5400000" sy="-100000" algn="bl" rotWithShape="0"/>
                        </a:effectLst>
                      </a:endParaRPr>
                    </a:p>
                  </a:txBody>
                  <a:tcPr anchor="ctr"/>
                </a:tc>
                <a:tc>
                  <a:txBody>
                    <a:bodyPr/>
                    <a:lstStyle/>
                    <a:p>
                      <a:pPr algn="ctr"/>
                      <a:endParaRPr lang="fr-FR">
                        <a:effectLst>
                          <a:reflection blurRad="6350" stA="60000" endA="900" endPos="58000" dir="5400000" sy="-100000" algn="bl" rotWithShape="0"/>
                        </a:effectLst>
                      </a:endParaRPr>
                    </a:p>
                  </a:txBody>
                  <a:tcPr anchor="ctr"/>
                </a:tc>
                <a:tc>
                  <a:txBody>
                    <a:bodyPr/>
                    <a:lstStyle/>
                    <a:p>
                      <a:pPr algn="ctr"/>
                      <a:endParaRPr lang="fr-FR">
                        <a:effectLst>
                          <a:reflection blurRad="6350" stA="60000" endA="900" endPos="58000" dir="5400000" sy="-100000" algn="bl" rotWithShape="0"/>
                        </a:effectLst>
                      </a:endParaRPr>
                    </a:p>
                  </a:txBody>
                  <a:tcPr anchor="ctr"/>
                </a:tc>
              </a:tr>
              <a:tr h="638175">
                <a:tc>
                  <a:txBody>
                    <a:bodyPr/>
                    <a:lstStyle/>
                    <a:p>
                      <a:pPr algn="ctr"/>
                      <a:r>
                        <a:rPr lang="fr-FR" dirty="0" smtClean="0">
                          <a:effectLst>
                            <a:reflection blurRad="6350" stA="60000" endA="900" endPos="58000" dir="5400000" sy="-100000" algn="bl" rotWithShape="0"/>
                          </a:effectLst>
                        </a:rPr>
                        <a:t>Industrialisation</a:t>
                      </a:r>
                      <a:endParaRPr lang="fr-FR" dirty="0">
                        <a:effectLst>
                          <a:reflection blurRad="6350" stA="60000" endA="900" endPos="58000" dir="5400000" sy="-100000" algn="bl" rotWithShape="0"/>
                        </a:effectLst>
                      </a:endParaRPr>
                    </a:p>
                  </a:txBody>
                  <a:tcPr anchor="ctr"/>
                </a:tc>
                <a:tc>
                  <a:txBody>
                    <a:bodyPr/>
                    <a:lstStyle/>
                    <a:p>
                      <a:pPr algn="ctr"/>
                      <a:endParaRPr lang="fr-FR">
                        <a:effectLst>
                          <a:reflection blurRad="6350" stA="60000" endA="900" endPos="58000" dir="5400000" sy="-100000" algn="bl" rotWithShape="0"/>
                        </a:effectLst>
                      </a:endParaRPr>
                    </a:p>
                  </a:txBody>
                  <a:tcPr anchor="ctr"/>
                </a:tc>
                <a:tc>
                  <a:txBody>
                    <a:bodyPr/>
                    <a:lstStyle/>
                    <a:p>
                      <a:pPr algn="ctr"/>
                      <a:endParaRPr lang="fr-FR">
                        <a:effectLst>
                          <a:reflection blurRad="6350" stA="60000" endA="900" endPos="58000" dir="5400000" sy="-100000" algn="bl" rotWithShape="0"/>
                        </a:effectLst>
                      </a:endParaRPr>
                    </a:p>
                  </a:txBody>
                  <a:tcPr anchor="ctr"/>
                </a:tc>
              </a:tr>
              <a:tr h="638175">
                <a:tc>
                  <a:txBody>
                    <a:bodyPr/>
                    <a:lstStyle/>
                    <a:p>
                      <a:pPr algn="ctr"/>
                      <a:r>
                        <a:rPr lang="fr-FR" dirty="0" smtClean="0">
                          <a:effectLst>
                            <a:reflection blurRad="6350" stA="60000" endA="900" endPos="58000" dir="5400000" sy="-100000" algn="bl" rotWithShape="0"/>
                          </a:effectLst>
                        </a:rPr>
                        <a:t>Connaissances</a:t>
                      </a:r>
                      <a:endParaRPr lang="fr-FR" dirty="0">
                        <a:effectLst>
                          <a:reflection blurRad="6350" stA="60000" endA="900" endPos="58000" dir="5400000" sy="-100000" algn="bl" rotWithShape="0"/>
                        </a:effectLst>
                      </a:endParaRPr>
                    </a:p>
                  </a:txBody>
                  <a:tcPr anchor="ctr"/>
                </a:tc>
                <a:tc>
                  <a:txBody>
                    <a:bodyPr/>
                    <a:lstStyle/>
                    <a:p>
                      <a:pPr algn="ctr"/>
                      <a:endParaRPr lang="fr-FR">
                        <a:effectLst>
                          <a:reflection blurRad="6350" stA="60000" endA="900" endPos="58000" dir="5400000" sy="-100000" algn="bl" rotWithShape="0"/>
                        </a:effectLst>
                      </a:endParaRPr>
                    </a:p>
                  </a:txBody>
                  <a:tcPr anchor="ctr"/>
                </a:tc>
                <a:tc>
                  <a:txBody>
                    <a:bodyPr/>
                    <a:lstStyle/>
                    <a:p>
                      <a:pPr algn="ctr"/>
                      <a:endParaRPr lang="fr-FR">
                        <a:effectLst>
                          <a:reflection blurRad="6350" stA="60000" endA="900" endPos="58000" dir="5400000" sy="-100000" algn="bl" rotWithShape="0"/>
                        </a:effectLst>
                      </a:endParaRPr>
                    </a:p>
                  </a:txBody>
                  <a:tcPr anchor="ctr"/>
                </a:tc>
              </a:tr>
              <a:tr h="638175">
                <a:tc>
                  <a:txBody>
                    <a:bodyPr/>
                    <a:lstStyle/>
                    <a:p>
                      <a:pPr algn="ctr"/>
                      <a:r>
                        <a:rPr lang="fr-FR" dirty="0" smtClean="0">
                          <a:effectLst>
                            <a:reflection blurRad="6350" stA="60000" endA="900" endPos="58000" dir="5400000" sy="-100000" algn="bl" rotWithShape="0"/>
                          </a:effectLst>
                        </a:rPr>
                        <a:t>Courbe</a:t>
                      </a:r>
                      <a:r>
                        <a:rPr lang="fr-FR" baseline="0" dirty="0" smtClean="0">
                          <a:effectLst>
                            <a:reflection blurRad="6350" stA="60000" endA="900" endPos="58000" dir="5400000" sy="-100000" algn="bl" rotWithShape="0"/>
                          </a:effectLst>
                        </a:rPr>
                        <a:t> d’apprentissage</a:t>
                      </a:r>
                      <a:endParaRPr lang="fr-FR" dirty="0">
                        <a:effectLst>
                          <a:reflection blurRad="6350" stA="60000" endA="900" endPos="58000" dir="5400000" sy="-100000" algn="bl" rotWithShape="0"/>
                        </a:effectLst>
                      </a:endParaRPr>
                    </a:p>
                  </a:txBody>
                  <a:tcPr anchor="ctr"/>
                </a:tc>
                <a:tc>
                  <a:txBody>
                    <a:bodyPr/>
                    <a:lstStyle/>
                    <a:p>
                      <a:pPr algn="ctr"/>
                      <a:endParaRPr lang="fr-FR" dirty="0">
                        <a:effectLst>
                          <a:reflection blurRad="6350" stA="60000" endA="900" endPos="58000" dir="5400000" sy="-100000" algn="bl" rotWithShape="0"/>
                        </a:effectLst>
                      </a:endParaRPr>
                    </a:p>
                  </a:txBody>
                  <a:tcPr anchor="ctr"/>
                </a:tc>
                <a:tc>
                  <a:txBody>
                    <a:bodyPr/>
                    <a:lstStyle/>
                    <a:p>
                      <a:pPr algn="ctr"/>
                      <a:endParaRPr lang="fr-FR" dirty="0">
                        <a:effectLst>
                          <a:reflection blurRad="6350" stA="60000" endA="900" endPos="58000" dir="5400000" sy="-100000" algn="bl" rotWithShape="0"/>
                        </a:effectLst>
                      </a:endParaRPr>
                    </a:p>
                  </a:txBody>
                  <a:tcPr anchor="ctr"/>
                </a:tc>
              </a:tr>
            </a:tbl>
          </a:graphicData>
        </a:graphic>
      </p:graphicFrame>
      <p:sp>
        <p:nvSpPr>
          <p:cNvPr id="9" name="ZoneTexte 8"/>
          <p:cNvSpPr txBox="1"/>
          <p:nvPr/>
        </p:nvSpPr>
        <p:spPr>
          <a:xfrm rot="20084814">
            <a:off x="353133" y="2647985"/>
            <a:ext cx="8635302" cy="1446550"/>
          </a:xfrm>
          <a:prstGeom prst="rect">
            <a:avLst/>
          </a:prstGeom>
          <a:noFill/>
        </p:spPr>
        <p:txBody>
          <a:bodyPr wrap="square" rtlCol="0">
            <a:spAutoFit/>
          </a:bodyPr>
          <a:lstStyle/>
          <a:p>
            <a:r>
              <a:rPr lang="fr-FR"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STOP!!! PAS CA!!!</a:t>
            </a:r>
            <a:endParaRPr lang="fr-F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Espace réservé du numéro de diapositive 5"/>
          <p:cNvSpPr>
            <a:spLocks noGrp="1"/>
          </p:cNvSpPr>
          <p:nvPr>
            <p:ph type="sldNum" sz="quarter" idx="4"/>
          </p:nvPr>
        </p:nvSpPr>
        <p:spPr/>
        <p:txBody>
          <a:bodyPr/>
          <a:lstStyle/>
          <a:p>
            <a:fld id="{10C358E2-BEB3-40E5-9F87-0EBEE5901F9F}" type="slidenum">
              <a:rPr lang="en-US" smtClean="0"/>
              <a:pPr/>
              <a:t>52</a:t>
            </a:fld>
            <a:endParaRPr lang="en-US" dirty="0"/>
          </a:p>
        </p:txBody>
      </p:sp>
    </p:spTree>
    <p:custDataLst>
      <p:tags r:id="rId1"/>
    </p:custDataLst>
  </p:cSld>
  <p:clrMapOvr>
    <a:masterClrMapping/>
  </p:clrMapOvr>
  <p:transition advTm="2324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Scénario d’utilisation 1</a:t>
            </a:r>
            <a:endParaRPr lang="fr-FR" sz="3700" spc="-125" dirty="0">
              <a:ln w="3175">
                <a:noFill/>
              </a:ln>
              <a:solidFill>
                <a:schemeClr val="bg2"/>
              </a:solidFill>
              <a:latin typeface="Segoe Light" pitchFamily="34" charset="0"/>
              <a:cs typeface="Arial" charset="0"/>
            </a:endParaRPr>
          </a:p>
        </p:txBody>
      </p:sp>
      <p:sp>
        <p:nvSpPr>
          <p:cNvPr id="13" name="Espace réservé du contenu 5"/>
          <p:cNvSpPr>
            <a:spLocks noGrp="1"/>
          </p:cNvSpPr>
          <p:nvPr>
            <p:ph idx="4294967295"/>
          </p:nvPr>
        </p:nvSpPr>
        <p:spPr>
          <a:xfrm>
            <a:off x="381000" y="1029998"/>
            <a:ext cx="8382000" cy="5066002"/>
          </a:xfrm>
          <a:prstGeom prst="rect">
            <a:avLst/>
          </a:prstGeom>
        </p:spPr>
        <p:txBody>
          <a:bodyPr/>
          <a:lstStyle/>
          <a:p>
            <a:pPr marL="342900" lvl="0" indent="-342900" defTabSz="914400" eaLnBrk="1" hangingPunct="1">
              <a:lnSpc>
                <a:spcPct val="100000"/>
              </a:lnSpc>
              <a:buBlip>
                <a:blip r:embed="rId3"/>
              </a:buBlip>
              <a:defRPr/>
            </a:pPr>
            <a:r>
              <a:rPr lang="fr-FR" sz="2200" b="1" kern="0" dirty="0" smtClean="0">
                <a:solidFill>
                  <a:srgbClr val="4D4D4D"/>
                </a:solidFill>
                <a:latin typeface="Arial"/>
              </a:rPr>
              <a:t>Fiche</a:t>
            </a:r>
          </a:p>
          <a:p>
            <a:pPr marL="742950" lvl="1" indent="-285750" defTabSz="914400" eaLnBrk="1" hangingPunct="1">
              <a:lnSpc>
                <a:spcPct val="100000"/>
              </a:lnSpc>
              <a:buBlip>
                <a:blip r:embed="rId4"/>
              </a:buBlip>
              <a:defRPr/>
            </a:pPr>
            <a:r>
              <a:rPr lang="fr-FR" kern="0" dirty="0" smtClean="0">
                <a:solidFill>
                  <a:srgbClr val="4D4D4D"/>
                </a:solidFill>
                <a:latin typeface="Arial"/>
              </a:rPr>
              <a:t>Nom : </a:t>
            </a:r>
            <a:r>
              <a:rPr lang="fr-FR" kern="0" dirty="0" err="1" smtClean="0">
                <a:solidFill>
                  <a:srgbClr val="4D4D4D"/>
                </a:solidFill>
                <a:latin typeface="Arial"/>
              </a:rPr>
              <a:t>RemI</a:t>
            </a:r>
            <a:r>
              <a:rPr lang="fr-FR" kern="0" dirty="0" smtClean="0">
                <a:solidFill>
                  <a:srgbClr val="4D4D4D"/>
                </a:solidFill>
                <a:latin typeface="Arial"/>
              </a:rPr>
              <a:t> </a:t>
            </a:r>
            <a:r>
              <a:rPr lang="fr-FR" kern="0" dirty="0" err="1" smtClean="0">
                <a:solidFill>
                  <a:srgbClr val="4D4D4D"/>
                </a:solidFill>
                <a:latin typeface="Arial"/>
              </a:rPr>
              <a:t>MetAGirl</a:t>
            </a:r>
            <a:endParaRPr lang="fr-FR"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smtClean="0">
                <a:solidFill>
                  <a:srgbClr val="4D4D4D"/>
                </a:solidFill>
                <a:latin typeface="Arial"/>
              </a:rPr>
              <a:t>Poste : Directeur de service</a:t>
            </a:r>
          </a:p>
          <a:p>
            <a:pPr marL="742950" lvl="1" indent="-285750" defTabSz="914400" eaLnBrk="1" hangingPunct="1">
              <a:lnSpc>
                <a:spcPct val="100000"/>
              </a:lnSpc>
              <a:buBlip>
                <a:blip r:embed="rId4"/>
              </a:buBlip>
              <a:defRPr/>
            </a:pPr>
            <a:r>
              <a:rPr lang="fr-FR" kern="0" dirty="0" smtClean="0">
                <a:solidFill>
                  <a:srgbClr val="4D4D4D"/>
                </a:solidFill>
                <a:latin typeface="Arial"/>
              </a:rPr>
              <a:t>Service : R&amp;D</a:t>
            </a:r>
          </a:p>
          <a:p>
            <a:pPr marL="342900" lvl="0" indent="-342900" defTabSz="914400" eaLnBrk="1" hangingPunct="1">
              <a:lnSpc>
                <a:spcPct val="100000"/>
              </a:lnSpc>
              <a:buNone/>
              <a:defRPr/>
            </a:pPr>
            <a:endParaRPr lang="fr-FR" sz="14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Contexte</a:t>
            </a:r>
          </a:p>
          <a:p>
            <a:pPr marL="742950" lvl="1" indent="-285750" defTabSz="914400" eaLnBrk="1" hangingPunct="1">
              <a:lnSpc>
                <a:spcPct val="100000"/>
              </a:lnSpc>
              <a:buBlip>
                <a:blip r:embed="rId4"/>
              </a:buBlip>
              <a:defRPr/>
            </a:pPr>
            <a:r>
              <a:rPr lang="fr-FR" kern="0" dirty="0" smtClean="0">
                <a:solidFill>
                  <a:srgbClr val="4D4D4D"/>
                </a:solidFill>
                <a:latin typeface="Arial"/>
              </a:rPr>
              <a:t>Réalisation d’une application pour leur centre d’appel</a:t>
            </a:r>
          </a:p>
          <a:p>
            <a:pPr marL="742950" lvl="1" indent="-285750" defTabSz="914400" eaLnBrk="1" hangingPunct="1">
              <a:lnSpc>
                <a:spcPct val="100000"/>
              </a:lnSpc>
              <a:buBlip>
                <a:blip r:embed="rId4"/>
              </a:buBlip>
              <a:defRPr/>
            </a:pPr>
            <a:r>
              <a:rPr lang="fr-FR" kern="0" dirty="0" smtClean="0">
                <a:solidFill>
                  <a:srgbClr val="4D4D4D"/>
                </a:solidFill>
                <a:latin typeface="Arial"/>
              </a:rPr>
              <a:t>Equipe à très forte culture Java</a:t>
            </a:r>
          </a:p>
          <a:p>
            <a:pPr marL="742950" lvl="1" indent="-285750" defTabSz="914400" eaLnBrk="1" hangingPunct="1">
              <a:lnSpc>
                <a:spcPct val="100000"/>
              </a:lnSpc>
              <a:buBlip>
                <a:blip r:embed="rId4"/>
              </a:buBlip>
              <a:defRPr/>
            </a:pPr>
            <a:r>
              <a:rPr lang="fr-FR" kern="0" dirty="0" smtClean="0">
                <a:solidFill>
                  <a:srgbClr val="4D4D4D"/>
                </a:solidFill>
                <a:latin typeface="Arial"/>
              </a:rPr>
              <a:t>Diffusion de 50 utilisateurs</a:t>
            </a:r>
          </a:p>
          <a:p>
            <a:pPr marL="342900" lvl="0" indent="-342900" defTabSz="914400" eaLnBrk="1" hangingPunct="1">
              <a:lnSpc>
                <a:spcPct val="100000"/>
              </a:lnSpc>
              <a:buNone/>
              <a:defRPr/>
            </a:pPr>
            <a:endParaRPr lang="fr-FR" sz="14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Objectifs</a:t>
            </a:r>
          </a:p>
          <a:p>
            <a:pPr marL="742950" lvl="1" indent="-285750" defTabSz="914400" eaLnBrk="1" hangingPunct="1">
              <a:lnSpc>
                <a:spcPct val="100000"/>
              </a:lnSpc>
              <a:buBlip>
                <a:blip r:embed="rId4"/>
              </a:buBlip>
              <a:defRPr/>
            </a:pPr>
            <a:r>
              <a:rPr lang="fr-FR" kern="0" dirty="0" smtClean="0">
                <a:solidFill>
                  <a:srgbClr val="4D4D4D"/>
                </a:solidFill>
                <a:latin typeface="Arial"/>
              </a:rPr>
              <a:t>Faire évoluer le système de gestion actuel</a:t>
            </a:r>
          </a:p>
          <a:p>
            <a:pPr marL="742950" lvl="1" indent="-285750" defTabSz="914400" eaLnBrk="1" hangingPunct="1">
              <a:lnSpc>
                <a:spcPct val="100000"/>
              </a:lnSpc>
              <a:buBlip>
                <a:blip r:embed="rId4"/>
              </a:buBlip>
              <a:defRPr/>
            </a:pPr>
            <a:r>
              <a:rPr lang="fr-FR" kern="0" dirty="0" smtClean="0">
                <a:solidFill>
                  <a:srgbClr val="4D4D4D"/>
                </a:solidFill>
                <a:latin typeface="Arial"/>
              </a:rPr>
              <a:t>Interface graphique dynamique et ergonomie avancée</a:t>
            </a:r>
          </a:p>
          <a:p>
            <a:pPr marL="742950" lvl="1" indent="-285750" defTabSz="914400" eaLnBrk="1" hangingPunct="1">
              <a:lnSpc>
                <a:spcPct val="100000"/>
              </a:lnSpc>
              <a:buBlip>
                <a:blip r:embed="rId4"/>
              </a:buBlip>
              <a:defRPr/>
            </a:pPr>
            <a:r>
              <a:rPr lang="fr-FR" kern="0" dirty="0" smtClean="0">
                <a:solidFill>
                  <a:srgbClr val="4D4D4D"/>
                </a:solidFill>
                <a:latin typeface="Arial"/>
              </a:rPr>
              <a:t>Réutilisation de services existants</a:t>
            </a:r>
          </a:p>
        </p:txBody>
      </p:sp>
      <p:sp>
        <p:nvSpPr>
          <p:cNvPr id="6" name="Espace réservé du numéro de diapositive 5"/>
          <p:cNvSpPr>
            <a:spLocks noGrp="1"/>
          </p:cNvSpPr>
          <p:nvPr>
            <p:ph type="sldNum" sz="quarter" idx="4"/>
          </p:nvPr>
        </p:nvSpPr>
        <p:spPr/>
        <p:txBody>
          <a:bodyPr/>
          <a:lstStyle/>
          <a:p>
            <a:fld id="{10C358E2-BEB3-40E5-9F87-0EBEE5901F9F}" type="slidenum">
              <a:rPr lang="en-US" smtClean="0"/>
              <a:pPr/>
              <a:t>53</a:t>
            </a:fld>
            <a:endParaRPr lang="en-US" dirty="0"/>
          </a:p>
        </p:txBody>
      </p:sp>
      <p:pic>
        <p:nvPicPr>
          <p:cNvPr id="7" name="Picture 4"/>
          <p:cNvPicPr>
            <a:picLocks noChangeAspect="1" noChangeArrowheads="1"/>
          </p:cNvPicPr>
          <p:nvPr/>
        </p:nvPicPr>
        <p:blipFill>
          <a:blip r:embed="rId5" cstate="print"/>
          <a:srcRect/>
          <a:stretch>
            <a:fillRect/>
          </a:stretch>
        </p:blipFill>
        <p:spPr bwMode="auto">
          <a:xfrm>
            <a:off x="6858000" y="1219200"/>
            <a:ext cx="1143000" cy="1564105"/>
          </a:xfrm>
          <a:prstGeom prst="rect">
            <a:avLst/>
          </a:prstGeom>
          <a:noFill/>
          <a:ln w="9525">
            <a:noFill/>
            <a:miter lim="800000"/>
            <a:headEnd/>
            <a:tailEnd/>
          </a:ln>
        </p:spPr>
      </p:pic>
    </p:spTree>
  </p:cSld>
  <p:clrMapOvr>
    <a:masterClrMapping/>
  </p:clrMapOvr>
  <p:transition advTm="124006">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Scénario d’utilisation 1 : Solution</a:t>
            </a:r>
            <a:endParaRPr lang="fr-FR" sz="3700" spc="-125" dirty="0">
              <a:ln w="3175">
                <a:noFill/>
              </a:ln>
              <a:solidFill>
                <a:schemeClr val="bg2"/>
              </a:solidFill>
              <a:latin typeface="Segoe Light" pitchFamily="34" charset="0"/>
              <a:cs typeface="Arial" charset="0"/>
            </a:endParaRPr>
          </a:p>
        </p:txBody>
      </p:sp>
      <p:sp>
        <p:nvSpPr>
          <p:cNvPr id="13" name="Espace réservé du contenu 5"/>
          <p:cNvSpPr>
            <a:spLocks noGrp="1"/>
          </p:cNvSpPr>
          <p:nvPr>
            <p:ph idx="4294967295"/>
          </p:nvPr>
        </p:nvSpPr>
        <p:spPr>
          <a:xfrm>
            <a:off x="304800" y="988043"/>
            <a:ext cx="8382000" cy="4881336"/>
          </a:xfrm>
          <a:prstGeom prst="rect">
            <a:avLst/>
          </a:prstGeom>
        </p:spPr>
        <p:txBody>
          <a:bodyPr/>
          <a:lstStyle/>
          <a:p>
            <a:pPr marL="342900" lvl="0" indent="-342900" defTabSz="914400" eaLnBrk="1" hangingPunct="1">
              <a:lnSpc>
                <a:spcPct val="100000"/>
              </a:lnSpc>
              <a:buBlip>
                <a:blip r:embed="rId3"/>
              </a:buBlip>
              <a:defRPr/>
            </a:pPr>
            <a:r>
              <a:rPr lang="fr-FR" sz="2200" b="1" kern="0" dirty="0" smtClean="0">
                <a:solidFill>
                  <a:srgbClr val="4D4D4D"/>
                </a:solidFill>
                <a:latin typeface="Arial"/>
              </a:rPr>
              <a:t>Les deux :</a:t>
            </a:r>
          </a:p>
          <a:p>
            <a:pPr marL="742950" lvl="1" indent="-285750" defTabSz="914400" eaLnBrk="1" hangingPunct="1">
              <a:lnSpc>
                <a:spcPct val="100000"/>
              </a:lnSpc>
              <a:buBlip>
                <a:blip r:embed="rId4"/>
              </a:buBlip>
              <a:defRPr/>
            </a:pPr>
            <a:r>
              <a:rPr lang="fr-FR" kern="0" dirty="0" smtClean="0">
                <a:solidFill>
                  <a:srgbClr val="4D4D4D"/>
                </a:solidFill>
                <a:latin typeface="Arial"/>
              </a:rPr>
              <a:t>Interaction Java avancée</a:t>
            </a:r>
          </a:p>
          <a:p>
            <a:pPr marL="742950" lvl="1" indent="-285750" defTabSz="914400" eaLnBrk="1" hangingPunct="1">
              <a:lnSpc>
                <a:spcPct val="100000"/>
              </a:lnSpc>
              <a:buBlip>
                <a:blip r:embed="rId4"/>
              </a:buBlip>
              <a:defRPr/>
            </a:pPr>
            <a:r>
              <a:rPr lang="fr-FR" kern="0" dirty="0" smtClean="0">
                <a:solidFill>
                  <a:srgbClr val="4D4D4D"/>
                </a:solidFill>
                <a:latin typeface="Arial"/>
              </a:rPr>
              <a:t>Culture des développeurs</a:t>
            </a:r>
          </a:p>
          <a:p>
            <a:pPr marL="342900" lvl="0" indent="-342900" defTabSz="914400" eaLnBrk="1" hangingPunct="1">
              <a:lnSpc>
                <a:spcPct val="100000"/>
              </a:lnSpc>
              <a:buBlip>
                <a:blip r:embed="rId3"/>
              </a:buBlip>
              <a:defRPr/>
            </a:pP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GWT</a:t>
            </a:r>
          </a:p>
          <a:p>
            <a:pPr marL="742950" lvl="1" indent="-285750" defTabSz="914400" eaLnBrk="1" hangingPunct="1">
              <a:lnSpc>
                <a:spcPct val="100000"/>
              </a:lnSpc>
              <a:buBlip>
                <a:blip r:embed="rId4"/>
              </a:buBlip>
              <a:defRPr/>
            </a:pPr>
            <a:r>
              <a:rPr lang="fr-FR" kern="0" dirty="0" smtClean="0">
                <a:solidFill>
                  <a:srgbClr val="4D4D4D"/>
                </a:solidFill>
                <a:latin typeface="Arial"/>
              </a:rPr>
              <a:t>Productivité plus faible</a:t>
            </a:r>
          </a:p>
          <a:p>
            <a:pPr marL="742950" lvl="1" indent="-285750" defTabSz="914400" eaLnBrk="1" hangingPunct="1">
              <a:lnSpc>
                <a:spcPct val="100000"/>
              </a:lnSpc>
              <a:buBlip>
                <a:blip r:embed="rId4"/>
              </a:buBlip>
              <a:defRPr/>
            </a:pPr>
            <a:r>
              <a:rPr lang="fr-FR" kern="0" dirty="0" smtClean="0">
                <a:solidFill>
                  <a:srgbClr val="4D4D4D"/>
                </a:solidFill>
                <a:latin typeface="Arial"/>
              </a:rPr>
              <a:t>Lourdeur de développement / maintenance</a:t>
            </a:r>
          </a:p>
          <a:p>
            <a:pPr marL="936625" lvl="2" indent="-285750" defTabSz="914400" eaLnBrk="1" hangingPunct="1">
              <a:lnSpc>
                <a:spcPct val="100000"/>
              </a:lnSpc>
              <a:buBlip>
                <a:blip r:embed="rId4"/>
              </a:buBlip>
              <a:defRPr/>
            </a:pPr>
            <a:endParaRPr lang="fr-FR"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Adobe Flex</a:t>
            </a:r>
          </a:p>
          <a:p>
            <a:pPr marL="742950" lvl="1" indent="-285750" defTabSz="914400" eaLnBrk="1" hangingPunct="1">
              <a:lnSpc>
                <a:spcPct val="100000"/>
              </a:lnSpc>
              <a:buBlip>
                <a:blip r:embed="rId4"/>
              </a:buBlip>
              <a:defRPr/>
            </a:pPr>
            <a:r>
              <a:rPr lang="fr-FR" kern="0" dirty="0" smtClean="0">
                <a:solidFill>
                  <a:srgbClr val="4D4D4D"/>
                </a:solidFill>
                <a:latin typeface="Arial"/>
              </a:rPr>
              <a:t>Rapidité</a:t>
            </a:r>
          </a:p>
          <a:p>
            <a:pPr marL="742950" lvl="1" indent="-285750" defTabSz="914400" eaLnBrk="1" hangingPunct="1">
              <a:lnSpc>
                <a:spcPct val="100000"/>
              </a:lnSpc>
              <a:buBlip>
                <a:blip r:embed="rId4"/>
              </a:buBlip>
              <a:defRPr/>
            </a:pPr>
            <a:r>
              <a:rPr lang="fr-FR" kern="0" dirty="0" smtClean="0">
                <a:solidFill>
                  <a:srgbClr val="4D4D4D"/>
                </a:solidFill>
                <a:latin typeface="Arial"/>
              </a:rPr>
              <a:t>Meilleure productivité</a:t>
            </a:r>
          </a:p>
          <a:p>
            <a:pPr marL="742950" lvl="1" indent="-285750" defTabSz="914400" eaLnBrk="1" hangingPunct="1">
              <a:lnSpc>
                <a:spcPct val="100000"/>
              </a:lnSpc>
              <a:buBlip>
                <a:blip r:embed="rId4"/>
              </a:buBlip>
              <a:defRPr/>
            </a:pPr>
            <a:r>
              <a:rPr lang="fr-FR" kern="0" dirty="0" smtClean="0">
                <a:solidFill>
                  <a:srgbClr val="4D4D4D"/>
                </a:solidFill>
                <a:latin typeface="Arial"/>
              </a:rPr>
              <a:t>Maintenance aisée</a:t>
            </a:r>
          </a:p>
          <a:p>
            <a:pPr marL="742950" lvl="1" indent="-285750" defTabSz="914400" eaLnBrk="1" hangingPunct="1">
              <a:lnSpc>
                <a:spcPct val="100000"/>
              </a:lnSpc>
              <a:buBlip>
                <a:blip r:embed="rId4"/>
              </a:buBlip>
              <a:defRPr/>
            </a:pPr>
            <a:r>
              <a:rPr lang="fr-FR" kern="0" dirty="0" smtClean="0">
                <a:solidFill>
                  <a:srgbClr val="4D4D4D"/>
                </a:solidFill>
                <a:latin typeface="Arial"/>
              </a:rPr>
              <a:t>Design poussé</a:t>
            </a:r>
          </a:p>
        </p:txBody>
      </p:sp>
      <p:sp>
        <p:nvSpPr>
          <p:cNvPr id="4" name="Espace réservé du numéro de diapositive 3"/>
          <p:cNvSpPr>
            <a:spLocks noGrp="1"/>
          </p:cNvSpPr>
          <p:nvPr>
            <p:ph type="sldNum" sz="quarter" idx="4"/>
          </p:nvPr>
        </p:nvSpPr>
        <p:spPr/>
        <p:txBody>
          <a:bodyPr/>
          <a:lstStyle/>
          <a:p>
            <a:fld id="{10C358E2-BEB3-40E5-9F87-0EBEE5901F9F}" type="slidenum">
              <a:rPr lang="en-US" smtClean="0"/>
              <a:pPr/>
              <a:t>54</a:t>
            </a:fld>
            <a:endParaRPr lang="en-US" dirty="0"/>
          </a:p>
        </p:txBody>
      </p:sp>
    </p:spTree>
  </p:cSld>
  <p:clrMapOvr>
    <a:masterClrMapping/>
  </p:clrMapOvr>
  <p:transition advTm="8065">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Scénario d’utilisation 2</a:t>
            </a:r>
            <a:endParaRPr lang="fr-FR" sz="3700" spc="-125" dirty="0">
              <a:ln w="3175">
                <a:noFill/>
              </a:ln>
              <a:solidFill>
                <a:schemeClr val="bg2"/>
              </a:solidFill>
              <a:latin typeface="Segoe Light" pitchFamily="34" charset="0"/>
              <a:cs typeface="Arial" charset="0"/>
            </a:endParaRPr>
          </a:p>
        </p:txBody>
      </p:sp>
      <p:sp>
        <p:nvSpPr>
          <p:cNvPr id="13" name="Espace réservé du contenu 5"/>
          <p:cNvSpPr>
            <a:spLocks noGrp="1"/>
          </p:cNvSpPr>
          <p:nvPr>
            <p:ph idx="4294967295"/>
          </p:nvPr>
        </p:nvSpPr>
        <p:spPr>
          <a:xfrm>
            <a:off x="381000" y="990600"/>
            <a:ext cx="8382000" cy="4992136"/>
          </a:xfrm>
          <a:prstGeom prst="rect">
            <a:avLst/>
          </a:prstGeom>
        </p:spPr>
        <p:txBody>
          <a:bodyPr/>
          <a:lstStyle/>
          <a:p>
            <a:pPr marL="342900" lvl="0" indent="-342900" defTabSz="914400" eaLnBrk="1" hangingPunct="1">
              <a:lnSpc>
                <a:spcPct val="100000"/>
              </a:lnSpc>
              <a:buBlip>
                <a:blip r:embed="rId3"/>
              </a:buBlip>
              <a:defRPr/>
            </a:pPr>
            <a:r>
              <a:rPr lang="fr-FR" sz="2200" b="1" kern="0" dirty="0" smtClean="0">
                <a:solidFill>
                  <a:srgbClr val="4D4D4D"/>
                </a:solidFill>
                <a:latin typeface="Arial"/>
              </a:rPr>
              <a:t>Fiche</a:t>
            </a:r>
          </a:p>
          <a:p>
            <a:pPr marL="742950" lvl="1" indent="-285750" defTabSz="914400" eaLnBrk="1" hangingPunct="1">
              <a:lnSpc>
                <a:spcPct val="100000"/>
              </a:lnSpc>
              <a:buBlip>
                <a:blip r:embed="rId4"/>
              </a:buBlip>
              <a:defRPr/>
            </a:pPr>
            <a:r>
              <a:rPr lang="fr-FR" kern="0" dirty="0" smtClean="0">
                <a:solidFill>
                  <a:srgbClr val="4D4D4D"/>
                </a:solidFill>
                <a:latin typeface="Arial"/>
              </a:rPr>
              <a:t>Nom : Thibault </a:t>
            </a:r>
            <a:r>
              <a:rPr lang="fr-FR" kern="0" dirty="0" err="1" smtClean="0">
                <a:solidFill>
                  <a:srgbClr val="4D4D4D"/>
                </a:solidFill>
                <a:latin typeface="Arial"/>
              </a:rPr>
              <a:t>Lévèk</a:t>
            </a:r>
            <a:endParaRPr lang="fr-FR"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smtClean="0">
                <a:solidFill>
                  <a:srgbClr val="4D4D4D"/>
                </a:solidFill>
                <a:latin typeface="Arial"/>
              </a:rPr>
              <a:t>Poste : Directeur technique</a:t>
            </a:r>
          </a:p>
          <a:p>
            <a:pPr marL="742950" lvl="1" indent="-285750" defTabSz="914400" eaLnBrk="1" hangingPunct="1">
              <a:lnSpc>
                <a:spcPct val="100000"/>
              </a:lnSpc>
              <a:buBlip>
                <a:blip r:embed="rId4"/>
              </a:buBlip>
              <a:defRPr/>
            </a:pPr>
            <a:r>
              <a:rPr lang="fr-FR" kern="0" dirty="0" smtClean="0">
                <a:solidFill>
                  <a:srgbClr val="4D4D4D"/>
                </a:solidFill>
                <a:latin typeface="Arial"/>
              </a:rPr>
              <a:t>Société : Les Trottinettes</a:t>
            </a:r>
          </a:p>
          <a:p>
            <a:pPr marL="342900" lvl="0" indent="-342900" defTabSz="914400" eaLnBrk="1" hangingPunct="1">
              <a:lnSpc>
                <a:spcPct val="100000"/>
              </a:lnSpc>
              <a:buNone/>
              <a:defRPr/>
            </a:pPr>
            <a:endParaRPr lang="fr-FR" sz="14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Contexte</a:t>
            </a:r>
          </a:p>
          <a:p>
            <a:pPr marL="742950" lvl="1" indent="-285750" defTabSz="914400" eaLnBrk="1" hangingPunct="1">
              <a:lnSpc>
                <a:spcPct val="100000"/>
              </a:lnSpc>
              <a:buBlip>
                <a:blip r:embed="rId4"/>
              </a:buBlip>
              <a:defRPr/>
            </a:pPr>
            <a:r>
              <a:rPr lang="fr-FR" kern="0" dirty="0" smtClean="0">
                <a:solidFill>
                  <a:srgbClr val="4D4D4D"/>
                </a:solidFill>
                <a:latin typeface="Arial"/>
              </a:rPr>
              <a:t>SI full Microsoft</a:t>
            </a:r>
          </a:p>
          <a:p>
            <a:pPr marL="742950" lvl="1" indent="-285750" defTabSz="914400" eaLnBrk="1" hangingPunct="1">
              <a:lnSpc>
                <a:spcPct val="100000"/>
              </a:lnSpc>
              <a:buBlip>
                <a:blip r:embed="rId4"/>
              </a:buBlip>
              <a:defRPr/>
            </a:pPr>
            <a:r>
              <a:rPr lang="fr-FR" kern="0" dirty="0" smtClean="0">
                <a:solidFill>
                  <a:srgbClr val="4D4D4D"/>
                </a:solidFill>
                <a:latin typeface="Arial"/>
              </a:rPr>
              <a:t>Réalisation d’un gestionnaire de planning</a:t>
            </a:r>
          </a:p>
          <a:p>
            <a:pPr marL="742950" lvl="1" indent="-285750" defTabSz="914400" eaLnBrk="1" hangingPunct="1">
              <a:lnSpc>
                <a:spcPct val="100000"/>
              </a:lnSpc>
              <a:buBlip>
                <a:blip r:embed="rId4"/>
              </a:buBlip>
              <a:defRPr/>
            </a:pPr>
            <a:r>
              <a:rPr lang="fr-FR" kern="0" dirty="0" smtClean="0">
                <a:solidFill>
                  <a:srgbClr val="4D4D4D"/>
                </a:solidFill>
                <a:latin typeface="Arial"/>
              </a:rPr>
              <a:t>Diffusion : 150 utilisateurs</a:t>
            </a:r>
          </a:p>
          <a:p>
            <a:pPr marL="342900" lvl="0" indent="-342900" defTabSz="914400" eaLnBrk="1" hangingPunct="1">
              <a:lnSpc>
                <a:spcPct val="100000"/>
              </a:lnSpc>
              <a:buNone/>
              <a:defRPr/>
            </a:pPr>
            <a:endParaRPr lang="fr-FR" sz="14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Objectifs</a:t>
            </a:r>
          </a:p>
          <a:p>
            <a:pPr marL="742950" lvl="1" indent="-285750" defTabSz="914400" eaLnBrk="1" hangingPunct="1">
              <a:lnSpc>
                <a:spcPct val="100000"/>
              </a:lnSpc>
              <a:buBlip>
                <a:blip r:embed="rId4"/>
              </a:buBlip>
              <a:defRPr/>
            </a:pPr>
            <a:r>
              <a:rPr lang="fr-FR" kern="0" dirty="0" smtClean="0">
                <a:solidFill>
                  <a:srgbClr val="4D4D4D"/>
                </a:solidFill>
                <a:latin typeface="Arial"/>
              </a:rPr>
              <a:t>Intégration avec Access, SQL Server…</a:t>
            </a:r>
          </a:p>
          <a:p>
            <a:pPr marL="742950" lvl="1" indent="-285750" defTabSz="914400" eaLnBrk="1" hangingPunct="1">
              <a:lnSpc>
                <a:spcPct val="100000"/>
              </a:lnSpc>
              <a:buBlip>
                <a:blip r:embed="rId4"/>
              </a:buBlip>
              <a:defRPr/>
            </a:pPr>
            <a:r>
              <a:rPr lang="fr-FR" kern="0" dirty="0" smtClean="0">
                <a:solidFill>
                  <a:srgbClr val="4D4D4D"/>
                </a:solidFill>
                <a:latin typeface="Arial"/>
              </a:rPr>
              <a:t>Réalisation rapide</a:t>
            </a:r>
          </a:p>
          <a:p>
            <a:pPr marL="742950" lvl="1" indent="-285750" defTabSz="914400" eaLnBrk="1" hangingPunct="1">
              <a:lnSpc>
                <a:spcPct val="100000"/>
              </a:lnSpc>
              <a:buBlip>
                <a:blip r:embed="rId4"/>
              </a:buBlip>
              <a:defRPr/>
            </a:pPr>
            <a:r>
              <a:rPr lang="fr-FR" kern="0" dirty="0" smtClean="0">
                <a:solidFill>
                  <a:srgbClr val="4D4D4D"/>
                </a:solidFill>
                <a:latin typeface="Arial"/>
              </a:rPr>
              <a:t>Budget alloué faible</a:t>
            </a:r>
          </a:p>
        </p:txBody>
      </p:sp>
      <p:sp>
        <p:nvSpPr>
          <p:cNvPr id="7" name="Espace réservé du numéro de diapositive 6"/>
          <p:cNvSpPr>
            <a:spLocks noGrp="1"/>
          </p:cNvSpPr>
          <p:nvPr>
            <p:ph type="sldNum" sz="quarter" idx="4"/>
          </p:nvPr>
        </p:nvSpPr>
        <p:spPr/>
        <p:txBody>
          <a:bodyPr/>
          <a:lstStyle/>
          <a:p>
            <a:fld id="{10C358E2-BEB3-40E5-9F87-0EBEE5901F9F}" type="slidenum">
              <a:rPr lang="en-US" smtClean="0"/>
              <a:pPr/>
              <a:t>55</a:t>
            </a:fld>
            <a:endParaRPr lang="en-US" dirty="0"/>
          </a:p>
        </p:txBody>
      </p:sp>
      <p:pic>
        <p:nvPicPr>
          <p:cNvPr id="1027" name="Picture 3" descr="C:\Users\Christophe\Desktop\Sans titre.jpg"/>
          <p:cNvPicPr>
            <a:picLocks noChangeAspect="1" noChangeArrowheads="1"/>
          </p:cNvPicPr>
          <p:nvPr/>
        </p:nvPicPr>
        <p:blipFill>
          <a:blip r:embed="rId5" cstate="print"/>
          <a:srcRect/>
          <a:stretch>
            <a:fillRect/>
          </a:stretch>
        </p:blipFill>
        <p:spPr bwMode="auto">
          <a:xfrm>
            <a:off x="6629400" y="1066800"/>
            <a:ext cx="1552575" cy="2000250"/>
          </a:xfrm>
          <a:prstGeom prst="rect">
            <a:avLst/>
          </a:prstGeom>
          <a:noFill/>
        </p:spPr>
      </p:pic>
    </p:spTree>
  </p:cSld>
  <p:clrMapOvr>
    <a:masterClrMapping/>
  </p:clrMapOvr>
  <p:transition advTm="1685">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Scénario d’utilisation 2 : Solution</a:t>
            </a:r>
            <a:endParaRPr lang="fr-FR" sz="3700" spc="-125" dirty="0">
              <a:ln w="3175">
                <a:noFill/>
              </a:ln>
              <a:solidFill>
                <a:schemeClr val="bg2"/>
              </a:solidFill>
              <a:latin typeface="Segoe Light" pitchFamily="34" charset="0"/>
              <a:cs typeface="Arial" charset="0"/>
            </a:endParaRPr>
          </a:p>
        </p:txBody>
      </p:sp>
      <p:sp>
        <p:nvSpPr>
          <p:cNvPr id="13" name="Espace réservé du contenu 5"/>
          <p:cNvSpPr>
            <a:spLocks noGrp="1"/>
          </p:cNvSpPr>
          <p:nvPr>
            <p:ph idx="4294967295"/>
          </p:nvPr>
        </p:nvSpPr>
        <p:spPr>
          <a:xfrm>
            <a:off x="381000" y="988043"/>
            <a:ext cx="8382000" cy="4512004"/>
          </a:xfrm>
          <a:prstGeom prst="rect">
            <a:avLst/>
          </a:prstGeom>
        </p:spPr>
        <p:txBody>
          <a:bodyPr/>
          <a:lstStyle/>
          <a:p>
            <a:pPr marL="342900" lvl="0" indent="-342900" defTabSz="914400" eaLnBrk="1" hangingPunct="1">
              <a:lnSpc>
                <a:spcPct val="100000"/>
              </a:lnSpc>
              <a:buBlip>
                <a:blip r:embed="rId3"/>
              </a:buBlip>
              <a:defRPr/>
            </a:pPr>
            <a:r>
              <a:rPr lang="fr-FR" sz="2200" b="1" kern="0" dirty="0" smtClean="0">
                <a:solidFill>
                  <a:srgbClr val="4D4D4D"/>
                </a:solidFill>
                <a:latin typeface="Arial"/>
              </a:rPr>
              <a:t>Les deux</a:t>
            </a:r>
          </a:p>
          <a:p>
            <a:pPr marL="742950" lvl="1" indent="-285750" defTabSz="914400" eaLnBrk="1" hangingPunct="1">
              <a:lnSpc>
                <a:spcPct val="100000"/>
              </a:lnSpc>
              <a:buBlip>
                <a:blip r:embed="rId4"/>
              </a:buBlip>
              <a:defRPr/>
            </a:pPr>
            <a:r>
              <a:rPr lang="fr-FR" kern="0" dirty="0" smtClean="0">
                <a:solidFill>
                  <a:srgbClr val="4D4D4D"/>
                </a:solidFill>
                <a:latin typeface="Arial"/>
              </a:rPr>
              <a:t>Homogénéité des technologies du SI</a:t>
            </a:r>
          </a:p>
          <a:p>
            <a:pPr marL="742950" lvl="1" indent="-285750" defTabSz="914400" eaLnBrk="1" hangingPunct="1">
              <a:lnSpc>
                <a:spcPct val="100000"/>
              </a:lnSpc>
              <a:buBlip>
                <a:blip r:embed="rId4"/>
              </a:buBlip>
              <a:defRPr/>
            </a:pPr>
            <a:r>
              <a:rPr lang="fr-FR" kern="0" dirty="0" smtClean="0">
                <a:solidFill>
                  <a:srgbClr val="4D4D4D"/>
                </a:solidFill>
                <a:latin typeface="Arial"/>
              </a:rPr>
              <a:t>Coût d’entrée faible</a:t>
            </a:r>
          </a:p>
          <a:p>
            <a:pPr marL="342900" lvl="0" indent="-342900" defTabSz="914400" eaLnBrk="1" hangingPunct="1">
              <a:lnSpc>
                <a:spcPct val="100000"/>
              </a:lnSpc>
              <a:buBlip>
                <a:blip r:embed="rId3"/>
              </a:buBlip>
              <a:defRPr/>
            </a:pP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ASP .NET</a:t>
            </a:r>
          </a:p>
          <a:p>
            <a:pPr marL="742950" lvl="1" indent="-285750" defTabSz="914400" eaLnBrk="1" hangingPunct="1">
              <a:lnSpc>
                <a:spcPct val="100000"/>
              </a:lnSpc>
              <a:buBlip>
                <a:blip r:embed="rId4"/>
              </a:buBlip>
              <a:defRPr/>
            </a:pPr>
            <a:r>
              <a:rPr lang="fr-FR" kern="0" dirty="0" smtClean="0">
                <a:solidFill>
                  <a:srgbClr val="4D4D4D"/>
                </a:solidFill>
                <a:latin typeface="Arial"/>
              </a:rPr>
              <a:t>Productivité plus faible</a:t>
            </a:r>
          </a:p>
          <a:p>
            <a:pPr marL="742950" lvl="1" indent="-285750" defTabSz="914400" eaLnBrk="1" hangingPunct="1">
              <a:lnSpc>
                <a:spcPct val="100000"/>
              </a:lnSpc>
              <a:buBlip>
                <a:blip r:embed="rId4"/>
              </a:buBlip>
              <a:defRPr/>
            </a:pPr>
            <a:r>
              <a:rPr lang="fr-FR" kern="0" dirty="0" smtClean="0">
                <a:solidFill>
                  <a:srgbClr val="4D4D4D"/>
                </a:solidFill>
                <a:latin typeface="Arial"/>
              </a:rPr>
              <a:t>Lourdeur de développement / maintenance</a:t>
            </a:r>
          </a:p>
          <a:p>
            <a:pPr marL="742950" lvl="1" indent="-285750" defTabSz="914400" eaLnBrk="1" hangingPunct="1">
              <a:lnSpc>
                <a:spcPct val="100000"/>
              </a:lnSpc>
              <a:buBlip>
                <a:blip r:embed="rId4"/>
              </a:buBlip>
              <a:defRPr/>
            </a:pPr>
            <a:endParaRPr lang="fr-FR"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Microsoft Silverlight</a:t>
            </a:r>
          </a:p>
          <a:p>
            <a:pPr marL="742950" lvl="1" indent="-285750" defTabSz="914400" eaLnBrk="1" hangingPunct="1">
              <a:lnSpc>
                <a:spcPct val="100000"/>
              </a:lnSpc>
              <a:buBlip>
                <a:blip r:embed="rId4"/>
              </a:buBlip>
              <a:defRPr/>
            </a:pPr>
            <a:r>
              <a:rPr lang="fr-FR" kern="0" dirty="0" smtClean="0">
                <a:solidFill>
                  <a:srgbClr val="4D4D4D"/>
                </a:solidFill>
                <a:latin typeface="Arial"/>
              </a:rPr>
              <a:t>Design riche rapidement</a:t>
            </a:r>
          </a:p>
          <a:p>
            <a:pPr marL="742950" lvl="1" indent="-285750" defTabSz="914400" eaLnBrk="1" hangingPunct="1">
              <a:lnSpc>
                <a:spcPct val="100000"/>
              </a:lnSpc>
              <a:buBlip>
                <a:blip r:embed="rId4"/>
              </a:buBlip>
              <a:defRPr/>
            </a:pPr>
            <a:r>
              <a:rPr lang="fr-FR" kern="0" dirty="0" smtClean="0">
                <a:solidFill>
                  <a:srgbClr val="4D4D4D"/>
                </a:solidFill>
                <a:latin typeface="Arial"/>
              </a:rPr>
              <a:t>Meilleure productivité des développements</a:t>
            </a:r>
          </a:p>
          <a:p>
            <a:pPr marL="742950" lvl="1" indent="-285750" defTabSz="914400" eaLnBrk="1" hangingPunct="1">
              <a:lnSpc>
                <a:spcPct val="100000"/>
              </a:lnSpc>
              <a:buBlip>
                <a:blip r:embed="rId4"/>
              </a:buBlip>
              <a:defRPr/>
            </a:pPr>
            <a:r>
              <a:rPr lang="fr-FR" kern="0" dirty="0" smtClean="0">
                <a:solidFill>
                  <a:srgbClr val="4D4D4D"/>
                </a:solidFill>
                <a:latin typeface="Arial"/>
              </a:rPr>
              <a:t>Maintenance facilitée</a:t>
            </a:r>
          </a:p>
        </p:txBody>
      </p:sp>
      <p:sp>
        <p:nvSpPr>
          <p:cNvPr id="4" name="Espace réservé du numéro de diapositive 3"/>
          <p:cNvSpPr>
            <a:spLocks noGrp="1"/>
          </p:cNvSpPr>
          <p:nvPr>
            <p:ph type="sldNum" sz="quarter" idx="4"/>
          </p:nvPr>
        </p:nvSpPr>
        <p:spPr/>
        <p:txBody>
          <a:bodyPr/>
          <a:lstStyle/>
          <a:p>
            <a:fld id="{10C358E2-BEB3-40E5-9F87-0EBEE5901F9F}" type="slidenum">
              <a:rPr lang="en-US" smtClean="0"/>
              <a:pPr/>
              <a:t>56</a:t>
            </a:fld>
            <a:endParaRPr lang="en-US" dirty="0"/>
          </a:p>
        </p:txBody>
      </p:sp>
    </p:spTree>
  </p:cSld>
  <p:clrMapOvr>
    <a:masterClrMapping/>
  </p:clrMapOvr>
  <p:transition advTm="99606">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Scénario d’utilisation 3</a:t>
            </a:r>
            <a:endParaRPr lang="fr-FR" sz="3700" spc="-125" dirty="0">
              <a:ln w="3175">
                <a:noFill/>
              </a:ln>
              <a:solidFill>
                <a:schemeClr val="bg2"/>
              </a:solidFill>
              <a:latin typeface="Segoe Light" pitchFamily="34" charset="0"/>
              <a:cs typeface="Arial" charset="0"/>
            </a:endParaRPr>
          </a:p>
        </p:txBody>
      </p:sp>
      <p:sp>
        <p:nvSpPr>
          <p:cNvPr id="13" name="Espace réservé du contenu 5"/>
          <p:cNvSpPr>
            <a:spLocks noGrp="1"/>
          </p:cNvSpPr>
          <p:nvPr>
            <p:ph idx="4294967295"/>
          </p:nvPr>
        </p:nvSpPr>
        <p:spPr>
          <a:xfrm>
            <a:off x="381000" y="990600"/>
            <a:ext cx="8382000" cy="5730800"/>
          </a:xfrm>
          <a:prstGeom prst="rect">
            <a:avLst/>
          </a:prstGeom>
        </p:spPr>
        <p:txBody>
          <a:bodyPr/>
          <a:lstStyle/>
          <a:p>
            <a:pPr marL="342900" lvl="0" indent="-342900" defTabSz="914400" eaLnBrk="1" hangingPunct="1">
              <a:lnSpc>
                <a:spcPct val="100000"/>
              </a:lnSpc>
              <a:buBlip>
                <a:blip r:embed="rId3"/>
              </a:buBlip>
              <a:defRPr/>
            </a:pPr>
            <a:r>
              <a:rPr lang="fr-FR" sz="2200" b="1" kern="0" dirty="0" smtClean="0">
                <a:solidFill>
                  <a:srgbClr val="4D4D4D"/>
                </a:solidFill>
                <a:latin typeface="Arial"/>
              </a:rPr>
              <a:t>Fiche</a:t>
            </a:r>
          </a:p>
          <a:p>
            <a:pPr marL="742950" lvl="1" indent="-285750" defTabSz="914400" eaLnBrk="1" hangingPunct="1">
              <a:lnSpc>
                <a:spcPct val="100000"/>
              </a:lnSpc>
              <a:buBlip>
                <a:blip r:embed="rId4"/>
              </a:buBlip>
              <a:defRPr/>
            </a:pPr>
            <a:r>
              <a:rPr lang="fr-FR" kern="0" dirty="0" smtClean="0">
                <a:solidFill>
                  <a:srgbClr val="4D4D4D"/>
                </a:solidFill>
                <a:latin typeface="Arial"/>
              </a:rPr>
              <a:t>Nom : </a:t>
            </a:r>
            <a:r>
              <a:rPr lang="fr-FR" kern="0" dirty="0" err="1" smtClean="0">
                <a:solidFill>
                  <a:srgbClr val="4D4D4D"/>
                </a:solidFill>
                <a:latin typeface="Arial"/>
              </a:rPr>
              <a:t>Aravidan</a:t>
            </a:r>
            <a:r>
              <a:rPr lang="fr-FR" kern="0" dirty="0" smtClean="0">
                <a:solidFill>
                  <a:srgbClr val="4D4D4D"/>
                </a:solidFill>
                <a:latin typeface="Arial"/>
              </a:rPr>
              <a:t> </a:t>
            </a:r>
            <a:r>
              <a:rPr lang="fr-FR" kern="0" dirty="0" err="1" smtClean="0">
                <a:solidFill>
                  <a:srgbClr val="4D4D4D"/>
                </a:solidFill>
                <a:latin typeface="Arial"/>
              </a:rPr>
              <a:t>Mahendran</a:t>
            </a:r>
            <a:endParaRPr lang="fr-FR"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smtClean="0">
                <a:solidFill>
                  <a:srgbClr val="4D4D4D"/>
                </a:solidFill>
                <a:latin typeface="Arial"/>
              </a:rPr>
              <a:t>Poste : Chef de projet PHP </a:t>
            </a:r>
          </a:p>
          <a:p>
            <a:pPr marL="742950" lvl="1" indent="-285750" defTabSz="914400" eaLnBrk="1" hangingPunct="1">
              <a:lnSpc>
                <a:spcPct val="100000"/>
              </a:lnSpc>
              <a:buBlip>
                <a:blip r:embed="rId4"/>
              </a:buBlip>
              <a:defRPr/>
            </a:pPr>
            <a:r>
              <a:rPr lang="fr-FR" kern="0" dirty="0" smtClean="0">
                <a:solidFill>
                  <a:srgbClr val="4D4D4D"/>
                </a:solidFill>
                <a:latin typeface="Arial"/>
              </a:rPr>
              <a:t>Société : Tamoul Society</a:t>
            </a:r>
          </a:p>
          <a:p>
            <a:pPr marL="342900" lvl="0" indent="-342900" defTabSz="914400" eaLnBrk="1" hangingPunct="1">
              <a:lnSpc>
                <a:spcPct val="100000"/>
              </a:lnSpc>
              <a:buNone/>
              <a:defRPr/>
            </a:pPr>
            <a:endParaRPr lang="fr-FR" sz="14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Contexte</a:t>
            </a:r>
          </a:p>
          <a:p>
            <a:pPr marL="742950" lvl="1" indent="-285750" defTabSz="914400" eaLnBrk="1" hangingPunct="1">
              <a:lnSpc>
                <a:spcPct val="100000"/>
              </a:lnSpc>
              <a:buBlip>
                <a:blip r:embed="rId4"/>
              </a:buBlip>
              <a:defRPr/>
            </a:pPr>
            <a:r>
              <a:rPr lang="fr-FR" kern="0" dirty="0" smtClean="0">
                <a:solidFill>
                  <a:srgbClr val="4D4D4D"/>
                </a:solidFill>
                <a:latin typeface="Arial"/>
              </a:rPr>
              <a:t>Réalisation d’une vidéothèque pour les professionnels</a:t>
            </a:r>
          </a:p>
          <a:p>
            <a:pPr marL="742950" lvl="1" indent="-285750" defTabSz="914400" eaLnBrk="1" hangingPunct="1">
              <a:lnSpc>
                <a:spcPct val="100000"/>
              </a:lnSpc>
              <a:buBlip>
                <a:blip r:embed="rId4"/>
              </a:buBlip>
              <a:defRPr/>
            </a:pPr>
            <a:r>
              <a:rPr lang="fr-FR" kern="0" dirty="0" smtClean="0">
                <a:solidFill>
                  <a:srgbClr val="4D4D4D"/>
                </a:solidFill>
                <a:latin typeface="Arial"/>
              </a:rPr>
              <a:t>Equipe à la triste culture PHP</a:t>
            </a:r>
          </a:p>
          <a:p>
            <a:pPr marL="742950" lvl="1" indent="-285750" defTabSz="914400" eaLnBrk="1" hangingPunct="1">
              <a:lnSpc>
                <a:spcPct val="100000"/>
              </a:lnSpc>
              <a:buBlip>
                <a:blip r:embed="rId4"/>
              </a:buBlip>
              <a:defRPr/>
            </a:pPr>
            <a:r>
              <a:rPr lang="fr-FR" kern="0" dirty="0" smtClean="0">
                <a:solidFill>
                  <a:srgbClr val="4D4D4D"/>
                </a:solidFill>
                <a:latin typeface="Arial"/>
              </a:rPr>
              <a:t>Diffusion : 500 utilisateurs</a:t>
            </a:r>
          </a:p>
          <a:p>
            <a:pPr marL="342900" lvl="0" indent="-342900" defTabSz="914400" eaLnBrk="1" hangingPunct="1">
              <a:lnSpc>
                <a:spcPct val="100000"/>
              </a:lnSpc>
              <a:buNone/>
              <a:defRPr/>
            </a:pPr>
            <a:endParaRPr lang="fr-FR" sz="14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Objectifs</a:t>
            </a:r>
          </a:p>
          <a:p>
            <a:pPr marL="742950" lvl="1" indent="-285750" defTabSz="914400" eaLnBrk="1" hangingPunct="1">
              <a:lnSpc>
                <a:spcPct val="100000"/>
              </a:lnSpc>
              <a:buBlip>
                <a:blip r:embed="rId4"/>
              </a:buBlip>
              <a:defRPr/>
            </a:pPr>
            <a:r>
              <a:rPr lang="fr-FR" kern="0" dirty="0" smtClean="0">
                <a:solidFill>
                  <a:srgbClr val="4D4D4D"/>
                </a:solidFill>
                <a:latin typeface="Arial"/>
              </a:rPr>
              <a:t>Remplacer le client léger obsolète</a:t>
            </a:r>
          </a:p>
          <a:p>
            <a:pPr marL="742950" lvl="1" indent="-285750" defTabSz="914400" eaLnBrk="1" hangingPunct="1">
              <a:lnSpc>
                <a:spcPct val="100000"/>
              </a:lnSpc>
              <a:buBlip>
                <a:blip r:embed="rId4"/>
              </a:buBlip>
              <a:defRPr/>
            </a:pPr>
            <a:r>
              <a:rPr lang="fr-FR" kern="0" dirty="0" smtClean="0">
                <a:solidFill>
                  <a:srgbClr val="4D4D4D"/>
                </a:solidFill>
                <a:latin typeface="Arial"/>
              </a:rPr>
              <a:t>Interface graphique la plus ressemblante à une application bureau</a:t>
            </a:r>
          </a:p>
          <a:p>
            <a:pPr marL="742950" lvl="1" indent="-285750" defTabSz="914400" eaLnBrk="1" hangingPunct="1">
              <a:lnSpc>
                <a:spcPct val="100000"/>
              </a:lnSpc>
              <a:buBlip>
                <a:blip r:embed="rId4"/>
              </a:buBlip>
              <a:defRPr/>
            </a:pPr>
            <a:r>
              <a:rPr lang="fr-FR" kern="0" dirty="0" smtClean="0">
                <a:solidFill>
                  <a:srgbClr val="4D4D4D"/>
                </a:solidFill>
                <a:latin typeface="Arial"/>
              </a:rPr>
              <a:t>Facile à déployer</a:t>
            </a:r>
          </a:p>
          <a:p>
            <a:pPr marL="742950" lvl="1" indent="-285750" defTabSz="914400" eaLnBrk="1" hangingPunct="1">
              <a:lnSpc>
                <a:spcPct val="100000"/>
              </a:lnSpc>
              <a:buBlip>
                <a:blip r:embed="rId4"/>
              </a:buBlip>
              <a:defRPr/>
            </a:pPr>
            <a:r>
              <a:rPr lang="fr-FR" kern="0" dirty="0" smtClean="0">
                <a:solidFill>
                  <a:srgbClr val="4D4D4D"/>
                </a:solidFill>
                <a:latin typeface="Arial"/>
              </a:rPr>
              <a:t>Simple d’utilisation</a:t>
            </a:r>
          </a:p>
          <a:p>
            <a:pPr marL="742950" lvl="1" indent="-285750" defTabSz="914400" eaLnBrk="1" hangingPunct="1">
              <a:lnSpc>
                <a:spcPct val="100000"/>
              </a:lnSpc>
              <a:buBlip>
                <a:blip r:embed="rId4"/>
              </a:buBlip>
              <a:defRPr/>
            </a:pPr>
            <a:r>
              <a:rPr lang="fr-FR" kern="0" dirty="0" smtClean="0">
                <a:solidFill>
                  <a:srgbClr val="4D4D4D"/>
                </a:solidFill>
                <a:latin typeface="Arial"/>
              </a:rPr>
              <a:t>Gestion poussée des médias</a:t>
            </a:r>
          </a:p>
        </p:txBody>
      </p:sp>
      <p:sp>
        <p:nvSpPr>
          <p:cNvPr id="4" name="Espace réservé du numéro de diapositive 3"/>
          <p:cNvSpPr>
            <a:spLocks noGrp="1"/>
          </p:cNvSpPr>
          <p:nvPr>
            <p:ph type="sldNum" sz="quarter" idx="4"/>
          </p:nvPr>
        </p:nvSpPr>
        <p:spPr/>
        <p:txBody>
          <a:bodyPr/>
          <a:lstStyle/>
          <a:p>
            <a:fld id="{10C358E2-BEB3-40E5-9F87-0EBEE5901F9F}" type="slidenum">
              <a:rPr lang="en-US" smtClean="0"/>
              <a:pPr/>
              <a:t>57</a:t>
            </a:fld>
            <a:endParaRPr lang="en-US" dirty="0"/>
          </a:p>
        </p:txBody>
      </p:sp>
      <p:pic>
        <p:nvPicPr>
          <p:cNvPr id="1028" name="Picture 4"/>
          <p:cNvPicPr>
            <a:picLocks noChangeAspect="1" noChangeArrowheads="1"/>
          </p:cNvPicPr>
          <p:nvPr/>
        </p:nvPicPr>
        <p:blipFill>
          <a:blip r:embed="rId5" cstate="print"/>
          <a:srcRect/>
          <a:stretch>
            <a:fillRect/>
          </a:stretch>
        </p:blipFill>
        <p:spPr bwMode="auto">
          <a:xfrm>
            <a:off x="6237186" y="990600"/>
            <a:ext cx="1611414" cy="1885950"/>
          </a:xfrm>
          <a:prstGeom prst="rect">
            <a:avLst/>
          </a:prstGeom>
          <a:noFill/>
          <a:ln w="9525">
            <a:noFill/>
            <a:miter lim="800000"/>
            <a:headEnd/>
            <a:tailEnd/>
          </a:ln>
        </p:spPr>
      </p:pic>
    </p:spTree>
  </p:cSld>
  <p:clrMapOvr>
    <a:masterClrMapping/>
  </p:clrMapOvr>
  <p:transition advTm="142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Scénario d’utilisation 3 : Solution</a:t>
            </a:r>
            <a:endParaRPr lang="fr-FR" sz="3700" spc="-125" dirty="0">
              <a:ln w="3175">
                <a:noFill/>
              </a:ln>
              <a:solidFill>
                <a:schemeClr val="bg2"/>
              </a:solidFill>
              <a:latin typeface="Segoe Light" pitchFamily="34" charset="0"/>
              <a:cs typeface="Arial" charset="0"/>
            </a:endParaRPr>
          </a:p>
        </p:txBody>
      </p:sp>
      <p:sp>
        <p:nvSpPr>
          <p:cNvPr id="13" name="Espace réservé du contenu 5"/>
          <p:cNvSpPr>
            <a:spLocks noGrp="1"/>
          </p:cNvSpPr>
          <p:nvPr>
            <p:ph idx="4294967295"/>
          </p:nvPr>
        </p:nvSpPr>
        <p:spPr>
          <a:xfrm>
            <a:off x="381000" y="988043"/>
            <a:ext cx="8382000" cy="4899803"/>
          </a:xfrm>
          <a:prstGeom prst="rect">
            <a:avLst/>
          </a:prstGeom>
        </p:spPr>
        <p:txBody>
          <a:bodyPr/>
          <a:lstStyle/>
          <a:p>
            <a:pPr marL="342900" lvl="0" indent="-342900" defTabSz="914400" eaLnBrk="1" hangingPunct="1">
              <a:lnSpc>
                <a:spcPct val="100000"/>
              </a:lnSpc>
              <a:buBlip>
                <a:blip r:embed="rId3"/>
              </a:buBlip>
              <a:defRPr/>
            </a:pPr>
            <a:r>
              <a:rPr lang="fr-FR" sz="2200" b="1" kern="0" dirty="0" smtClean="0">
                <a:solidFill>
                  <a:srgbClr val="4D4D4D"/>
                </a:solidFill>
                <a:latin typeface="Arial"/>
              </a:rPr>
              <a:t>Microsoft Silverlight | Adobe Flex</a:t>
            </a:r>
          </a:p>
          <a:p>
            <a:pPr marL="742950" lvl="1" indent="-285750" defTabSz="914400" eaLnBrk="1" hangingPunct="1">
              <a:lnSpc>
                <a:spcPct val="100000"/>
              </a:lnSpc>
              <a:buBlip>
                <a:blip r:embed="rId4"/>
              </a:buBlip>
              <a:defRPr/>
            </a:pPr>
            <a:r>
              <a:rPr lang="fr-FR" kern="0" dirty="0" smtClean="0">
                <a:solidFill>
                  <a:srgbClr val="4D4D4D"/>
                </a:solidFill>
                <a:latin typeface="Arial"/>
              </a:rPr>
              <a:t>Performances et ergonomie équivalentes</a:t>
            </a:r>
          </a:p>
          <a:p>
            <a:pPr marL="742950" lvl="1" indent="-285750" defTabSz="914400" eaLnBrk="1" hangingPunct="1">
              <a:lnSpc>
                <a:spcPct val="100000"/>
              </a:lnSpc>
              <a:buBlip>
                <a:blip r:embed="rId4"/>
              </a:buBlip>
              <a:defRPr/>
            </a:pPr>
            <a:r>
              <a:rPr lang="fr-FR" kern="0" dirty="0" smtClean="0">
                <a:solidFill>
                  <a:srgbClr val="4D4D4D"/>
                </a:solidFill>
                <a:latin typeface="Arial"/>
              </a:rPr>
              <a:t>Coût d’entrée sur la technologie</a:t>
            </a:r>
          </a:p>
          <a:p>
            <a:pPr marL="742950" lvl="1" indent="-285750" defTabSz="914400" eaLnBrk="1" hangingPunct="1">
              <a:lnSpc>
                <a:spcPct val="100000"/>
              </a:lnSpc>
              <a:buBlip>
                <a:blip r:embed="rId4"/>
              </a:buBlip>
              <a:defRPr/>
            </a:pPr>
            <a:r>
              <a:rPr lang="fr-FR" kern="0" dirty="0" smtClean="0">
                <a:solidFill>
                  <a:srgbClr val="4D4D4D"/>
                </a:solidFill>
                <a:latin typeface="Arial"/>
              </a:rPr>
              <a:t>Distribution aisée</a:t>
            </a:r>
          </a:p>
          <a:p>
            <a:pPr marL="742950" lvl="1" indent="-285750" defTabSz="914400" eaLnBrk="1" hangingPunct="1">
              <a:lnSpc>
                <a:spcPct val="100000"/>
              </a:lnSpc>
              <a:buBlip>
                <a:blip r:embed="rId4"/>
              </a:buBlip>
              <a:defRPr/>
            </a:pPr>
            <a:r>
              <a:rPr lang="fr-FR" kern="0" dirty="0" smtClean="0">
                <a:solidFill>
                  <a:srgbClr val="4D4D4D"/>
                </a:solidFill>
                <a:latin typeface="Arial"/>
              </a:rPr>
              <a:t>Maintenance facilitée</a:t>
            </a:r>
          </a:p>
          <a:p>
            <a:pPr marL="742950" lvl="1" indent="-285750" defTabSz="914400" eaLnBrk="1" hangingPunct="1">
              <a:lnSpc>
                <a:spcPct val="100000"/>
              </a:lnSpc>
              <a:buBlip>
                <a:blip r:embed="rId4"/>
              </a:buBlip>
              <a:defRPr/>
            </a:pPr>
            <a:r>
              <a:rPr lang="fr-FR" kern="0" dirty="0" smtClean="0">
                <a:solidFill>
                  <a:srgbClr val="4D4D4D"/>
                </a:solidFill>
                <a:latin typeface="Arial"/>
              </a:rPr>
              <a:t>Gestion des médias innovante (animation, effets,…)</a:t>
            </a:r>
          </a:p>
          <a:p>
            <a:pPr marL="342900" lvl="0" indent="-342900" defTabSz="914400" eaLnBrk="1" hangingPunct="1">
              <a:lnSpc>
                <a:spcPct val="100000"/>
              </a:lnSpc>
              <a:buBlip>
                <a:blip r:embed="rId3"/>
              </a:buBlip>
              <a:defRPr/>
            </a:pPr>
            <a:endParaRPr lang="fr-FR" sz="22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Côté Flex</a:t>
            </a:r>
            <a:endParaRPr lang="fr-FR" sz="1900" b="1"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smtClean="0">
                <a:solidFill>
                  <a:srgbClr val="4D4D4D"/>
                </a:solidFill>
                <a:latin typeface="Arial"/>
              </a:rPr>
              <a:t>Ouverture de l’application sur Internet</a:t>
            </a:r>
          </a:p>
          <a:p>
            <a:pPr marL="342900" lvl="0" indent="-342900" defTabSz="914400" eaLnBrk="1" hangingPunct="1">
              <a:lnSpc>
                <a:spcPct val="100000"/>
              </a:lnSpc>
              <a:buBlip>
                <a:blip r:embed="rId3"/>
              </a:buBlip>
              <a:defRPr/>
            </a:pPr>
            <a:endParaRPr lang="fr-FR" sz="19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Côté Silverlight</a:t>
            </a:r>
          </a:p>
          <a:p>
            <a:pPr marL="742950" lvl="1" indent="-285750" defTabSz="914400" eaLnBrk="1" hangingPunct="1">
              <a:lnSpc>
                <a:spcPct val="100000"/>
              </a:lnSpc>
              <a:buBlip>
                <a:blip r:embed="rId4"/>
              </a:buBlip>
              <a:defRPr/>
            </a:pPr>
            <a:r>
              <a:rPr lang="fr-FR" kern="0" dirty="0" smtClean="0">
                <a:solidFill>
                  <a:srgbClr val="4D4D4D"/>
                </a:solidFill>
                <a:latin typeface="Arial"/>
              </a:rPr>
              <a:t>Disponibilité des compétences Microsoft</a:t>
            </a:r>
          </a:p>
          <a:p>
            <a:pPr marL="342900" lvl="0" indent="-342900" defTabSz="914400" eaLnBrk="1" hangingPunct="1">
              <a:lnSpc>
                <a:spcPct val="100000"/>
              </a:lnSpc>
              <a:buBlip>
                <a:blip r:embed="rId3"/>
              </a:buBlip>
              <a:defRPr/>
            </a:pPr>
            <a:endParaRPr lang="fr-FR" sz="2200" b="1" kern="0" dirty="0" smtClean="0">
              <a:solidFill>
                <a:srgbClr val="4D4D4D"/>
              </a:solidFill>
              <a:latin typeface="Arial"/>
            </a:endParaRPr>
          </a:p>
        </p:txBody>
      </p:sp>
      <p:sp>
        <p:nvSpPr>
          <p:cNvPr id="4" name="Espace réservé du numéro de diapositive 3"/>
          <p:cNvSpPr>
            <a:spLocks noGrp="1"/>
          </p:cNvSpPr>
          <p:nvPr>
            <p:ph type="sldNum" sz="quarter" idx="4"/>
          </p:nvPr>
        </p:nvSpPr>
        <p:spPr/>
        <p:txBody>
          <a:bodyPr/>
          <a:lstStyle/>
          <a:p>
            <a:fld id="{10C358E2-BEB3-40E5-9F87-0EBEE5901F9F}" type="slidenum">
              <a:rPr lang="en-US" smtClean="0"/>
              <a:pPr/>
              <a:t>58</a:t>
            </a:fld>
            <a:endParaRPr lang="en-US" dirty="0"/>
          </a:p>
        </p:txBody>
      </p:sp>
    </p:spTree>
  </p:cSld>
  <p:clrMapOvr>
    <a:masterClrMapping/>
  </p:clrMapOvr>
  <p:transition advTm="3417">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Scénario d’utilisation 4</a:t>
            </a:r>
            <a:endParaRPr lang="fr-FR" sz="3700" spc="-125" dirty="0">
              <a:ln w="3175">
                <a:noFill/>
              </a:ln>
              <a:solidFill>
                <a:schemeClr val="bg2"/>
              </a:solidFill>
              <a:latin typeface="Segoe Light" pitchFamily="34" charset="0"/>
              <a:cs typeface="Arial" charset="0"/>
            </a:endParaRPr>
          </a:p>
        </p:txBody>
      </p:sp>
      <p:sp>
        <p:nvSpPr>
          <p:cNvPr id="13" name="Espace réservé du contenu 5"/>
          <p:cNvSpPr>
            <a:spLocks noGrp="1"/>
          </p:cNvSpPr>
          <p:nvPr>
            <p:ph idx="4294967295"/>
          </p:nvPr>
        </p:nvSpPr>
        <p:spPr>
          <a:xfrm>
            <a:off x="381000" y="990600"/>
            <a:ext cx="8382000" cy="5730800"/>
          </a:xfrm>
          <a:prstGeom prst="rect">
            <a:avLst/>
          </a:prstGeom>
        </p:spPr>
        <p:txBody>
          <a:bodyPr/>
          <a:lstStyle/>
          <a:p>
            <a:pPr marL="342900" lvl="0" indent="-342900" defTabSz="914400" eaLnBrk="1" hangingPunct="1">
              <a:lnSpc>
                <a:spcPct val="100000"/>
              </a:lnSpc>
              <a:buBlip>
                <a:blip r:embed="rId3"/>
              </a:buBlip>
              <a:defRPr/>
            </a:pPr>
            <a:r>
              <a:rPr lang="fr-FR" sz="2200" b="1" kern="0" dirty="0" smtClean="0">
                <a:solidFill>
                  <a:srgbClr val="4D4D4D"/>
                </a:solidFill>
                <a:latin typeface="Arial"/>
              </a:rPr>
              <a:t>Fiche</a:t>
            </a:r>
          </a:p>
          <a:p>
            <a:pPr marL="742950" lvl="1" indent="-285750" defTabSz="914400" eaLnBrk="1" hangingPunct="1">
              <a:lnSpc>
                <a:spcPct val="100000"/>
              </a:lnSpc>
              <a:buBlip>
                <a:blip r:embed="rId4"/>
              </a:buBlip>
              <a:defRPr/>
            </a:pPr>
            <a:r>
              <a:rPr lang="fr-FR" kern="0" dirty="0" smtClean="0">
                <a:solidFill>
                  <a:srgbClr val="4D4D4D"/>
                </a:solidFill>
                <a:latin typeface="Arial"/>
              </a:rPr>
              <a:t>Nom : Rémi </a:t>
            </a:r>
            <a:r>
              <a:rPr lang="fr-FR" kern="0" dirty="0" err="1" smtClean="0">
                <a:solidFill>
                  <a:srgbClr val="4D4D4D"/>
                </a:solidFill>
                <a:latin typeface="Arial"/>
              </a:rPr>
              <a:t>Kro</a:t>
            </a:r>
            <a:r>
              <a:rPr lang="fr-FR" kern="0" dirty="0" smtClean="0">
                <a:solidFill>
                  <a:srgbClr val="4D4D4D"/>
                </a:solidFill>
                <a:latin typeface="Arial"/>
              </a:rPr>
              <a:t>$</a:t>
            </a:r>
            <a:r>
              <a:rPr lang="fr-FR" kern="0" dirty="0" err="1" smtClean="0">
                <a:solidFill>
                  <a:srgbClr val="4D4D4D"/>
                </a:solidFill>
                <a:latin typeface="Arial"/>
              </a:rPr>
              <a:t>oft</a:t>
            </a:r>
            <a:endParaRPr lang="fr-FR"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smtClean="0">
                <a:solidFill>
                  <a:srgbClr val="4D4D4D"/>
                </a:solidFill>
                <a:latin typeface="Arial"/>
              </a:rPr>
              <a:t>Poste : </a:t>
            </a:r>
            <a:r>
              <a:rPr lang="fr-FR" kern="0" dirty="0" err="1" smtClean="0">
                <a:solidFill>
                  <a:srgbClr val="4D4D4D"/>
                </a:solidFill>
                <a:latin typeface="Arial"/>
              </a:rPr>
              <a:t>Big</a:t>
            </a:r>
            <a:r>
              <a:rPr lang="fr-FR" kern="0" dirty="0" smtClean="0">
                <a:solidFill>
                  <a:srgbClr val="4D4D4D"/>
                </a:solidFill>
                <a:latin typeface="Arial"/>
              </a:rPr>
              <a:t> Boss</a:t>
            </a:r>
          </a:p>
          <a:p>
            <a:pPr marL="742950" lvl="1" indent="-285750" defTabSz="914400" eaLnBrk="1" hangingPunct="1">
              <a:lnSpc>
                <a:spcPct val="100000"/>
              </a:lnSpc>
              <a:buBlip>
                <a:blip r:embed="rId4"/>
              </a:buBlip>
              <a:defRPr/>
            </a:pPr>
            <a:r>
              <a:rPr lang="fr-FR" kern="0" dirty="0" smtClean="0">
                <a:solidFill>
                  <a:srgbClr val="4D4D4D"/>
                </a:solidFill>
                <a:latin typeface="Arial"/>
              </a:rPr>
              <a:t>Société : I Love </a:t>
            </a:r>
            <a:r>
              <a:rPr lang="fr-FR" kern="0" dirty="0" err="1" smtClean="0">
                <a:solidFill>
                  <a:srgbClr val="4D4D4D"/>
                </a:solidFill>
                <a:latin typeface="Arial"/>
              </a:rPr>
              <a:t>Micro$oft</a:t>
            </a:r>
            <a:endParaRPr lang="fr-FR" kern="0" dirty="0" smtClean="0">
              <a:solidFill>
                <a:srgbClr val="4D4D4D"/>
              </a:solidFill>
              <a:latin typeface="Arial"/>
            </a:endParaRPr>
          </a:p>
          <a:p>
            <a:pPr marL="342900" lvl="0" indent="-342900" defTabSz="914400" eaLnBrk="1" hangingPunct="1">
              <a:lnSpc>
                <a:spcPct val="100000"/>
              </a:lnSpc>
              <a:buNone/>
              <a:defRPr/>
            </a:pPr>
            <a:endParaRPr lang="fr-FR" sz="14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Contexte</a:t>
            </a:r>
          </a:p>
          <a:p>
            <a:pPr marL="742950" lvl="1" indent="-285750" defTabSz="914400" eaLnBrk="1" hangingPunct="1">
              <a:lnSpc>
                <a:spcPct val="100000"/>
              </a:lnSpc>
              <a:buBlip>
                <a:blip r:embed="rId4"/>
              </a:buBlip>
              <a:defRPr/>
            </a:pPr>
            <a:r>
              <a:rPr lang="fr-FR" kern="0" dirty="0" smtClean="0">
                <a:solidFill>
                  <a:srgbClr val="4D4D4D"/>
                </a:solidFill>
                <a:latin typeface="Arial"/>
              </a:rPr>
              <a:t>Concurrencer </a:t>
            </a:r>
            <a:r>
              <a:rPr lang="fr-FR" kern="0" dirty="0" err="1" smtClean="0">
                <a:solidFill>
                  <a:srgbClr val="4D4D4D"/>
                </a:solidFill>
                <a:latin typeface="Arial"/>
              </a:rPr>
              <a:t>GoogleDocs</a:t>
            </a:r>
            <a:endParaRPr lang="fr-FR"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smtClean="0">
                <a:solidFill>
                  <a:srgbClr val="4D4D4D"/>
                </a:solidFill>
                <a:latin typeface="Arial"/>
              </a:rPr>
              <a:t>Grosse équipe de .</a:t>
            </a:r>
            <a:r>
              <a:rPr lang="fr-FR" kern="0" dirty="0" err="1" smtClean="0">
                <a:solidFill>
                  <a:srgbClr val="4D4D4D"/>
                </a:solidFill>
                <a:latin typeface="Arial"/>
              </a:rPr>
              <a:t>Netiste</a:t>
            </a:r>
            <a:endParaRPr lang="fr-FR" kern="0" dirty="0" smtClean="0">
              <a:solidFill>
                <a:srgbClr val="4D4D4D"/>
              </a:solidFill>
              <a:latin typeface="Arial"/>
            </a:endParaRPr>
          </a:p>
          <a:p>
            <a:pPr marL="342900" lvl="0" indent="-342900" defTabSz="914400" eaLnBrk="1" hangingPunct="1">
              <a:lnSpc>
                <a:spcPct val="100000"/>
              </a:lnSpc>
              <a:buNone/>
              <a:defRPr/>
            </a:pPr>
            <a:endParaRPr lang="fr-FR" sz="14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Objectifs</a:t>
            </a:r>
          </a:p>
          <a:p>
            <a:pPr marL="742950" lvl="1" indent="-285750" defTabSz="914400" eaLnBrk="1" hangingPunct="1">
              <a:lnSpc>
                <a:spcPct val="100000"/>
              </a:lnSpc>
              <a:buBlip>
                <a:blip r:embed="rId4"/>
              </a:buBlip>
              <a:defRPr/>
            </a:pPr>
            <a:r>
              <a:rPr lang="fr-FR" kern="0" dirty="0" smtClean="0">
                <a:solidFill>
                  <a:srgbClr val="4D4D4D"/>
                </a:solidFill>
                <a:latin typeface="Arial"/>
              </a:rPr>
              <a:t>Interfacer avec la suite Microsoft Office</a:t>
            </a:r>
          </a:p>
          <a:p>
            <a:pPr marL="742950" lvl="1" indent="-285750" defTabSz="914400" eaLnBrk="1" hangingPunct="1">
              <a:lnSpc>
                <a:spcPct val="100000"/>
              </a:lnSpc>
              <a:buBlip>
                <a:blip r:embed="rId4"/>
              </a:buBlip>
              <a:defRPr/>
            </a:pPr>
            <a:r>
              <a:rPr lang="fr-FR" kern="0" dirty="0" smtClean="0">
                <a:solidFill>
                  <a:srgbClr val="4D4D4D"/>
                </a:solidFill>
                <a:latin typeface="Arial"/>
              </a:rPr>
              <a:t>Ergonomie poussée</a:t>
            </a:r>
          </a:p>
          <a:p>
            <a:pPr marL="742950" lvl="1" indent="-285750" defTabSz="914400" eaLnBrk="1" hangingPunct="1">
              <a:lnSpc>
                <a:spcPct val="100000"/>
              </a:lnSpc>
              <a:buBlip>
                <a:blip r:embed="rId4"/>
              </a:buBlip>
              <a:defRPr/>
            </a:pPr>
            <a:r>
              <a:rPr lang="fr-FR" kern="0" dirty="0" smtClean="0">
                <a:solidFill>
                  <a:srgbClr val="4D4D4D"/>
                </a:solidFill>
                <a:latin typeface="Arial"/>
              </a:rPr>
              <a:t>Rapidité d’exécution</a:t>
            </a:r>
          </a:p>
          <a:p>
            <a:pPr marL="742950" lvl="1" indent="-285750" defTabSz="914400" eaLnBrk="1" hangingPunct="1">
              <a:lnSpc>
                <a:spcPct val="100000"/>
              </a:lnSpc>
              <a:buBlip>
                <a:blip r:embed="rId4"/>
              </a:buBlip>
              <a:defRPr/>
            </a:pPr>
            <a:endParaRPr lang="fr-FR" kern="0" dirty="0" smtClean="0">
              <a:solidFill>
                <a:srgbClr val="4D4D4D"/>
              </a:solidFill>
              <a:latin typeface="Arial"/>
            </a:endParaRPr>
          </a:p>
          <a:p>
            <a:pPr marL="742950" lvl="1" indent="-285750" defTabSz="914400" eaLnBrk="1" hangingPunct="1">
              <a:lnSpc>
                <a:spcPct val="100000"/>
              </a:lnSpc>
              <a:buBlip>
                <a:blip r:embed="rId4"/>
              </a:buBlip>
              <a:defRPr/>
            </a:pPr>
            <a:endParaRPr lang="fr-FR" kern="0" dirty="0" smtClean="0">
              <a:solidFill>
                <a:srgbClr val="4D4D4D"/>
              </a:solidFill>
              <a:latin typeface="Arial"/>
            </a:endParaRPr>
          </a:p>
          <a:p>
            <a:pPr marL="742950" lvl="1" indent="-285750" defTabSz="914400" eaLnBrk="1" hangingPunct="1">
              <a:lnSpc>
                <a:spcPct val="100000"/>
              </a:lnSpc>
              <a:buBlip>
                <a:blip r:embed="rId4"/>
              </a:buBlip>
              <a:defRPr/>
            </a:pPr>
            <a:endParaRPr lang="fr-FR" kern="0" dirty="0" smtClean="0">
              <a:solidFill>
                <a:srgbClr val="4D4D4D"/>
              </a:solidFill>
              <a:latin typeface="Arial"/>
            </a:endParaRPr>
          </a:p>
        </p:txBody>
      </p:sp>
      <p:sp>
        <p:nvSpPr>
          <p:cNvPr id="6" name="Espace réservé du numéro de diapositive 5"/>
          <p:cNvSpPr>
            <a:spLocks noGrp="1"/>
          </p:cNvSpPr>
          <p:nvPr>
            <p:ph type="sldNum" sz="quarter" idx="4"/>
          </p:nvPr>
        </p:nvSpPr>
        <p:spPr/>
        <p:txBody>
          <a:bodyPr/>
          <a:lstStyle/>
          <a:p>
            <a:fld id="{10C358E2-BEB3-40E5-9F87-0EBEE5901F9F}" type="slidenum">
              <a:rPr lang="en-US" smtClean="0"/>
              <a:pPr/>
              <a:t>59</a:t>
            </a:fld>
            <a:endParaRPr lang="en-US" dirty="0"/>
          </a:p>
        </p:txBody>
      </p:sp>
      <p:pic>
        <p:nvPicPr>
          <p:cNvPr id="7" name="Picture 5"/>
          <p:cNvPicPr>
            <a:picLocks noChangeAspect="1" noChangeArrowheads="1"/>
          </p:cNvPicPr>
          <p:nvPr/>
        </p:nvPicPr>
        <p:blipFill>
          <a:blip r:embed="rId5" cstate="print"/>
          <a:srcRect/>
          <a:stretch>
            <a:fillRect/>
          </a:stretch>
        </p:blipFill>
        <p:spPr bwMode="auto">
          <a:xfrm>
            <a:off x="6629400" y="1246949"/>
            <a:ext cx="1343025" cy="1801051"/>
          </a:xfrm>
          <a:prstGeom prst="rect">
            <a:avLst/>
          </a:prstGeom>
          <a:noFill/>
          <a:ln w="9525">
            <a:noFill/>
            <a:miter lim="800000"/>
            <a:headEnd/>
            <a:tailEnd/>
          </a:ln>
        </p:spPr>
      </p:pic>
    </p:spTree>
  </p:cSld>
  <p:clrMapOvr>
    <a:masterClrMapping/>
  </p:clrMapOvr>
  <p:transition advTm="362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914401"/>
            <a:ext cx="9171695" cy="5410200"/>
          </a:xfrm>
          <a:prstGeom prst="rect">
            <a:avLst/>
          </a:prstGeom>
          <a:noFill/>
          <a:ln w="9525">
            <a:noFill/>
            <a:miter lim="800000"/>
            <a:headEnd/>
            <a:tailEnd/>
          </a:ln>
        </p:spPr>
      </p:pic>
      <p:sp>
        <p:nvSpPr>
          <p:cNvPr id="5" name="Titre 3"/>
          <p:cNvSpPr>
            <a:spLocks noGrp="1"/>
          </p:cNvSpPr>
          <p:nvPr>
            <p:ph type="title"/>
          </p:nvPr>
        </p:nvSpPr>
        <p:spPr>
          <a:xfrm>
            <a:off x="1295400" y="244446"/>
            <a:ext cx="6019800" cy="512448"/>
          </a:xfrm>
        </p:spPr>
        <p:txBody>
          <a:bodyPr/>
          <a:lstStyle/>
          <a:p>
            <a:r>
              <a:rPr lang="fr-FR" dirty="0" smtClean="0"/>
              <a:t>Modèle Web 1.X</a:t>
            </a:r>
            <a:endParaRPr lang="fr-FR" dirty="0"/>
          </a:p>
        </p:txBody>
      </p:sp>
      <p:pic>
        <p:nvPicPr>
          <p:cNvPr id="6" name="Picture 4"/>
          <p:cNvPicPr>
            <a:picLocks noChangeAspect="1" noChangeArrowheads="1"/>
          </p:cNvPicPr>
          <p:nvPr/>
        </p:nvPicPr>
        <p:blipFill>
          <a:blip r:embed="rId4" cstate="print"/>
          <a:srcRect/>
          <a:stretch>
            <a:fillRect/>
          </a:stretch>
        </p:blipFill>
        <p:spPr bwMode="auto">
          <a:xfrm>
            <a:off x="304800" y="0"/>
            <a:ext cx="762000" cy="829805"/>
          </a:xfrm>
          <a:prstGeom prst="rect">
            <a:avLst/>
          </a:prstGeom>
          <a:noFill/>
          <a:ln w="9525">
            <a:noFill/>
            <a:miter lim="800000"/>
            <a:headEnd/>
            <a:tailEnd/>
          </a:ln>
        </p:spPr>
      </p:pic>
      <p:sp>
        <p:nvSpPr>
          <p:cNvPr id="7" name="Espace réservé du numéro de diapositive 6"/>
          <p:cNvSpPr>
            <a:spLocks noGrp="1"/>
          </p:cNvSpPr>
          <p:nvPr>
            <p:ph type="sldNum" sz="quarter" idx="4"/>
          </p:nvPr>
        </p:nvSpPr>
        <p:spPr/>
        <p:txBody>
          <a:bodyPr/>
          <a:lstStyle/>
          <a:p>
            <a:fld id="{10C358E2-BEB3-40E5-9F87-0EBEE5901F9F}" type="slidenum">
              <a:rPr lang="en-US" smtClean="0"/>
              <a:pPr/>
              <a:t>6</a:t>
            </a:fld>
            <a:endParaRPr lang="en-US" dirty="0"/>
          </a:p>
        </p:txBody>
      </p:sp>
    </p:spTree>
  </p:cSld>
  <p:clrMapOvr>
    <a:masterClrMapping/>
  </p:clrMapOvr>
  <p:transition advTm="29500">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Scénario d’utilisation 4 : Solution</a:t>
            </a:r>
            <a:endParaRPr lang="fr-FR" sz="3700" spc="-125" dirty="0">
              <a:ln w="3175">
                <a:noFill/>
              </a:ln>
              <a:solidFill>
                <a:schemeClr val="bg2"/>
              </a:solidFill>
              <a:latin typeface="Segoe Light" pitchFamily="34" charset="0"/>
              <a:cs typeface="Arial" charset="0"/>
            </a:endParaRPr>
          </a:p>
        </p:txBody>
      </p:sp>
      <p:sp>
        <p:nvSpPr>
          <p:cNvPr id="13" name="Espace réservé du contenu 5"/>
          <p:cNvSpPr>
            <a:spLocks noGrp="1"/>
          </p:cNvSpPr>
          <p:nvPr>
            <p:ph idx="4294967295"/>
          </p:nvPr>
        </p:nvSpPr>
        <p:spPr>
          <a:xfrm>
            <a:off x="381000" y="988043"/>
            <a:ext cx="8382000" cy="2185214"/>
          </a:xfrm>
          <a:prstGeom prst="rect">
            <a:avLst/>
          </a:prstGeom>
        </p:spPr>
        <p:txBody>
          <a:bodyPr/>
          <a:lstStyle/>
          <a:p>
            <a:pPr marL="342900" lvl="0" indent="-342900" defTabSz="914400" eaLnBrk="1" hangingPunct="1">
              <a:lnSpc>
                <a:spcPct val="100000"/>
              </a:lnSpc>
              <a:buBlip>
                <a:blip r:embed="rId3"/>
              </a:buBlip>
              <a:defRPr/>
            </a:pPr>
            <a:r>
              <a:rPr lang="fr-FR" sz="2200" b="1" kern="0" dirty="0" smtClean="0">
                <a:solidFill>
                  <a:srgbClr val="4D4D4D"/>
                </a:solidFill>
                <a:latin typeface="Arial"/>
              </a:rPr>
              <a:t>Microsoft Silverlight</a:t>
            </a:r>
          </a:p>
          <a:p>
            <a:pPr marL="742950" lvl="1" indent="-285750" defTabSz="914400" eaLnBrk="1" hangingPunct="1">
              <a:lnSpc>
                <a:spcPct val="100000"/>
              </a:lnSpc>
              <a:buBlip>
                <a:blip r:embed="rId4"/>
              </a:buBlip>
              <a:defRPr/>
            </a:pPr>
            <a:r>
              <a:rPr lang="fr-FR" kern="0" dirty="0" smtClean="0">
                <a:solidFill>
                  <a:srgbClr val="4D4D4D"/>
                </a:solidFill>
                <a:latin typeface="Arial"/>
              </a:rPr>
              <a:t>Productivité des développements</a:t>
            </a:r>
          </a:p>
          <a:p>
            <a:pPr marL="742950" lvl="1" indent="-285750" defTabSz="914400" eaLnBrk="1" hangingPunct="1">
              <a:lnSpc>
                <a:spcPct val="100000"/>
              </a:lnSpc>
              <a:buBlip>
                <a:blip r:embed="rId4"/>
              </a:buBlip>
              <a:defRPr/>
            </a:pPr>
            <a:r>
              <a:rPr lang="fr-FR" kern="0" dirty="0" smtClean="0">
                <a:solidFill>
                  <a:srgbClr val="4D4D4D"/>
                </a:solidFill>
                <a:latin typeface="Arial"/>
              </a:rPr>
              <a:t>Maintenance facilitée</a:t>
            </a:r>
          </a:p>
          <a:p>
            <a:pPr marL="742950" lvl="1" indent="-285750" defTabSz="914400" eaLnBrk="1" hangingPunct="1">
              <a:lnSpc>
                <a:spcPct val="100000"/>
              </a:lnSpc>
              <a:buBlip>
                <a:blip r:embed="rId4"/>
              </a:buBlip>
              <a:defRPr/>
            </a:pPr>
            <a:r>
              <a:rPr lang="fr-FR" kern="0" dirty="0" smtClean="0">
                <a:solidFill>
                  <a:srgbClr val="4D4D4D"/>
                </a:solidFill>
                <a:latin typeface="Arial"/>
              </a:rPr>
              <a:t>Courbe d’apprentissage faible</a:t>
            </a:r>
          </a:p>
          <a:p>
            <a:pPr marL="742950" lvl="1" indent="-285750" defTabSz="914400" eaLnBrk="1" hangingPunct="1">
              <a:lnSpc>
                <a:spcPct val="100000"/>
              </a:lnSpc>
              <a:buBlip>
                <a:blip r:embed="rId4"/>
              </a:buBlip>
              <a:defRPr/>
            </a:pPr>
            <a:r>
              <a:rPr lang="fr-FR" kern="0" dirty="0" smtClean="0">
                <a:solidFill>
                  <a:srgbClr val="4D4D4D"/>
                </a:solidFill>
                <a:latin typeface="Arial"/>
              </a:rPr>
              <a:t>Disponibilité des compétences</a:t>
            </a:r>
          </a:p>
          <a:p>
            <a:pPr marL="742950" lvl="1" indent="-285750" defTabSz="914400" eaLnBrk="1" hangingPunct="1">
              <a:lnSpc>
                <a:spcPct val="100000"/>
              </a:lnSpc>
              <a:buBlip>
                <a:blip r:embed="rId4"/>
              </a:buBlip>
              <a:defRPr/>
            </a:pPr>
            <a:r>
              <a:rPr lang="fr-FR" kern="0" dirty="0" smtClean="0">
                <a:solidFill>
                  <a:srgbClr val="4D4D4D"/>
                </a:solidFill>
                <a:latin typeface="Arial"/>
              </a:rPr>
              <a:t>Interface intuitive</a:t>
            </a:r>
          </a:p>
        </p:txBody>
      </p:sp>
      <p:sp>
        <p:nvSpPr>
          <p:cNvPr id="4" name="Espace réservé du numéro de diapositive 3"/>
          <p:cNvSpPr>
            <a:spLocks noGrp="1"/>
          </p:cNvSpPr>
          <p:nvPr>
            <p:ph type="sldNum" sz="quarter" idx="4"/>
          </p:nvPr>
        </p:nvSpPr>
        <p:spPr/>
        <p:txBody>
          <a:bodyPr/>
          <a:lstStyle/>
          <a:p>
            <a:fld id="{10C358E2-BEB3-40E5-9F87-0EBEE5901F9F}" type="slidenum">
              <a:rPr lang="en-US" smtClean="0"/>
              <a:pPr/>
              <a:t>60</a:t>
            </a:fld>
            <a:endParaRPr lang="en-US" dirty="0"/>
          </a:p>
        </p:txBody>
      </p:sp>
    </p:spTree>
  </p:cSld>
  <p:clrMapOvr>
    <a:masterClrMapping/>
  </p:clrMapOvr>
  <p:transition advTm="7722">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Scénario d’utilisation 5</a:t>
            </a:r>
            <a:endParaRPr lang="fr-FR" sz="3700" spc="-125" dirty="0">
              <a:ln w="3175">
                <a:noFill/>
              </a:ln>
              <a:solidFill>
                <a:schemeClr val="bg2"/>
              </a:solidFill>
              <a:latin typeface="Segoe Light" pitchFamily="34" charset="0"/>
              <a:cs typeface="Arial" charset="0"/>
            </a:endParaRPr>
          </a:p>
        </p:txBody>
      </p:sp>
      <p:sp>
        <p:nvSpPr>
          <p:cNvPr id="13" name="Espace réservé du contenu 5"/>
          <p:cNvSpPr>
            <a:spLocks noGrp="1"/>
          </p:cNvSpPr>
          <p:nvPr>
            <p:ph idx="4294967295"/>
          </p:nvPr>
        </p:nvSpPr>
        <p:spPr>
          <a:xfrm>
            <a:off x="381000" y="990600"/>
            <a:ext cx="8382000" cy="4622804"/>
          </a:xfrm>
          <a:prstGeom prst="rect">
            <a:avLst/>
          </a:prstGeom>
        </p:spPr>
        <p:txBody>
          <a:bodyPr/>
          <a:lstStyle/>
          <a:p>
            <a:pPr marL="342900" lvl="0" indent="-342900" defTabSz="914400" eaLnBrk="1" hangingPunct="1">
              <a:lnSpc>
                <a:spcPct val="100000"/>
              </a:lnSpc>
              <a:buBlip>
                <a:blip r:embed="rId3"/>
              </a:buBlip>
              <a:defRPr/>
            </a:pPr>
            <a:r>
              <a:rPr lang="fr-FR" sz="2200" b="1" kern="0" dirty="0" smtClean="0">
                <a:solidFill>
                  <a:srgbClr val="4D4D4D"/>
                </a:solidFill>
                <a:latin typeface="Arial"/>
              </a:rPr>
              <a:t>Fiche</a:t>
            </a:r>
          </a:p>
          <a:p>
            <a:pPr marL="742950" lvl="1" indent="-285750" defTabSz="914400" eaLnBrk="1" hangingPunct="1">
              <a:lnSpc>
                <a:spcPct val="100000"/>
              </a:lnSpc>
              <a:buBlip>
                <a:blip r:embed="rId4"/>
              </a:buBlip>
              <a:defRPr/>
            </a:pPr>
            <a:r>
              <a:rPr lang="fr-FR" kern="0" dirty="0" smtClean="0">
                <a:solidFill>
                  <a:srgbClr val="4D4D4D"/>
                </a:solidFill>
                <a:latin typeface="Arial"/>
              </a:rPr>
              <a:t>Nom : Marko$$ </a:t>
            </a:r>
            <a:r>
              <a:rPr lang="fr-FR" kern="0" dirty="0" err="1" smtClean="0">
                <a:solidFill>
                  <a:srgbClr val="4D4D4D"/>
                </a:solidFill>
                <a:latin typeface="Arial"/>
              </a:rPr>
              <a:t>Larnaque</a:t>
            </a:r>
            <a:endParaRPr lang="fr-FR"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smtClean="0">
                <a:solidFill>
                  <a:srgbClr val="4D4D4D"/>
                </a:solidFill>
                <a:latin typeface="Arial"/>
              </a:rPr>
              <a:t>Poste : Président</a:t>
            </a:r>
          </a:p>
          <a:p>
            <a:pPr marL="742950" lvl="1" indent="-285750" defTabSz="914400" eaLnBrk="1" hangingPunct="1">
              <a:lnSpc>
                <a:spcPct val="100000"/>
              </a:lnSpc>
              <a:buBlip>
                <a:blip r:embed="rId4"/>
              </a:buBlip>
              <a:defRPr/>
            </a:pPr>
            <a:r>
              <a:rPr lang="fr-FR" kern="0" dirty="0" smtClean="0">
                <a:solidFill>
                  <a:srgbClr val="4D4D4D"/>
                </a:solidFill>
                <a:latin typeface="Arial"/>
              </a:rPr>
              <a:t>Société : Les Arnaqueurs</a:t>
            </a:r>
          </a:p>
          <a:p>
            <a:pPr marL="342900" lvl="0" indent="-342900" defTabSz="914400" eaLnBrk="1" hangingPunct="1">
              <a:lnSpc>
                <a:spcPct val="100000"/>
              </a:lnSpc>
              <a:buNone/>
              <a:defRPr/>
            </a:pPr>
            <a:endParaRPr lang="fr-FR" sz="14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Contexte</a:t>
            </a:r>
          </a:p>
          <a:p>
            <a:pPr marL="742950" lvl="1" indent="-285750" defTabSz="914400" eaLnBrk="1" hangingPunct="1">
              <a:lnSpc>
                <a:spcPct val="100000"/>
              </a:lnSpc>
              <a:buBlip>
                <a:blip r:embed="rId4"/>
              </a:buBlip>
              <a:defRPr/>
            </a:pPr>
            <a:r>
              <a:rPr lang="fr-FR" kern="0" dirty="0" smtClean="0">
                <a:solidFill>
                  <a:srgbClr val="4D4D4D"/>
                </a:solidFill>
                <a:latin typeface="Arial"/>
              </a:rPr>
              <a:t>Application de gestion d’un réseau professionnel international</a:t>
            </a:r>
          </a:p>
          <a:p>
            <a:pPr marL="742950" lvl="1" indent="-285750" defTabSz="914400" eaLnBrk="1" hangingPunct="1">
              <a:lnSpc>
                <a:spcPct val="100000"/>
              </a:lnSpc>
              <a:buBlip>
                <a:blip r:embed="rId4"/>
              </a:buBlip>
              <a:defRPr/>
            </a:pPr>
            <a:r>
              <a:rPr lang="fr-FR" kern="0" dirty="0" smtClean="0">
                <a:solidFill>
                  <a:srgbClr val="4D4D4D"/>
                </a:solidFill>
                <a:latin typeface="Arial"/>
              </a:rPr>
              <a:t>Diffusion internationale</a:t>
            </a:r>
          </a:p>
          <a:p>
            <a:pPr marL="342900" lvl="0" indent="-342900" defTabSz="914400" eaLnBrk="1" hangingPunct="1">
              <a:lnSpc>
                <a:spcPct val="100000"/>
              </a:lnSpc>
              <a:buNone/>
              <a:defRPr/>
            </a:pPr>
            <a:endParaRPr lang="fr-FR" sz="1400" b="1"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Objectifs</a:t>
            </a:r>
          </a:p>
          <a:p>
            <a:pPr marL="742950" lvl="1" indent="-285750" defTabSz="914400" eaLnBrk="1" hangingPunct="1">
              <a:lnSpc>
                <a:spcPct val="100000"/>
              </a:lnSpc>
              <a:buBlip>
                <a:blip r:embed="rId4"/>
              </a:buBlip>
              <a:defRPr/>
            </a:pPr>
            <a:r>
              <a:rPr lang="fr-FR" kern="0" dirty="0" smtClean="0">
                <a:solidFill>
                  <a:srgbClr val="4D4D4D"/>
                </a:solidFill>
                <a:latin typeface="Arial"/>
              </a:rPr>
              <a:t>Diffusion maximale</a:t>
            </a:r>
          </a:p>
          <a:p>
            <a:pPr marL="742950" lvl="1" indent="-285750" defTabSz="914400" eaLnBrk="1" hangingPunct="1">
              <a:lnSpc>
                <a:spcPct val="100000"/>
              </a:lnSpc>
              <a:buBlip>
                <a:blip r:embed="rId4"/>
              </a:buBlip>
              <a:defRPr/>
            </a:pPr>
            <a:r>
              <a:rPr lang="fr-FR" kern="0" dirty="0" smtClean="0">
                <a:solidFill>
                  <a:srgbClr val="4D4D4D"/>
                </a:solidFill>
                <a:latin typeface="Arial"/>
              </a:rPr>
              <a:t>Ergonomie proche du client lourd</a:t>
            </a:r>
          </a:p>
          <a:p>
            <a:pPr marL="742950" lvl="1" indent="-285750" defTabSz="914400" eaLnBrk="1" hangingPunct="1">
              <a:lnSpc>
                <a:spcPct val="100000"/>
              </a:lnSpc>
              <a:buBlip>
                <a:blip r:embed="rId4"/>
              </a:buBlip>
              <a:defRPr/>
            </a:pPr>
            <a:r>
              <a:rPr lang="fr-FR" kern="0" dirty="0" smtClean="0">
                <a:solidFill>
                  <a:srgbClr val="4D4D4D"/>
                </a:solidFill>
                <a:latin typeface="Arial"/>
              </a:rPr>
              <a:t>Temps de réponse courts</a:t>
            </a:r>
          </a:p>
        </p:txBody>
      </p:sp>
      <p:pic>
        <p:nvPicPr>
          <p:cNvPr id="7" name="Picture 2"/>
          <p:cNvPicPr>
            <a:picLocks noChangeAspect="1" noChangeArrowheads="1"/>
          </p:cNvPicPr>
          <p:nvPr/>
        </p:nvPicPr>
        <p:blipFill>
          <a:blip r:embed="rId5" cstate="print"/>
          <a:srcRect/>
          <a:stretch>
            <a:fillRect/>
          </a:stretch>
        </p:blipFill>
        <p:spPr bwMode="auto">
          <a:xfrm>
            <a:off x="5791200" y="762000"/>
            <a:ext cx="1676400" cy="2078736"/>
          </a:xfrm>
          <a:prstGeom prst="rect">
            <a:avLst/>
          </a:prstGeom>
          <a:noFill/>
          <a:ln w="9525">
            <a:noFill/>
            <a:miter lim="800000"/>
            <a:headEnd/>
            <a:tailEnd/>
          </a:ln>
        </p:spPr>
      </p:pic>
      <p:sp>
        <p:nvSpPr>
          <p:cNvPr id="6" name="Espace réservé du numéro de diapositive 5"/>
          <p:cNvSpPr>
            <a:spLocks noGrp="1"/>
          </p:cNvSpPr>
          <p:nvPr>
            <p:ph type="sldNum" sz="quarter" idx="4"/>
          </p:nvPr>
        </p:nvSpPr>
        <p:spPr/>
        <p:txBody>
          <a:bodyPr/>
          <a:lstStyle/>
          <a:p>
            <a:fld id="{10C358E2-BEB3-40E5-9F87-0EBEE5901F9F}" type="slidenum">
              <a:rPr lang="en-US" smtClean="0"/>
              <a:pPr/>
              <a:t>61</a:t>
            </a:fld>
            <a:endParaRPr lang="en-US" dirty="0"/>
          </a:p>
        </p:txBody>
      </p:sp>
    </p:spTree>
  </p:cSld>
  <p:clrMapOvr>
    <a:masterClrMapping/>
  </p:clrMapOvr>
  <p:transition advTm="59062">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Scénario d’utilisation 5 : Solution</a:t>
            </a:r>
            <a:endParaRPr lang="fr-FR" sz="3700" spc="-125" dirty="0">
              <a:ln w="3175">
                <a:noFill/>
              </a:ln>
              <a:solidFill>
                <a:schemeClr val="bg2"/>
              </a:solidFill>
              <a:latin typeface="Segoe Light" pitchFamily="34" charset="0"/>
              <a:cs typeface="Arial" charset="0"/>
            </a:endParaRPr>
          </a:p>
        </p:txBody>
      </p:sp>
      <p:sp>
        <p:nvSpPr>
          <p:cNvPr id="13" name="Espace réservé du contenu 5"/>
          <p:cNvSpPr>
            <a:spLocks noGrp="1"/>
          </p:cNvSpPr>
          <p:nvPr>
            <p:ph idx="4294967295"/>
          </p:nvPr>
        </p:nvSpPr>
        <p:spPr>
          <a:xfrm>
            <a:off x="381000" y="988043"/>
            <a:ext cx="8382000" cy="2554545"/>
          </a:xfrm>
          <a:prstGeom prst="rect">
            <a:avLst/>
          </a:prstGeom>
        </p:spPr>
        <p:txBody>
          <a:bodyPr/>
          <a:lstStyle/>
          <a:p>
            <a:pPr marL="342900" lvl="0" indent="-342900" defTabSz="914400" eaLnBrk="1" hangingPunct="1">
              <a:lnSpc>
                <a:spcPct val="100000"/>
              </a:lnSpc>
              <a:buBlip>
                <a:blip r:embed="rId3"/>
              </a:buBlip>
              <a:defRPr/>
            </a:pPr>
            <a:r>
              <a:rPr lang="fr-FR" sz="2200" b="1" kern="0" dirty="0" smtClean="0">
                <a:solidFill>
                  <a:srgbClr val="4D4D4D"/>
                </a:solidFill>
                <a:latin typeface="Arial"/>
              </a:rPr>
              <a:t>Adobe Flex</a:t>
            </a:r>
          </a:p>
          <a:p>
            <a:pPr marL="742950" lvl="1" indent="-285750" defTabSz="914400" eaLnBrk="1" hangingPunct="1">
              <a:lnSpc>
                <a:spcPct val="100000"/>
              </a:lnSpc>
              <a:buBlip>
                <a:blip r:embed="rId4"/>
              </a:buBlip>
              <a:defRPr/>
            </a:pPr>
            <a:r>
              <a:rPr lang="fr-FR" kern="0" dirty="0" smtClean="0">
                <a:solidFill>
                  <a:srgbClr val="4D4D4D"/>
                </a:solidFill>
                <a:latin typeface="Arial"/>
              </a:rPr>
              <a:t>Distribution simple et rapide</a:t>
            </a:r>
          </a:p>
          <a:p>
            <a:pPr marL="742950" lvl="1" indent="-285750" defTabSz="914400" eaLnBrk="1" hangingPunct="1">
              <a:lnSpc>
                <a:spcPct val="100000"/>
              </a:lnSpc>
              <a:buBlip>
                <a:blip r:embed="rId4"/>
              </a:buBlip>
              <a:defRPr/>
            </a:pPr>
            <a:r>
              <a:rPr lang="fr-FR" kern="0" dirty="0" smtClean="0">
                <a:solidFill>
                  <a:srgbClr val="4D4D4D"/>
                </a:solidFill>
                <a:latin typeface="Arial"/>
              </a:rPr>
              <a:t>Design futuriste</a:t>
            </a:r>
          </a:p>
          <a:p>
            <a:pPr marL="742950" lvl="1" indent="-285750" defTabSz="914400" eaLnBrk="1" hangingPunct="1">
              <a:lnSpc>
                <a:spcPct val="100000"/>
              </a:lnSpc>
              <a:buBlip>
                <a:blip r:embed="rId4"/>
              </a:buBlip>
              <a:defRPr/>
            </a:pPr>
            <a:r>
              <a:rPr lang="fr-FR" kern="0" dirty="0" smtClean="0">
                <a:solidFill>
                  <a:srgbClr val="4D4D4D"/>
                </a:solidFill>
                <a:latin typeface="Arial"/>
              </a:rPr>
              <a:t>Performances (AMF)</a:t>
            </a:r>
          </a:p>
          <a:p>
            <a:pPr marL="742950" lvl="1" indent="-285750" defTabSz="914400" eaLnBrk="1" hangingPunct="1">
              <a:lnSpc>
                <a:spcPct val="100000"/>
              </a:lnSpc>
              <a:buBlip>
                <a:blip r:embed="rId4"/>
              </a:buBlip>
              <a:defRPr/>
            </a:pPr>
            <a:r>
              <a:rPr lang="fr-FR" kern="0" dirty="0" smtClean="0">
                <a:solidFill>
                  <a:srgbClr val="4D4D4D"/>
                </a:solidFill>
                <a:latin typeface="Arial"/>
              </a:rPr>
              <a:t>Ouverture de l’application sur Internet</a:t>
            </a:r>
          </a:p>
          <a:p>
            <a:pPr marL="742950" lvl="1" indent="-285750" defTabSz="914400" eaLnBrk="1" hangingPunct="1">
              <a:lnSpc>
                <a:spcPct val="100000"/>
              </a:lnSpc>
              <a:buBlip>
                <a:blip r:embed="rId4"/>
              </a:buBlip>
              <a:defRPr/>
            </a:pPr>
            <a:endParaRPr lang="fr-FR" kern="0" dirty="0" smtClean="0">
              <a:solidFill>
                <a:srgbClr val="4D4D4D"/>
              </a:solidFill>
              <a:latin typeface="Arial"/>
            </a:endParaRPr>
          </a:p>
          <a:p>
            <a:pPr marL="742950" lvl="1" indent="-285750" defTabSz="914400" eaLnBrk="1" hangingPunct="1">
              <a:lnSpc>
                <a:spcPct val="100000"/>
              </a:lnSpc>
              <a:buBlip>
                <a:blip r:embed="rId4"/>
              </a:buBlip>
              <a:defRPr/>
            </a:pPr>
            <a:endParaRPr lang="fr-FR" kern="0" dirty="0" smtClean="0">
              <a:solidFill>
                <a:srgbClr val="4D4D4D"/>
              </a:solidFill>
              <a:latin typeface="Arial"/>
            </a:endParaRPr>
          </a:p>
        </p:txBody>
      </p:sp>
      <p:sp>
        <p:nvSpPr>
          <p:cNvPr id="4" name="Espace réservé du numéro de diapositive 3"/>
          <p:cNvSpPr>
            <a:spLocks noGrp="1"/>
          </p:cNvSpPr>
          <p:nvPr>
            <p:ph type="sldNum" sz="quarter" idx="4"/>
          </p:nvPr>
        </p:nvSpPr>
        <p:spPr/>
        <p:txBody>
          <a:bodyPr/>
          <a:lstStyle/>
          <a:p>
            <a:fld id="{10C358E2-BEB3-40E5-9F87-0EBEE5901F9F}" type="slidenum">
              <a:rPr lang="en-US" smtClean="0"/>
              <a:pPr/>
              <a:t>62</a:t>
            </a:fld>
            <a:endParaRPr lang="en-US" dirty="0"/>
          </a:p>
        </p:txBody>
      </p:sp>
    </p:spTree>
  </p:cSld>
  <p:clrMapOvr>
    <a:masterClrMapping/>
  </p:clrMapOvr>
  <p:transition advTm="5740">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9833" y="244446"/>
            <a:ext cx="8382000" cy="512448"/>
          </a:xfrm>
        </p:spPr>
        <p:txBody>
          <a:bodyPr/>
          <a:lstStyle/>
          <a:p>
            <a:r>
              <a:rPr lang="fr-FR" dirty="0" smtClean="0"/>
              <a:t>Conclusion</a:t>
            </a:r>
            <a:endParaRPr lang="fr-FR" dirty="0"/>
          </a:p>
        </p:txBody>
      </p:sp>
      <p:sp>
        <p:nvSpPr>
          <p:cNvPr id="6" name="Espace réservé du contenu 5"/>
          <p:cNvSpPr>
            <a:spLocks noGrp="1"/>
          </p:cNvSpPr>
          <p:nvPr>
            <p:ph sz="quarter" idx="15"/>
          </p:nvPr>
        </p:nvSpPr>
        <p:spPr>
          <a:xfrm>
            <a:off x="304800" y="1039823"/>
            <a:ext cx="8077200" cy="4216539"/>
          </a:xfrm>
        </p:spPr>
        <p:txBody>
          <a:bodyPr/>
          <a:lstStyle/>
          <a:p>
            <a:pPr marL="342900" indent="-342900" defTabSz="914400" eaLnBrk="1" hangingPunct="1">
              <a:lnSpc>
                <a:spcPct val="100000"/>
              </a:lnSpc>
              <a:buBlip>
                <a:blip r:embed="rId3"/>
              </a:buBlip>
              <a:defRPr/>
            </a:pPr>
            <a:r>
              <a:rPr lang="fr-FR" sz="2200" b="1" kern="0" dirty="0" smtClean="0">
                <a:solidFill>
                  <a:srgbClr val="4D4D4D"/>
                </a:solidFill>
                <a:latin typeface="Arial"/>
              </a:rPr>
              <a:t>Choix selon le contexte</a:t>
            </a:r>
          </a:p>
          <a:p>
            <a:pPr marL="342900" indent="-342900" defTabSz="914400" eaLnBrk="1" hangingPunct="1">
              <a:lnSpc>
                <a:spcPct val="100000"/>
              </a:lnSpc>
              <a:buBlip>
                <a:blip r:embed="rId3"/>
              </a:buBlip>
              <a:defRPr/>
            </a:pPr>
            <a:endParaRPr lang="fr-FR" sz="2200" b="1" kern="0" dirty="0" smtClean="0">
              <a:solidFill>
                <a:srgbClr val="4D4D4D"/>
              </a:solidFill>
              <a:latin typeface="Arial"/>
            </a:endParaRPr>
          </a:p>
          <a:p>
            <a:pPr marL="342900" indent="-342900" defTabSz="914400" eaLnBrk="1" hangingPunct="1">
              <a:lnSpc>
                <a:spcPct val="100000"/>
              </a:lnSpc>
              <a:buBlip>
                <a:blip r:embed="rId3"/>
              </a:buBlip>
              <a:defRPr/>
            </a:pPr>
            <a:r>
              <a:rPr lang="fr-FR" sz="2200" b="1" kern="0" dirty="0" smtClean="0">
                <a:solidFill>
                  <a:srgbClr val="4D4D4D"/>
                </a:solidFill>
                <a:latin typeface="Arial"/>
              </a:rPr>
              <a:t>Adoptez le RIA</a:t>
            </a:r>
          </a:p>
          <a:p>
            <a:pPr marL="742950" lvl="1" indent="-285750" defTabSz="914400" eaLnBrk="1" hangingPunct="1">
              <a:lnSpc>
                <a:spcPct val="100000"/>
              </a:lnSpc>
              <a:buBlip>
                <a:blip r:embed="rId4"/>
              </a:buBlip>
              <a:defRPr/>
            </a:pPr>
            <a:r>
              <a:rPr lang="fr-FR" kern="0" dirty="0" smtClean="0">
                <a:solidFill>
                  <a:srgbClr val="4D4D4D"/>
                </a:solidFill>
                <a:latin typeface="Arial"/>
              </a:rPr>
              <a:t>Meilleure expérience utilisateur</a:t>
            </a:r>
          </a:p>
          <a:p>
            <a:pPr marL="742950" lvl="1" indent="-285750" defTabSz="914400" eaLnBrk="1" hangingPunct="1">
              <a:lnSpc>
                <a:spcPct val="100000"/>
              </a:lnSpc>
              <a:buBlip>
                <a:blip r:embed="rId4"/>
              </a:buBlip>
              <a:defRPr/>
            </a:pPr>
            <a:r>
              <a:rPr lang="fr-FR" kern="0" dirty="0" smtClean="0">
                <a:solidFill>
                  <a:srgbClr val="4D4D4D"/>
                </a:solidFill>
                <a:latin typeface="Arial"/>
              </a:rPr>
              <a:t>Meilleure expérience développeur</a:t>
            </a:r>
          </a:p>
          <a:p>
            <a:pPr marL="342900" indent="-342900" defTabSz="914400" eaLnBrk="1" hangingPunct="1">
              <a:lnSpc>
                <a:spcPct val="100000"/>
              </a:lnSpc>
              <a:buBlip>
                <a:blip r:embed="rId3"/>
              </a:buBlip>
              <a:defRPr/>
            </a:pPr>
            <a:endParaRPr lang="fr-FR" sz="2200" b="1" kern="0" dirty="0" smtClean="0">
              <a:solidFill>
                <a:srgbClr val="4D4D4D"/>
              </a:solidFill>
              <a:latin typeface="Arial"/>
            </a:endParaRPr>
          </a:p>
          <a:p>
            <a:pPr marL="342900" indent="-342900" defTabSz="914400" eaLnBrk="1" hangingPunct="1">
              <a:lnSpc>
                <a:spcPct val="100000"/>
              </a:lnSpc>
              <a:buBlip>
                <a:blip r:embed="rId3"/>
              </a:buBlip>
              <a:defRPr/>
            </a:pPr>
            <a:r>
              <a:rPr lang="fr-FR" sz="2200" b="1" kern="0" dirty="0" smtClean="0">
                <a:solidFill>
                  <a:srgbClr val="4D4D4D"/>
                </a:solidFill>
                <a:latin typeface="Arial"/>
              </a:rPr>
              <a:t>Silverlight &amp; Flex</a:t>
            </a:r>
          </a:p>
          <a:p>
            <a:pPr marL="742950" lvl="1" indent="-285750" defTabSz="914400" eaLnBrk="1" hangingPunct="1">
              <a:lnSpc>
                <a:spcPct val="100000"/>
              </a:lnSpc>
              <a:buBlip>
                <a:blip r:embed="rId4"/>
              </a:buBlip>
              <a:defRPr/>
            </a:pPr>
            <a:r>
              <a:rPr lang="fr-FR" kern="0" dirty="0" smtClean="0">
                <a:solidFill>
                  <a:srgbClr val="4D4D4D"/>
                </a:solidFill>
                <a:latin typeface="Arial"/>
              </a:rPr>
              <a:t>Technologie mature</a:t>
            </a:r>
          </a:p>
          <a:p>
            <a:pPr marL="742950" lvl="1" indent="-285750" defTabSz="914400" eaLnBrk="1" hangingPunct="1">
              <a:lnSpc>
                <a:spcPct val="100000"/>
              </a:lnSpc>
              <a:buBlip>
                <a:blip r:embed="rId4"/>
              </a:buBlip>
              <a:defRPr/>
            </a:pPr>
            <a:r>
              <a:rPr lang="fr-FR" kern="0" dirty="0" smtClean="0">
                <a:solidFill>
                  <a:srgbClr val="4D4D4D"/>
                </a:solidFill>
                <a:latin typeface="Arial"/>
              </a:rPr>
              <a:t>Prêt pour l’industrialisation</a:t>
            </a:r>
          </a:p>
          <a:p>
            <a:pPr marL="742950" lvl="1" indent="-285750" defTabSz="914400" eaLnBrk="1" hangingPunct="1">
              <a:lnSpc>
                <a:spcPct val="100000"/>
              </a:lnSpc>
              <a:buBlip>
                <a:blip r:embed="rId4"/>
              </a:buBlip>
              <a:defRPr/>
            </a:pPr>
            <a:r>
              <a:rPr lang="fr-FR" kern="0" dirty="0" smtClean="0">
                <a:solidFill>
                  <a:srgbClr val="4D4D4D"/>
                </a:solidFill>
                <a:latin typeface="Arial"/>
              </a:rPr>
              <a:t>Gamme d’outils complète</a:t>
            </a:r>
          </a:p>
          <a:p>
            <a:pPr marL="342900" indent="-342900" defTabSz="914400" eaLnBrk="1" hangingPunct="1">
              <a:lnSpc>
                <a:spcPct val="100000"/>
              </a:lnSpc>
              <a:buBlip>
                <a:blip r:embed="rId3"/>
              </a:buBlip>
              <a:defRPr/>
            </a:pPr>
            <a:endParaRPr lang="fr-FR" sz="2200" b="1" kern="0" dirty="0" smtClean="0">
              <a:solidFill>
                <a:srgbClr val="4D4D4D"/>
              </a:solidFill>
              <a:latin typeface="Arial"/>
            </a:endParaRPr>
          </a:p>
        </p:txBody>
      </p:sp>
      <p:sp>
        <p:nvSpPr>
          <p:cNvPr id="5" name="Espace réservé du numéro de diapositive 4"/>
          <p:cNvSpPr>
            <a:spLocks noGrp="1"/>
          </p:cNvSpPr>
          <p:nvPr>
            <p:ph type="sldNum" sz="quarter" idx="4"/>
          </p:nvPr>
        </p:nvSpPr>
        <p:spPr/>
        <p:txBody>
          <a:bodyPr/>
          <a:lstStyle/>
          <a:p>
            <a:fld id="{10C358E2-BEB3-40E5-9F87-0EBEE5901F9F}" type="slidenum">
              <a:rPr lang="en-US" smtClean="0"/>
              <a:pPr/>
              <a:t>63</a:t>
            </a:fld>
            <a:endParaRPr lang="en-US" dirty="0"/>
          </a:p>
        </p:txBody>
      </p:sp>
    </p:spTree>
  </p:cSld>
  <p:clrMapOvr>
    <a:masterClrMapping/>
  </p:clrMapOvr>
  <p:transition advTm="94693">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360363" y="304800"/>
            <a:ext cx="8382000" cy="508000"/>
          </a:xfrm>
          <a:prstGeom prst="rect">
            <a:avLst/>
          </a:prstGeom>
          <a:noFill/>
          <a:ln/>
        </p:spPr>
        <p:txBody>
          <a:bodyPr vert="horz" wrap="square" lIns="0" tIns="0" rIns="0" bIns="0" rtlCol="0" anchor="t">
            <a:spAutoFit/>
          </a:bodyPr>
          <a:lstStyle/>
          <a:p>
            <a:pPr lvl="0" defTabSz="912813" eaLnBrk="0" hangingPunct="0">
              <a:lnSpc>
                <a:spcPct val="90000"/>
              </a:lnSpc>
              <a:defRPr/>
            </a:pPr>
            <a:r>
              <a:rPr lang="fr-FR" sz="3700" spc="-125" dirty="0" smtClean="0">
                <a:ln w="3175">
                  <a:noFill/>
                </a:ln>
                <a:solidFill>
                  <a:schemeClr val="bg2"/>
                </a:solidFill>
                <a:latin typeface="Segoe Light" pitchFamily="34" charset="0"/>
                <a:cs typeface="Arial" charset="0"/>
              </a:rPr>
              <a:t>Bibliographie</a:t>
            </a:r>
            <a:endParaRPr lang="fr-FR" sz="3700" spc="-125" dirty="0">
              <a:ln w="3175">
                <a:noFill/>
              </a:ln>
              <a:solidFill>
                <a:schemeClr val="bg2"/>
              </a:solidFill>
              <a:latin typeface="Segoe Light" pitchFamily="34" charset="0"/>
              <a:cs typeface="Arial" charset="0"/>
            </a:endParaRPr>
          </a:p>
        </p:txBody>
      </p:sp>
      <p:sp>
        <p:nvSpPr>
          <p:cNvPr id="13" name="Espace réservé du contenu 5"/>
          <p:cNvSpPr>
            <a:spLocks noGrp="1"/>
          </p:cNvSpPr>
          <p:nvPr>
            <p:ph idx="4294967295"/>
          </p:nvPr>
        </p:nvSpPr>
        <p:spPr>
          <a:xfrm>
            <a:off x="381000" y="988043"/>
            <a:ext cx="8382000" cy="3699474"/>
          </a:xfrm>
          <a:prstGeom prst="rect">
            <a:avLst/>
          </a:prstGeom>
        </p:spPr>
        <p:txBody>
          <a:bodyPr/>
          <a:lstStyle/>
          <a:p>
            <a:pPr marL="342900" lvl="0" indent="-342900" defTabSz="914400" eaLnBrk="1" hangingPunct="1">
              <a:lnSpc>
                <a:spcPct val="100000"/>
              </a:lnSpc>
              <a:buBlip>
                <a:blip r:embed="rId3"/>
              </a:buBlip>
              <a:defRPr/>
            </a:pPr>
            <a:r>
              <a:rPr lang="fr-FR" sz="2200" b="1" kern="0" dirty="0" smtClean="0">
                <a:solidFill>
                  <a:srgbClr val="4D4D4D"/>
                </a:solidFill>
                <a:latin typeface="Arial"/>
              </a:rPr>
              <a:t>Silverlight</a:t>
            </a:r>
          </a:p>
          <a:p>
            <a:pPr marL="742950" lvl="1" indent="-285750" defTabSz="914400" eaLnBrk="1" hangingPunct="1">
              <a:lnSpc>
                <a:spcPct val="100000"/>
              </a:lnSpc>
              <a:buBlip>
                <a:blip r:embed="rId4"/>
              </a:buBlip>
              <a:defRPr/>
            </a:pPr>
            <a:r>
              <a:rPr lang="fr-FR" kern="0" dirty="0" smtClean="0">
                <a:solidFill>
                  <a:srgbClr val="4D4D4D"/>
                </a:solidFill>
                <a:latin typeface="Arial"/>
                <a:hlinkClick r:id="rId5"/>
              </a:rPr>
              <a:t>http://www.microsoft.com/fr/fr/default.aspx</a:t>
            </a:r>
          </a:p>
          <a:p>
            <a:pPr marL="742950" lvl="1" indent="-285750" defTabSz="914400" eaLnBrk="1" hangingPunct="1">
              <a:lnSpc>
                <a:spcPct val="100000"/>
              </a:lnSpc>
              <a:buBlip>
                <a:blip r:embed="rId4"/>
              </a:buBlip>
              <a:defRPr/>
            </a:pPr>
            <a:r>
              <a:rPr lang="fr-FR" kern="0" dirty="0" smtClean="0">
                <a:solidFill>
                  <a:srgbClr val="4D4D4D"/>
                </a:solidFill>
                <a:latin typeface="Arial"/>
                <a:hlinkClick r:id="rId5"/>
              </a:rPr>
              <a:t>http://msdn.microsoft.com/fr-fr/</a:t>
            </a:r>
            <a:endParaRPr lang="fr-FR"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smtClean="0">
                <a:solidFill>
                  <a:srgbClr val="4D4D4D"/>
                </a:solidFill>
                <a:latin typeface="Arial"/>
                <a:hlinkClick r:id="rId6"/>
              </a:rPr>
              <a:t>http://silverlight.net/</a:t>
            </a:r>
            <a:endParaRPr lang="fr-FR" kern="0" dirty="0" smtClean="0">
              <a:solidFill>
                <a:srgbClr val="4D4D4D"/>
              </a:solidFill>
              <a:latin typeface="Arial"/>
            </a:endParaRPr>
          </a:p>
          <a:p>
            <a:pPr marL="742950" lvl="1" indent="-285750" defTabSz="914400" eaLnBrk="1" hangingPunct="1">
              <a:lnSpc>
                <a:spcPct val="100000"/>
              </a:lnSpc>
              <a:buBlip>
                <a:blip r:embed="rId4"/>
              </a:buBlip>
              <a:defRPr/>
            </a:pPr>
            <a:endParaRPr lang="fr-FR" kern="0" dirty="0" smtClean="0">
              <a:solidFill>
                <a:srgbClr val="4D4D4D"/>
              </a:solidFill>
              <a:latin typeface="Arial"/>
            </a:endParaRPr>
          </a:p>
          <a:p>
            <a:pPr marL="342900" lvl="0" indent="-342900" defTabSz="914400" eaLnBrk="1" hangingPunct="1">
              <a:lnSpc>
                <a:spcPct val="100000"/>
              </a:lnSpc>
              <a:buBlip>
                <a:blip r:embed="rId3"/>
              </a:buBlip>
              <a:defRPr/>
            </a:pPr>
            <a:r>
              <a:rPr lang="fr-FR" sz="2200" b="1" kern="0" dirty="0" smtClean="0">
                <a:solidFill>
                  <a:srgbClr val="4D4D4D"/>
                </a:solidFill>
                <a:latin typeface="Arial"/>
              </a:rPr>
              <a:t>Flex</a:t>
            </a:r>
          </a:p>
          <a:p>
            <a:pPr marL="742950" lvl="1" indent="-285750" defTabSz="914400" eaLnBrk="1" hangingPunct="1">
              <a:lnSpc>
                <a:spcPct val="100000"/>
              </a:lnSpc>
              <a:buBlip>
                <a:blip r:embed="rId4"/>
              </a:buBlip>
              <a:defRPr/>
            </a:pPr>
            <a:r>
              <a:rPr lang="fr-FR" kern="0" dirty="0" smtClean="0">
                <a:solidFill>
                  <a:srgbClr val="4D4D4D"/>
                </a:solidFill>
                <a:latin typeface="Arial"/>
                <a:hlinkClick r:id="rId7"/>
              </a:rPr>
              <a:t>http://www.adobe.com/</a:t>
            </a:r>
          </a:p>
          <a:p>
            <a:pPr marL="742950" lvl="1" indent="-285750" defTabSz="914400" eaLnBrk="1" hangingPunct="1">
              <a:lnSpc>
                <a:spcPct val="100000"/>
              </a:lnSpc>
              <a:buBlip>
                <a:blip r:embed="rId4"/>
              </a:buBlip>
              <a:defRPr/>
            </a:pPr>
            <a:r>
              <a:rPr lang="fr-FR" kern="0" dirty="0" smtClean="0">
                <a:solidFill>
                  <a:srgbClr val="4D4D4D"/>
                </a:solidFill>
                <a:latin typeface="Arial"/>
                <a:hlinkClick r:id="rId7"/>
              </a:rPr>
              <a:t>http://www.flex-tutorial.fr/</a:t>
            </a:r>
            <a:endParaRPr lang="fr-FR" kern="0" dirty="0" smtClean="0">
              <a:solidFill>
                <a:srgbClr val="4D4D4D"/>
              </a:solidFill>
              <a:latin typeface="Arial"/>
            </a:endParaRPr>
          </a:p>
          <a:p>
            <a:pPr marL="742950" lvl="1" indent="-285750" defTabSz="914400" eaLnBrk="1" hangingPunct="1">
              <a:lnSpc>
                <a:spcPct val="100000"/>
              </a:lnSpc>
              <a:buBlip>
                <a:blip r:embed="rId4"/>
              </a:buBlip>
              <a:defRPr/>
            </a:pPr>
            <a:r>
              <a:rPr lang="fr-FR" kern="0" dirty="0" smtClean="0">
                <a:solidFill>
                  <a:srgbClr val="4D4D4D"/>
                </a:solidFill>
                <a:latin typeface="Arial"/>
                <a:hlinkClick r:id="rId8"/>
              </a:rPr>
              <a:t>http://flex.org/</a:t>
            </a:r>
            <a:endParaRPr lang="fr-FR" kern="0" dirty="0" smtClean="0">
              <a:solidFill>
                <a:srgbClr val="4D4D4D"/>
              </a:solidFill>
              <a:latin typeface="Arial"/>
            </a:endParaRPr>
          </a:p>
          <a:p>
            <a:pPr marL="742950" lvl="1" indent="-285750" defTabSz="914400" eaLnBrk="1" hangingPunct="1">
              <a:lnSpc>
                <a:spcPct val="100000"/>
              </a:lnSpc>
              <a:buBlip>
                <a:blip r:embed="rId4"/>
              </a:buBlip>
              <a:defRPr/>
            </a:pPr>
            <a:endParaRPr lang="fr-FR" kern="0" dirty="0" smtClean="0">
              <a:solidFill>
                <a:srgbClr val="4D4D4D"/>
              </a:solidFill>
              <a:latin typeface="Arial"/>
            </a:endParaRPr>
          </a:p>
        </p:txBody>
      </p:sp>
      <p:sp>
        <p:nvSpPr>
          <p:cNvPr id="4" name="Espace réservé du numéro de diapositive 3"/>
          <p:cNvSpPr>
            <a:spLocks noGrp="1"/>
          </p:cNvSpPr>
          <p:nvPr>
            <p:ph type="sldNum" sz="quarter" idx="4"/>
          </p:nvPr>
        </p:nvSpPr>
        <p:spPr/>
        <p:txBody>
          <a:bodyPr/>
          <a:lstStyle/>
          <a:p>
            <a:fld id="{10C358E2-BEB3-40E5-9F87-0EBEE5901F9F}" type="slidenum">
              <a:rPr lang="en-US" smtClean="0"/>
              <a:pPr/>
              <a:t>64</a:t>
            </a:fld>
            <a:endParaRPr lang="en-US" dirty="0"/>
          </a:p>
        </p:txBody>
      </p:sp>
    </p:spTree>
  </p:cSld>
  <p:clrMapOvr>
    <a:masterClrMapping/>
  </p:clrMapOvr>
  <p:transition advTm="73711">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a:t>
            </a:r>
            <a:endParaRPr lang="fr-FR" dirty="0"/>
          </a:p>
        </p:txBody>
      </p:sp>
      <p:pic>
        <p:nvPicPr>
          <p:cNvPr id="4" name="Picture 4"/>
          <p:cNvPicPr>
            <a:picLocks noChangeAspect="1" noChangeArrowheads="1"/>
          </p:cNvPicPr>
          <p:nvPr/>
        </p:nvPicPr>
        <p:blipFill>
          <a:blip r:embed="rId2" cstate="print"/>
          <a:srcRect/>
          <a:stretch>
            <a:fillRect/>
          </a:stretch>
        </p:blipFill>
        <p:spPr>
          <a:xfrm>
            <a:off x="2726267" y="1463323"/>
            <a:ext cx="3691466" cy="4921954"/>
          </a:xfrm>
          <a:prstGeom prst="rect">
            <a:avLst/>
          </a:prstGeom>
          <a:noFill/>
          <a:ln/>
        </p:spPr>
      </p:pic>
    </p:spTree>
  </p:cSld>
  <p:clrMapOvr>
    <a:masterClrMapping/>
  </p:clrMapOvr>
  <p:transition advTm="1653">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9833" y="244446"/>
            <a:ext cx="8382000" cy="512448"/>
          </a:xfrm>
        </p:spPr>
        <p:txBody>
          <a:bodyPr/>
          <a:lstStyle/>
          <a:p>
            <a:r>
              <a:rPr lang="fr-FR" dirty="0" smtClean="0"/>
              <a:t>Modèle Web 1.X</a:t>
            </a:r>
            <a:endParaRPr lang="fr-FR" dirty="0"/>
          </a:p>
        </p:txBody>
      </p:sp>
      <p:sp>
        <p:nvSpPr>
          <p:cNvPr id="5" name="Espace réservé du contenu 4"/>
          <p:cNvSpPr>
            <a:spLocks noGrp="1"/>
          </p:cNvSpPr>
          <p:nvPr>
            <p:ph sz="quarter" idx="15"/>
          </p:nvPr>
        </p:nvSpPr>
        <p:spPr>
          <a:xfrm>
            <a:off x="304800" y="870867"/>
            <a:ext cx="8077200" cy="3582519"/>
          </a:xfrm>
        </p:spPr>
        <p:txBody>
          <a:bodyPr/>
          <a:lstStyle/>
          <a:p>
            <a:pPr marL="342900" lvl="0" indent="-342900">
              <a:buBlip>
                <a:blip r:embed="rId3"/>
              </a:buBlip>
            </a:pPr>
            <a:r>
              <a:rPr lang="fr-FR" sz="2400" b="1" kern="0" dirty="0" smtClean="0">
                <a:solidFill>
                  <a:srgbClr val="4D4D4D"/>
                </a:solidFill>
                <a:latin typeface="Arial"/>
              </a:rPr>
              <a:t>Coté Utilisateur </a:t>
            </a:r>
          </a:p>
          <a:p>
            <a:pPr marL="742950" lvl="1" indent="-285750">
              <a:buBlip>
                <a:blip r:embed="rId4"/>
              </a:buBlip>
            </a:pPr>
            <a:r>
              <a:rPr lang="fr-FR" sz="2400" kern="0" dirty="0" smtClean="0">
                <a:solidFill>
                  <a:srgbClr val="4D4D4D"/>
                </a:solidFill>
                <a:latin typeface="Arial"/>
              </a:rPr>
              <a:t>Quelques composants graphiques riches</a:t>
            </a:r>
          </a:p>
          <a:p>
            <a:pPr marL="742950" lvl="1" indent="-285750">
              <a:buBlip>
                <a:blip r:embed="rId4"/>
              </a:buBlip>
            </a:pPr>
            <a:r>
              <a:rPr lang="fr-FR" sz="2400" kern="0" dirty="0" smtClean="0">
                <a:solidFill>
                  <a:srgbClr val="4D4D4D"/>
                </a:solidFill>
                <a:latin typeface="Arial"/>
              </a:rPr>
              <a:t>Plus ergonomique que la version précédente</a:t>
            </a:r>
          </a:p>
          <a:p>
            <a:pPr marL="742950" lvl="1" indent="-285750">
              <a:buBlip>
                <a:blip r:embed="rId4"/>
              </a:buBlip>
            </a:pPr>
            <a:endParaRPr lang="fr-FR" sz="2400" kern="0" dirty="0" smtClean="0">
              <a:solidFill>
                <a:srgbClr val="4D4D4D"/>
              </a:solidFill>
              <a:latin typeface="Arial"/>
            </a:endParaRPr>
          </a:p>
          <a:p>
            <a:pPr marL="342900" lvl="0" indent="-342900">
              <a:buBlip>
                <a:blip r:embed="rId3"/>
              </a:buBlip>
            </a:pPr>
            <a:r>
              <a:rPr lang="fr-FR" sz="2400" b="1" kern="0" dirty="0" smtClean="0">
                <a:solidFill>
                  <a:srgbClr val="4D4D4D"/>
                </a:solidFill>
                <a:latin typeface="Arial"/>
              </a:rPr>
              <a:t>Coté Développeur </a:t>
            </a:r>
          </a:p>
          <a:p>
            <a:pPr marL="742950" lvl="1" indent="-285750">
              <a:buBlip>
                <a:blip r:embed="rId4"/>
              </a:buBlip>
            </a:pPr>
            <a:r>
              <a:rPr lang="fr-FR" sz="2400" kern="0" dirty="0" smtClean="0">
                <a:solidFill>
                  <a:srgbClr val="4D4D4D"/>
                </a:solidFill>
                <a:latin typeface="Arial"/>
              </a:rPr>
              <a:t>Idem que le modèle classique</a:t>
            </a:r>
          </a:p>
          <a:p>
            <a:pPr marL="742950" lvl="1" indent="-285750">
              <a:buBlip>
                <a:blip r:embed="rId4"/>
              </a:buBlip>
            </a:pPr>
            <a:r>
              <a:rPr lang="fr-FR" sz="2400" kern="0" dirty="0" smtClean="0">
                <a:solidFill>
                  <a:srgbClr val="4D4D4D"/>
                </a:solidFill>
                <a:latin typeface="Arial"/>
              </a:rPr>
              <a:t>Expérience plus enrichissante</a:t>
            </a:r>
          </a:p>
          <a:p>
            <a:pPr marL="742950" lvl="1" indent="-285750">
              <a:buBlip>
                <a:blip r:embed="rId4"/>
              </a:buBlip>
            </a:pPr>
            <a:endParaRPr lang="fr-FR" sz="2400" kern="0" dirty="0" smtClean="0">
              <a:solidFill>
                <a:srgbClr val="4D4D4D"/>
              </a:solidFill>
              <a:latin typeface="Arial"/>
            </a:endParaRPr>
          </a:p>
          <a:p>
            <a:pPr marL="1177925" lvl="3" indent="-285750">
              <a:buBlip>
                <a:blip r:embed="rId4"/>
              </a:buBlip>
            </a:pPr>
            <a:endParaRPr lang="fr-FR" sz="2400" kern="0" dirty="0" smtClean="0">
              <a:solidFill>
                <a:srgbClr val="4D4D4D"/>
              </a:solidFill>
              <a:latin typeface="Arial"/>
            </a:endParaRPr>
          </a:p>
        </p:txBody>
      </p:sp>
      <p:pic>
        <p:nvPicPr>
          <p:cNvPr id="6" name="Picture 4"/>
          <p:cNvPicPr>
            <a:picLocks noChangeAspect="1" noChangeArrowheads="1"/>
          </p:cNvPicPr>
          <p:nvPr/>
        </p:nvPicPr>
        <p:blipFill>
          <a:blip r:embed="rId5" cstate="print"/>
          <a:srcRect/>
          <a:stretch>
            <a:fillRect/>
          </a:stretch>
        </p:blipFill>
        <p:spPr bwMode="auto">
          <a:xfrm>
            <a:off x="6896100" y="4410075"/>
            <a:ext cx="2247900" cy="2447925"/>
          </a:xfrm>
          <a:prstGeom prst="rect">
            <a:avLst/>
          </a:prstGeom>
          <a:noFill/>
          <a:ln w="9525">
            <a:noFill/>
            <a:miter lim="800000"/>
            <a:headEnd/>
            <a:tailEnd/>
          </a:ln>
        </p:spPr>
      </p:pic>
      <p:sp>
        <p:nvSpPr>
          <p:cNvPr id="7" name="Espace réservé du numéro de diapositive 6"/>
          <p:cNvSpPr>
            <a:spLocks noGrp="1"/>
          </p:cNvSpPr>
          <p:nvPr>
            <p:ph type="sldNum" sz="quarter" idx="4"/>
          </p:nvPr>
        </p:nvSpPr>
        <p:spPr/>
        <p:txBody>
          <a:bodyPr/>
          <a:lstStyle/>
          <a:p>
            <a:fld id="{10C358E2-BEB3-40E5-9F87-0EBEE5901F9F}" type="slidenum">
              <a:rPr lang="en-US" smtClean="0"/>
              <a:pPr/>
              <a:t>7</a:t>
            </a:fld>
            <a:endParaRPr lang="en-US" dirty="0"/>
          </a:p>
        </p:txBody>
      </p:sp>
    </p:spTree>
  </p:cSld>
  <p:clrMapOvr>
    <a:masterClrMapping/>
  </p:clrMapOvr>
  <p:transition advTm="66612">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0" y="990601"/>
            <a:ext cx="9121661" cy="5410200"/>
          </a:xfrm>
          <a:prstGeom prst="rect">
            <a:avLst/>
          </a:prstGeom>
          <a:noFill/>
          <a:ln w="9525">
            <a:noFill/>
            <a:miter lim="800000"/>
            <a:headEnd/>
            <a:tailEnd/>
          </a:ln>
        </p:spPr>
      </p:pic>
      <p:sp>
        <p:nvSpPr>
          <p:cNvPr id="5" name="Titre 3"/>
          <p:cNvSpPr>
            <a:spLocks noGrp="1"/>
          </p:cNvSpPr>
          <p:nvPr>
            <p:ph type="title"/>
          </p:nvPr>
        </p:nvSpPr>
        <p:spPr>
          <a:xfrm>
            <a:off x="1066800" y="244446"/>
            <a:ext cx="8382000" cy="512448"/>
          </a:xfrm>
        </p:spPr>
        <p:txBody>
          <a:bodyPr/>
          <a:lstStyle/>
          <a:p>
            <a:r>
              <a:rPr lang="fr-FR" dirty="0" smtClean="0"/>
              <a:t>Modèle Ajax</a:t>
            </a:r>
            <a:endParaRPr lang="fr-FR" dirty="0"/>
          </a:p>
        </p:txBody>
      </p:sp>
      <p:pic>
        <p:nvPicPr>
          <p:cNvPr id="6" name="Picture 2"/>
          <p:cNvPicPr>
            <a:picLocks noChangeAspect="1" noChangeArrowheads="1"/>
          </p:cNvPicPr>
          <p:nvPr/>
        </p:nvPicPr>
        <p:blipFill>
          <a:blip r:embed="rId4" cstate="print"/>
          <a:srcRect/>
          <a:stretch>
            <a:fillRect/>
          </a:stretch>
        </p:blipFill>
        <p:spPr bwMode="auto">
          <a:xfrm>
            <a:off x="286815" y="76200"/>
            <a:ext cx="551385" cy="762000"/>
          </a:xfrm>
          <a:prstGeom prst="rect">
            <a:avLst/>
          </a:prstGeom>
          <a:noFill/>
          <a:ln w="9525">
            <a:noFill/>
            <a:miter lim="800000"/>
            <a:headEnd/>
            <a:tailEnd/>
          </a:ln>
        </p:spPr>
      </p:pic>
      <p:sp>
        <p:nvSpPr>
          <p:cNvPr id="7" name="Espace réservé du numéro de diapositive 6"/>
          <p:cNvSpPr>
            <a:spLocks noGrp="1"/>
          </p:cNvSpPr>
          <p:nvPr>
            <p:ph type="sldNum" sz="quarter" idx="4"/>
          </p:nvPr>
        </p:nvSpPr>
        <p:spPr/>
        <p:txBody>
          <a:bodyPr/>
          <a:lstStyle/>
          <a:p>
            <a:fld id="{10C358E2-BEB3-40E5-9F87-0EBEE5901F9F}" type="slidenum">
              <a:rPr lang="en-US" smtClean="0"/>
              <a:pPr/>
              <a:t>8</a:t>
            </a:fld>
            <a:endParaRPr lang="en-US" dirty="0"/>
          </a:p>
        </p:txBody>
      </p:sp>
    </p:spTree>
  </p:cSld>
  <p:clrMapOvr>
    <a:masterClrMapping/>
  </p:clrMapOvr>
  <p:transition advTm="1482">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9833" y="244446"/>
            <a:ext cx="8382000" cy="512448"/>
          </a:xfrm>
        </p:spPr>
        <p:txBody>
          <a:bodyPr/>
          <a:lstStyle/>
          <a:p>
            <a:r>
              <a:rPr lang="fr-FR" dirty="0" smtClean="0"/>
              <a:t>Modèle Ajax</a:t>
            </a:r>
            <a:endParaRPr lang="fr-FR" dirty="0"/>
          </a:p>
        </p:txBody>
      </p:sp>
      <p:sp>
        <p:nvSpPr>
          <p:cNvPr id="5" name="Espace réservé du contenu 4"/>
          <p:cNvSpPr>
            <a:spLocks noGrp="1"/>
          </p:cNvSpPr>
          <p:nvPr>
            <p:ph sz="quarter" idx="15"/>
          </p:nvPr>
        </p:nvSpPr>
        <p:spPr>
          <a:xfrm>
            <a:off x="304800" y="870867"/>
            <a:ext cx="8077200" cy="4985980"/>
          </a:xfrm>
        </p:spPr>
        <p:txBody>
          <a:bodyPr/>
          <a:lstStyle/>
          <a:p>
            <a:pPr marL="342900" lvl="0" indent="-342900">
              <a:buBlip>
                <a:blip r:embed="rId3"/>
              </a:buBlip>
            </a:pPr>
            <a:r>
              <a:rPr lang="fr-FR" sz="2400" b="1" kern="0" dirty="0" smtClean="0">
                <a:solidFill>
                  <a:srgbClr val="4D4D4D"/>
                </a:solidFill>
                <a:latin typeface="Arial"/>
              </a:rPr>
              <a:t>Coté Utilisateur </a:t>
            </a:r>
          </a:p>
          <a:p>
            <a:pPr marL="742950" lvl="1" indent="-285750">
              <a:buBlip>
                <a:blip r:embed="rId4"/>
              </a:buBlip>
            </a:pPr>
            <a:r>
              <a:rPr lang="fr-FR" sz="2400" kern="0" dirty="0" smtClean="0">
                <a:solidFill>
                  <a:srgbClr val="4D4D4D"/>
                </a:solidFill>
                <a:latin typeface="Arial"/>
              </a:rPr>
              <a:t>Rafraichissement de la page en cours</a:t>
            </a:r>
          </a:p>
          <a:p>
            <a:pPr marL="742950" lvl="1" indent="-285750">
              <a:buBlip>
                <a:blip r:embed="rId4"/>
              </a:buBlip>
            </a:pPr>
            <a:r>
              <a:rPr lang="fr-FR" sz="2400" kern="0" dirty="0" smtClean="0">
                <a:solidFill>
                  <a:srgbClr val="4D4D4D"/>
                </a:solidFill>
                <a:latin typeface="Arial"/>
              </a:rPr>
              <a:t>Les rechargements asynchrones donnent une impression de fluidité</a:t>
            </a:r>
          </a:p>
          <a:p>
            <a:pPr marL="742950" lvl="1" indent="-285750">
              <a:buBlip>
                <a:blip r:embed="rId4"/>
              </a:buBlip>
            </a:pPr>
            <a:r>
              <a:rPr lang="fr-FR" sz="2400" kern="0" dirty="0" smtClean="0">
                <a:solidFill>
                  <a:srgbClr val="4D4D4D"/>
                </a:solidFill>
                <a:latin typeface="Arial"/>
              </a:rPr>
              <a:t>La navigation se fait de plus en plus au sein de la même page</a:t>
            </a:r>
          </a:p>
          <a:p>
            <a:pPr marL="742950" lvl="1" indent="-285750">
              <a:buBlip>
                <a:blip r:embed="rId4"/>
              </a:buBlip>
            </a:pPr>
            <a:r>
              <a:rPr lang="fr-FR" sz="2400" kern="0" dirty="0" smtClean="0">
                <a:solidFill>
                  <a:srgbClr val="4D4D4D"/>
                </a:solidFill>
                <a:latin typeface="Arial"/>
              </a:rPr>
              <a:t>Bien plus agréable à utiliser que les deux derniers modèles</a:t>
            </a:r>
          </a:p>
          <a:p>
            <a:pPr marL="742950" lvl="1" indent="-285750">
              <a:buBlip>
                <a:blip r:embed="rId4"/>
              </a:buBlip>
            </a:pPr>
            <a:endParaRPr lang="fr-FR" sz="2400" kern="0" dirty="0" smtClean="0">
              <a:solidFill>
                <a:srgbClr val="4D4D4D"/>
              </a:solidFill>
              <a:latin typeface="Arial"/>
            </a:endParaRPr>
          </a:p>
          <a:p>
            <a:pPr marL="342900" lvl="0" indent="-342900">
              <a:buBlip>
                <a:blip r:embed="rId3"/>
              </a:buBlip>
            </a:pPr>
            <a:r>
              <a:rPr lang="fr-FR" sz="2400" b="1" kern="0" dirty="0" smtClean="0">
                <a:solidFill>
                  <a:srgbClr val="4D4D4D"/>
                </a:solidFill>
                <a:latin typeface="Arial"/>
              </a:rPr>
              <a:t>Coté Développeur </a:t>
            </a:r>
          </a:p>
          <a:p>
            <a:pPr marL="742950" lvl="1" indent="-285750">
              <a:buBlip>
                <a:blip r:embed="rId4"/>
              </a:buBlip>
            </a:pPr>
            <a:r>
              <a:rPr lang="fr-FR" sz="2400" kern="0" dirty="0" smtClean="0">
                <a:solidFill>
                  <a:srgbClr val="4D4D4D"/>
                </a:solidFill>
                <a:latin typeface="Arial"/>
              </a:rPr>
              <a:t>Utilisation de librairies mais maintenance </a:t>
            </a:r>
          </a:p>
          <a:p>
            <a:pPr marL="342900" lvl="0" indent="-342900">
              <a:buNone/>
            </a:pPr>
            <a:r>
              <a:rPr lang="fr-FR" sz="2400" kern="0" dirty="0" smtClean="0">
                <a:solidFill>
                  <a:srgbClr val="4D4D4D"/>
                </a:solidFill>
                <a:latin typeface="Arial"/>
              </a:rPr>
              <a:t>	     très complexe</a:t>
            </a:r>
            <a:endParaRPr lang="fr-FR" sz="2400" b="1" kern="0" dirty="0" smtClean="0">
              <a:solidFill>
                <a:srgbClr val="4D4D4D"/>
              </a:solidFill>
              <a:latin typeface="Arial"/>
            </a:endParaRPr>
          </a:p>
          <a:p>
            <a:pPr marL="742950" lvl="1" indent="-285750">
              <a:buBlip>
                <a:blip r:embed="rId4"/>
              </a:buBlip>
            </a:pPr>
            <a:r>
              <a:rPr lang="fr-FR" sz="2400" kern="0" dirty="0" smtClean="0">
                <a:solidFill>
                  <a:srgbClr val="4D4D4D"/>
                </a:solidFill>
                <a:latin typeface="Arial"/>
              </a:rPr>
              <a:t>Utilisation de CSS</a:t>
            </a:r>
          </a:p>
        </p:txBody>
      </p:sp>
      <p:pic>
        <p:nvPicPr>
          <p:cNvPr id="3074" name="Picture 2"/>
          <p:cNvPicPr>
            <a:picLocks noChangeAspect="1" noChangeArrowheads="1"/>
          </p:cNvPicPr>
          <p:nvPr/>
        </p:nvPicPr>
        <p:blipFill>
          <a:blip r:embed="rId5" cstate="print"/>
          <a:srcRect/>
          <a:stretch>
            <a:fillRect/>
          </a:stretch>
        </p:blipFill>
        <p:spPr bwMode="auto">
          <a:xfrm>
            <a:off x="6924675" y="3790950"/>
            <a:ext cx="2219325" cy="3067050"/>
          </a:xfrm>
          <a:prstGeom prst="rect">
            <a:avLst/>
          </a:prstGeom>
          <a:noFill/>
          <a:ln w="9525">
            <a:noFill/>
            <a:miter lim="800000"/>
            <a:headEnd/>
            <a:tailEnd/>
          </a:ln>
        </p:spPr>
      </p:pic>
      <p:sp>
        <p:nvSpPr>
          <p:cNvPr id="6" name="Espace réservé du numéro de diapositive 5"/>
          <p:cNvSpPr>
            <a:spLocks noGrp="1"/>
          </p:cNvSpPr>
          <p:nvPr>
            <p:ph type="sldNum" sz="quarter" idx="4"/>
          </p:nvPr>
        </p:nvSpPr>
        <p:spPr/>
        <p:txBody>
          <a:bodyPr/>
          <a:lstStyle/>
          <a:p>
            <a:fld id="{10C358E2-BEB3-40E5-9F87-0EBEE5901F9F}" type="slidenum">
              <a:rPr lang="en-US" smtClean="0"/>
              <a:pPr/>
              <a:t>9</a:t>
            </a:fld>
            <a:endParaRPr lang="en-US" dirty="0"/>
          </a:p>
        </p:txBody>
      </p:sp>
    </p:spTree>
  </p:cSld>
  <p:clrMapOvr>
    <a:masterClrMapping/>
  </p:clrMapOvr>
  <p:transition advTm="686">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3|56.8|15.7"/>
</p:tagLst>
</file>

<file path=ppt/tags/tag2.xml><?xml version="1.0" encoding="utf-8"?>
<p:tagLst xmlns:a="http://schemas.openxmlformats.org/drawingml/2006/main" xmlns:r="http://schemas.openxmlformats.org/officeDocument/2006/relationships" xmlns:p="http://schemas.openxmlformats.org/presentationml/2006/main">
  <p:tag name="TIMING" val="|0.6|0.4|0.3|2|1.2|0.9"/>
</p:tagLst>
</file>

<file path=ppt/tags/tag3.xml><?xml version="1.0" encoding="utf-8"?>
<p:tagLst xmlns:a="http://schemas.openxmlformats.org/drawingml/2006/main" xmlns:r="http://schemas.openxmlformats.org/officeDocument/2006/relationships" xmlns:p="http://schemas.openxmlformats.org/presentationml/2006/main">
  <p:tag name="TIMING" val="|0.6|1|0.3|0.3|0.4|0.2|0.4|0.9"/>
</p:tagLst>
</file>

<file path=ppt/tags/tag4.xml><?xml version="1.0" encoding="utf-8"?>
<p:tagLst xmlns:a="http://schemas.openxmlformats.org/drawingml/2006/main" xmlns:r="http://schemas.openxmlformats.org/officeDocument/2006/relationships" xmlns:p="http://schemas.openxmlformats.org/presentationml/2006/main">
  <p:tag name="TIMING" val="|0.1|0.1|0.2"/>
</p:tagLst>
</file>

<file path=ppt/tags/tag5.xml><?xml version="1.0" encoding="utf-8"?>
<p:tagLst xmlns:a="http://schemas.openxmlformats.org/drawingml/2006/main" xmlns:r="http://schemas.openxmlformats.org/officeDocument/2006/relationships" xmlns:p="http://schemas.openxmlformats.org/presentationml/2006/main">
  <p:tag name="TIMING" val="|16.1"/>
</p:tagLst>
</file>

<file path=ppt/theme/theme1.xml><?xml version="1.0" encoding="utf-8"?>
<a:theme xmlns:a="http://schemas.openxmlformats.org/drawingml/2006/main" name="Silverlight_template">
  <a:themeElements>
    <a:clrScheme name="Custom 10">
      <a:dk1>
        <a:srgbClr val="000000"/>
      </a:dk1>
      <a:lt1>
        <a:srgbClr val="FFFFFF"/>
      </a:lt1>
      <a:dk2>
        <a:srgbClr val="125CA7"/>
      </a:dk2>
      <a:lt2>
        <a:srgbClr val="E5F1F7"/>
      </a:lt2>
      <a:accent1>
        <a:srgbClr val="BFE7F7"/>
      </a:accent1>
      <a:accent2>
        <a:srgbClr val="54B0E2"/>
      </a:accent2>
      <a:accent3>
        <a:srgbClr val="E8E8E2"/>
      </a:accent3>
      <a:accent4>
        <a:srgbClr val="C7C7BD"/>
      </a:accent4>
      <a:accent5>
        <a:srgbClr val="817C77"/>
      </a:accent5>
      <a:accent6>
        <a:srgbClr val="F47E3F"/>
      </a:accent6>
      <a:hlink>
        <a:srgbClr val="54B0E2"/>
      </a:hlink>
      <a:folHlink>
        <a:srgbClr val="F47E3F"/>
      </a:folHlink>
    </a:clrScheme>
    <a:fontScheme name="Blue-Purple TT">
      <a:majorFont>
        <a:latin typeface="Segoe"/>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5335</Words>
  <Application>Microsoft Office PowerPoint</Application>
  <PresentationFormat>Affichage à l'écran (4:3)</PresentationFormat>
  <Paragraphs>1003</Paragraphs>
  <Slides>65</Slides>
  <Notes>63</Notes>
  <HiddenSlides>0</HiddenSlides>
  <MMClips>1</MMClips>
  <ScaleCrop>false</ScaleCrop>
  <HeadingPairs>
    <vt:vector size="4" baseType="variant">
      <vt:variant>
        <vt:lpstr>Thème</vt:lpstr>
      </vt:variant>
      <vt:variant>
        <vt:i4>1</vt:i4>
      </vt:variant>
      <vt:variant>
        <vt:lpstr>Titres des diapositives</vt:lpstr>
      </vt:variant>
      <vt:variant>
        <vt:i4>65</vt:i4>
      </vt:variant>
    </vt:vector>
  </HeadingPairs>
  <TitlesOfParts>
    <vt:vector size="66" baseType="lpstr">
      <vt:lpstr>Silverlight_template</vt:lpstr>
      <vt:lpstr>RIA : Silverlight &amp; Flex</vt:lpstr>
      <vt:lpstr>Sommaire</vt:lpstr>
      <vt:lpstr>Diapositive 3</vt:lpstr>
      <vt:lpstr>Modèle classique</vt:lpstr>
      <vt:lpstr>Modèle classique</vt:lpstr>
      <vt:lpstr>Modèle Web 1.X</vt:lpstr>
      <vt:lpstr>Modèle Web 1.X</vt:lpstr>
      <vt:lpstr>Modèle Ajax</vt:lpstr>
      <vt:lpstr>Modèle Ajax</vt:lpstr>
      <vt:lpstr>Modèle RIA</vt:lpstr>
      <vt:lpstr>Modèle RIA</vt:lpstr>
      <vt:lpstr>L’évolution des application WEB</vt:lpstr>
      <vt:lpstr>Diapositive 13</vt:lpstr>
      <vt:lpstr>RIA : Définition</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DEMONSTRATION</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Conclusion</vt:lpstr>
      <vt:lpstr>Diapositive 64</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Silverlight</dc:title>
  <dc:creator/>
  <cp:lastModifiedBy/>
  <cp:revision>15</cp:revision>
  <dcterms:created xsi:type="dcterms:W3CDTF">2007-10-19T22:59:50Z</dcterms:created>
  <dcterms:modified xsi:type="dcterms:W3CDTF">2010-01-25T23:30:23Z</dcterms:modified>
</cp:coreProperties>
</file>